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65" r:id="rId3"/>
    <p:sldId id="266" r:id="rId4"/>
    <p:sldId id="264" r:id="rId5"/>
    <p:sldId id="267" r:id="rId6"/>
    <p:sldId id="268" r:id="rId7"/>
    <p:sldId id="269"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76" d="100"/>
          <a:sy n="76" d="100"/>
        </p:scale>
        <p:origin x="126" y="780"/>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8/6/2022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8/6/2022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25000"/>
                    <a:lumOff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8/6/2022</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8/6/2022</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8/6/2022</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8/6/2022</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t>8/6/2022</a:t>
            </a:fld>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t>8/6/2022</a:t>
            </a:fld>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t>8/6/2022</a:t>
            </a:fld>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t>8/6/2022</a:t>
            </a:fld>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3762EC29-B8C5-4C7A-B6DA-418494D5CB21}" type="datetimeFigureOut">
              <a:rPr lang="en-US" smtClean="0"/>
              <a:pPr/>
              <a:t>8/6/2022</a:t>
            </a:fld>
            <a:endParaRPr lang="en-US"/>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r" defTabSz="914400" rtl="1"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r" defTabSz="914400" rtl="1"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1556792"/>
            <a:ext cx="5486400" cy="1228328"/>
          </a:xfrm>
        </p:spPr>
        <p:txBody>
          <a:bodyPr>
            <a:normAutofit/>
          </a:bodyPr>
          <a:lstStyle/>
          <a:p>
            <a:pPr algn="ctr"/>
            <a:r>
              <a:rPr lang="fa-IR" dirty="0"/>
              <a:t>شوت های مختلف</a:t>
            </a:r>
            <a:endParaRPr lang="en-US" dirty="0"/>
          </a:p>
        </p:txBody>
      </p:sp>
      <p:sp>
        <p:nvSpPr>
          <p:cNvPr id="3" name="Subtitle 2"/>
          <p:cNvSpPr>
            <a:spLocks noGrp="1"/>
          </p:cNvSpPr>
          <p:nvPr>
            <p:ph type="subTitle" idx="1"/>
          </p:nvPr>
        </p:nvSpPr>
        <p:spPr/>
        <p:txBody>
          <a:bodyPr/>
          <a:lstStyle/>
          <a:p>
            <a:r>
              <a:rPr lang="fa-IR" dirty="0"/>
              <a:t>سازنده : محمد صالح </a:t>
            </a:r>
            <a:r>
              <a:rPr lang="fa-IR" dirty="0" err="1"/>
              <a:t>دادگسترنیا</a:t>
            </a:r>
            <a:endParaRPr lang="en-US" dirty="0"/>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1" y="16148"/>
            <a:ext cx="10526960" cy="1222648"/>
          </a:xfrm>
        </p:spPr>
        <p:txBody>
          <a:bodyPr/>
          <a:lstStyle/>
          <a:p>
            <a:pPr algn="ctr"/>
            <a:r>
              <a:rPr lang="fa-IR" b="1" i="0" dirty="0">
                <a:solidFill>
                  <a:srgbClr val="FFFF00"/>
                </a:solidFill>
                <a:effectLst/>
                <a:latin typeface="tahoma" panose="020B0604030504040204" pitchFamily="34" charset="0"/>
              </a:rPr>
              <a:t>شوت های کات دار:</a:t>
            </a:r>
            <a:endParaRPr lang="en-US" dirty="0">
              <a:solidFill>
                <a:srgbClr val="FFFF00"/>
              </a:solidFill>
            </a:endParaRPr>
          </a:p>
        </p:txBody>
      </p:sp>
      <p:sp>
        <p:nvSpPr>
          <p:cNvPr id="3" name="Text Placeholder 2"/>
          <p:cNvSpPr>
            <a:spLocks noGrp="1"/>
          </p:cNvSpPr>
          <p:nvPr>
            <p:ph type="body" sz="half" idx="2"/>
          </p:nvPr>
        </p:nvSpPr>
        <p:spPr>
          <a:xfrm>
            <a:off x="767408" y="2060848"/>
            <a:ext cx="10814993" cy="3958952"/>
          </a:xfrm>
        </p:spPr>
        <p:txBody>
          <a:bodyPr>
            <a:normAutofit/>
          </a:bodyPr>
          <a:lstStyle/>
          <a:p>
            <a:r>
              <a:rPr lang="fa-IR" sz="4400" b="0" i="0" dirty="0">
                <a:solidFill>
                  <a:srgbClr val="00B050"/>
                </a:solidFill>
                <a:effectLst/>
                <a:latin typeface="tahoma" panose="020B0604030504040204" pitchFamily="34" charset="0"/>
              </a:rPr>
              <a:t>شوت کات دار یعنی شوت های که قوس بر می دارند و </a:t>
            </a:r>
            <a:r>
              <a:rPr lang="fa-IR" sz="4400" b="0" i="0" dirty="0" err="1">
                <a:solidFill>
                  <a:srgbClr val="00B050"/>
                </a:solidFill>
                <a:effectLst/>
                <a:latin typeface="tahoma" panose="020B0604030504040204" pitchFamily="34" charset="0"/>
              </a:rPr>
              <a:t>مسیرشان</a:t>
            </a:r>
            <a:r>
              <a:rPr lang="fa-IR" sz="4400" b="0" i="0" dirty="0">
                <a:solidFill>
                  <a:srgbClr val="00B050"/>
                </a:solidFill>
                <a:effectLst/>
                <a:latin typeface="tahoma" panose="020B0604030504040204" pitchFamily="34" charset="0"/>
              </a:rPr>
              <a:t> را تغییر می دهند برای زدن این شوت ها باید با انگشت کوچک به توپ ضربه زده شود و طوری ضربه زده شود که توپ </a:t>
            </a:r>
            <a:r>
              <a:rPr lang="fa-IR" sz="4400" b="0" i="0" dirty="0" err="1">
                <a:solidFill>
                  <a:srgbClr val="00B050"/>
                </a:solidFill>
                <a:effectLst/>
                <a:latin typeface="tahoma" panose="020B0604030504040204" pitchFamily="34" charset="0"/>
              </a:rPr>
              <a:t>درهوا</a:t>
            </a:r>
            <a:r>
              <a:rPr lang="fa-IR" sz="4400" b="0" i="0" dirty="0">
                <a:solidFill>
                  <a:srgbClr val="00B050"/>
                </a:solidFill>
                <a:effectLst/>
                <a:latin typeface="tahoma" panose="020B0604030504040204" pitchFamily="34" charset="0"/>
              </a:rPr>
              <a:t> بچرخد دفع کامل این شوت ها برای </a:t>
            </a:r>
            <a:r>
              <a:rPr lang="fa-IR" sz="4400" b="0" i="0" dirty="0" err="1">
                <a:solidFill>
                  <a:srgbClr val="00B050"/>
                </a:solidFill>
                <a:effectLst/>
                <a:latin typeface="tahoma" panose="020B0604030504040204" pitchFamily="34" charset="0"/>
              </a:rPr>
              <a:t>دروازبان</a:t>
            </a:r>
            <a:r>
              <a:rPr lang="fa-IR" sz="4400" b="0" i="0" dirty="0">
                <a:solidFill>
                  <a:srgbClr val="00B050"/>
                </a:solidFill>
                <a:effectLst/>
                <a:latin typeface="tahoma" panose="020B0604030504040204" pitchFamily="34" charset="0"/>
              </a:rPr>
              <a:t> ها خیلی سخت است                                                          </a:t>
            </a:r>
            <a:endParaRPr lang="en-US" sz="4400" dirty="0">
              <a:solidFill>
                <a:srgbClr val="00B050"/>
              </a:solidFill>
            </a:endParaRPr>
          </a:p>
        </p:txBody>
      </p:sp>
      <p:sp>
        <p:nvSpPr>
          <p:cNvPr id="6" name="Rounded Rectangle 5" hidden="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val="30533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dirty="0">
                <a:solidFill>
                  <a:srgbClr val="92D050"/>
                </a:solidFill>
                <a:effectLst/>
                <a:latin typeface="tahoma" panose="020B0604030504040204" pitchFamily="34" charset="0"/>
              </a:rPr>
              <a:t>داخل پا :</a:t>
            </a:r>
            <a:endParaRPr lang="en-US" dirty="0">
              <a:solidFill>
                <a:srgbClr val="92D050"/>
              </a:solidFill>
            </a:endParaRPr>
          </a:p>
        </p:txBody>
      </p:sp>
      <p:sp>
        <p:nvSpPr>
          <p:cNvPr id="3" name="Content Placeholder 2"/>
          <p:cNvSpPr>
            <a:spLocks noGrp="1"/>
          </p:cNvSpPr>
          <p:nvPr>
            <p:ph idx="1"/>
          </p:nvPr>
        </p:nvSpPr>
        <p:spPr>
          <a:xfrm>
            <a:off x="983432" y="2276872"/>
            <a:ext cx="10058400" cy="3336776"/>
          </a:xfrm>
        </p:spPr>
        <p:txBody>
          <a:bodyPr>
            <a:normAutofit/>
          </a:bodyPr>
          <a:lstStyle/>
          <a:p>
            <a:pPr marL="0" indent="0">
              <a:buNone/>
            </a:pPr>
            <a:r>
              <a:rPr lang="fa-IR" sz="4400" b="0" i="0" dirty="0">
                <a:solidFill>
                  <a:srgbClr val="FFC000"/>
                </a:solidFill>
                <a:effectLst/>
                <a:latin typeface="tahoma" panose="020B0604030504040204" pitchFamily="34" charset="0"/>
              </a:rPr>
              <a:t>این شوت هم نوعی کات است برای زدن این شوت </a:t>
            </a:r>
            <a:r>
              <a:rPr lang="fa-IR" sz="4400" b="0" i="0" dirty="0" err="1">
                <a:solidFill>
                  <a:srgbClr val="FFC000"/>
                </a:solidFill>
                <a:effectLst/>
                <a:latin typeface="tahoma" panose="020B0604030504040204" pitchFamily="34" charset="0"/>
              </a:rPr>
              <a:t>بایدجوری</a:t>
            </a:r>
            <a:r>
              <a:rPr lang="fa-IR" sz="4400" b="0" i="0" dirty="0">
                <a:solidFill>
                  <a:srgbClr val="FFC000"/>
                </a:solidFill>
                <a:effectLst/>
                <a:latin typeface="tahoma" panose="020B0604030504040204" pitchFamily="34" charset="0"/>
              </a:rPr>
              <a:t> به توپ ضربه زده شود که  به همه داخل پا توپ بخورد. </a:t>
            </a:r>
            <a:endParaRPr lang="en-US" sz="4400" dirty="0">
              <a:solidFill>
                <a:srgbClr val="FFC000"/>
              </a:solidFill>
            </a:endParaRPr>
          </a:p>
        </p:txBody>
      </p:sp>
    </p:spTree>
    <p:extLst>
      <p:ext uri="{BB962C8B-B14F-4D97-AF65-F5344CB8AC3E}">
        <p14:creationId xmlns:p14="http://schemas.microsoft.com/office/powerpoint/2010/main" val="29050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60648"/>
            <a:ext cx="11449272" cy="1485528"/>
          </a:xfrm>
        </p:spPr>
        <p:txBody>
          <a:bodyPr>
            <a:normAutofit/>
          </a:bodyPr>
          <a:lstStyle/>
          <a:p>
            <a:pPr algn="ctr" rtl="1"/>
            <a:r>
              <a:rPr lang="fa-IR" b="1" i="0" dirty="0">
                <a:solidFill>
                  <a:srgbClr val="C00000"/>
                </a:solidFill>
                <a:effectLst/>
                <a:latin typeface="tahoma" panose="020B0604030504040204" pitchFamily="34" charset="0"/>
              </a:rPr>
              <a:t>شوت های بغل پا:</a:t>
            </a:r>
            <a:br>
              <a:rPr lang="fa-IR" b="1" i="0" dirty="0">
                <a:solidFill>
                  <a:srgbClr val="C00000"/>
                </a:solidFill>
                <a:effectLst/>
                <a:latin typeface="tahoma" panose="020B0604030504040204" pitchFamily="34" charset="0"/>
              </a:rPr>
            </a:br>
            <a:endParaRPr lang="en-US" dirty="0">
              <a:solidFill>
                <a:srgbClr val="C00000"/>
              </a:solidFill>
            </a:endParaRPr>
          </a:p>
        </p:txBody>
      </p:sp>
      <p:sp>
        <p:nvSpPr>
          <p:cNvPr id="4" name="Text Placeholder 3"/>
          <p:cNvSpPr>
            <a:spLocks noGrp="1"/>
          </p:cNvSpPr>
          <p:nvPr>
            <p:ph type="body" sz="half" idx="2"/>
          </p:nvPr>
        </p:nvSpPr>
        <p:spPr>
          <a:xfrm>
            <a:off x="652499" y="2276872"/>
            <a:ext cx="10887002" cy="3672408"/>
          </a:xfrm>
        </p:spPr>
        <p:txBody>
          <a:bodyPr/>
          <a:lstStyle/>
          <a:p>
            <a:pPr algn="r" rtl="1"/>
            <a:r>
              <a:rPr lang="fa-IR" sz="4400" b="0" i="0" dirty="0">
                <a:solidFill>
                  <a:srgbClr val="FF0000"/>
                </a:solidFill>
                <a:effectLst/>
                <a:latin typeface="tahoma" panose="020B0604030504040204" pitchFamily="34" charset="0"/>
              </a:rPr>
              <a:t>معمولا این شوت ها برای </a:t>
            </a:r>
            <a:r>
              <a:rPr lang="fa-IR" sz="4400" b="0" i="0" dirty="0" err="1">
                <a:solidFill>
                  <a:srgbClr val="FF0000"/>
                </a:solidFill>
                <a:effectLst/>
                <a:latin typeface="tahoma" panose="020B0604030504040204" pitchFamily="34" charset="0"/>
              </a:rPr>
              <a:t>پنالتی</a:t>
            </a:r>
            <a:r>
              <a:rPr lang="fa-IR" sz="4400" b="0" i="0" dirty="0">
                <a:solidFill>
                  <a:srgbClr val="FF0000"/>
                </a:solidFill>
                <a:effectLst/>
                <a:latin typeface="tahoma" panose="020B0604030504040204" pitchFamily="34" charset="0"/>
              </a:rPr>
              <a:t> و پاس دادن استفاده می شود. به خاطر این که این شوت ها بسیار دقیق می روند.</a:t>
            </a:r>
          </a:p>
          <a:p>
            <a:pPr algn="r" rtl="1"/>
            <a:r>
              <a:rPr lang="fa-IR" sz="4400" b="0" i="0" dirty="0">
                <a:solidFill>
                  <a:srgbClr val="FF0000"/>
                </a:solidFill>
                <a:effectLst/>
                <a:latin typeface="tahoma" panose="020B0604030504040204" pitchFamily="34" charset="0"/>
              </a:rPr>
              <a:t>همان طور که از اسمش پیداست این شوت ها با بغل پا زده می شوند این شوت ها از همه ی شوت های دیگر بیش تر استفاده می شوند. </a:t>
            </a:r>
          </a:p>
          <a:p>
            <a:endParaRPr lang="en-US" dirty="0"/>
          </a:p>
        </p:txBody>
      </p:sp>
    </p:spTree>
    <p:extLst>
      <p:ext uri="{BB962C8B-B14F-4D97-AF65-F5344CB8AC3E}">
        <p14:creationId xmlns:p14="http://schemas.microsoft.com/office/powerpoint/2010/main" val="194957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b="1" i="0" dirty="0">
                <a:solidFill>
                  <a:srgbClr val="00B0F0"/>
                </a:solidFill>
                <a:effectLst/>
                <a:latin typeface="tahoma" panose="020B0604030504040204" pitchFamily="34" charset="0"/>
              </a:rPr>
              <a:t>شوت های رو پا:</a:t>
            </a:r>
            <a:br>
              <a:rPr lang="fa-IR" dirty="0">
                <a:solidFill>
                  <a:srgbClr val="00B0F0"/>
                </a:solidFill>
              </a:rPr>
            </a:br>
            <a:endParaRPr lang="en-US" dirty="0">
              <a:solidFill>
                <a:srgbClr val="00B0F0"/>
              </a:solidFill>
            </a:endParaRPr>
          </a:p>
        </p:txBody>
      </p:sp>
      <p:sp>
        <p:nvSpPr>
          <p:cNvPr id="3" name="Content Placeholder 2"/>
          <p:cNvSpPr>
            <a:spLocks noGrp="1"/>
          </p:cNvSpPr>
          <p:nvPr>
            <p:ph sz="half" idx="1"/>
          </p:nvPr>
        </p:nvSpPr>
        <p:spPr>
          <a:xfrm>
            <a:off x="324468" y="2087488"/>
            <a:ext cx="11543064" cy="3565376"/>
          </a:xfrm>
        </p:spPr>
        <p:txBody>
          <a:bodyPr>
            <a:normAutofit/>
          </a:bodyPr>
          <a:lstStyle/>
          <a:p>
            <a:pPr marL="0" indent="0">
              <a:buNone/>
            </a:pPr>
            <a:r>
              <a:rPr lang="fa-IR" sz="4400" b="0" i="0" dirty="0">
                <a:solidFill>
                  <a:srgbClr val="0070C0"/>
                </a:solidFill>
                <a:effectLst/>
                <a:latin typeface="tahoma" panose="020B0604030504040204" pitchFamily="34" charset="0"/>
              </a:rPr>
              <a:t>این شوت ها بیش </a:t>
            </a:r>
            <a:r>
              <a:rPr lang="fa-IR" sz="4400" b="0" i="0" dirty="0" err="1">
                <a:solidFill>
                  <a:srgbClr val="0070C0"/>
                </a:solidFill>
                <a:effectLst/>
                <a:latin typeface="tahoma" panose="020B0604030504040204" pitchFamily="34" charset="0"/>
              </a:rPr>
              <a:t>تردر</a:t>
            </a:r>
            <a:r>
              <a:rPr lang="fa-IR" sz="4400" b="0" i="0" dirty="0">
                <a:solidFill>
                  <a:srgbClr val="0070C0"/>
                </a:solidFill>
                <a:effectLst/>
                <a:latin typeface="tahoma" panose="020B0604030504040204" pitchFamily="34" charset="0"/>
              </a:rPr>
              <a:t> کرنل و بالا فرستادن توپ استفاده می شوند برای زدن این شوت ها باید درست به پایین توپ ضربه زده می شود. این شوت ها برای پاس های هوایی یا </a:t>
            </a:r>
            <a:r>
              <a:rPr lang="fa-IR" sz="4400" b="0" i="0" dirty="0" err="1">
                <a:solidFill>
                  <a:srgbClr val="0070C0"/>
                </a:solidFill>
                <a:effectLst/>
                <a:latin typeface="tahoma" panose="020B0604030504040204" pitchFamily="34" charset="0"/>
              </a:rPr>
              <a:t>سانتر</a:t>
            </a:r>
            <a:r>
              <a:rPr lang="fa-IR" sz="4400" b="0" i="0" dirty="0">
                <a:solidFill>
                  <a:srgbClr val="0070C0"/>
                </a:solidFill>
                <a:effectLst/>
                <a:latin typeface="tahoma" panose="020B0604030504040204" pitchFamily="34" charset="0"/>
              </a:rPr>
              <a:t>  بسیار </a:t>
            </a:r>
            <a:r>
              <a:rPr lang="fa-IR" sz="4400" b="0" i="0" dirty="0" err="1">
                <a:solidFill>
                  <a:srgbClr val="0070C0"/>
                </a:solidFill>
                <a:effectLst/>
                <a:latin typeface="tahoma" panose="020B0604030504040204" pitchFamily="34" charset="0"/>
              </a:rPr>
              <a:t>مناسبند</a:t>
            </a:r>
            <a:r>
              <a:rPr lang="fa-IR" sz="4400" b="0" i="0" dirty="0">
                <a:solidFill>
                  <a:srgbClr val="0070C0"/>
                </a:solidFill>
                <a:effectLst/>
                <a:latin typeface="tahoma" panose="020B0604030504040204" pitchFamily="34" charset="0"/>
              </a:rPr>
              <a:t>. </a:t>
            </a:r>
            <a:endParaRPr lang="en-US" sz="4400" dirty="0">
              <a:solidFill>
                <a:srgbClr val="0070C0"/>
              </a:solidFill>
            </a:endParaRPr>
          </a:p>
        </p:txBody>
      </p:sp>
    </p:spTree>
    <p:extLst>
      <p:ext uri="{BB962C8B-B14F-4D97-AF65-F5344CB8AC3E}">
        <p14:creationId xmlns:p14="http://schemas.microsoft.com/office/powerpoint/2010/main" val="259839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992"/>
            <a:ext cx="10058400" cy="1752600"/>
          </a:xfrm>
        </p:spPr>
        <p:txBody>
          <a:bodyPr/>
          <a:lstStyle/>
          <a:p>
            <a:pPr algn="ctr"/>
            <a:r>
              <a:rPr lang="fa-IR" b="1" i="0" dirty="0">
                <a:solidFill>
                  <a:schemeClr val="accent3">
                    <a:lumMod val="60000"/>
                    <a:lumOff val="40000"/>
                  </a:schemeClr>
                </a:solidFill>
                <a:effectLst/>
                <a:latin typeface="tahoma" panose="020B0604030504040204" pitchFamily="34" charset="0"/>
              </a:rPr>
              <a:t>شوت های نوک پا:</a:t>
            </a:r>
            <a:br>
              <a:rPr lang="fa-IR" b="1" i="0" dirty="0">
                <a:solidFill>
                  <a:schemeClr val="accent3">
                    <a:lumMod val="60000"/>
                    <a:lumOff val="40000"/>
                  </a:schemeClr>
                </a:solidFill>
                <a:effectLst/>
                <a:latin typeface="tahoma" panose="020B0604030504040204" pitchFamily="34" charset="0"/>
              </a:rPr>
            </a:br>
            <a:endParaRPr lang="en-US" dirty="0">
              <a:solidFill>
                <a:schemeClr val="accent3">
                  <a:lumMod val="60000"/>
                  <a:lumOff val="40000"/>
                </a:schemeClr>
              </a:solidFill>
            </a:endParaRPr>
          </a:p>
        </p:txBody>
      </p:sp>
      <p:sp>
        <p:nvSpPr>
          <p:cNvPr id="3" name="Text Placeholder 2"/>
          <p:cNvSpPr>
            <a:spLocks noGrp="1"/>
          </p:cNvSpPr>
          <p:nvPr>
            <p:ph type="body" idx="1"/>
          </p:nvPr>
        </p:nvSpPr>
        <p:spPr>
          <a:xfrm>
            <a:off x="119336" y="2636912"/>
            <a:ext cx="11737304" cy="3744416"/>
          </a:xfrm>
        </p:spPr>
        <p:txBody>
          <a:bodyPr>
            <a:normAutofit/>
          </a:bodyPr>
          <a:lstStyle/>
          <a:p>
            <a:r>
              <a:rPr lang="fa-IR" sz="4400" b="0" i="0" dirty="0">
                <a:solidFill>
                  <a:schemeClr val="bg2">
                    <a:lumMod val="50000"/>
                    <a:lumOff val="50000"/>
                  </a:schemeClr>
                </a:solidFill>
                <a:effectLst/>
                <a:latin typeface="tahoma" panose="020B0604030504040204" pitchFamily="34" charset="0"/>
              </a:rPr>
              <a:t>این شوت ها اگر محکم زده شوند </a:t>
            </a:r>
            <a:r>
              <a:rPr lang="fa-IR" sz="4400" b="0" i="0" dirty="0" err="1">
                <a:solidFill>
                  <a:schemeClr val="bg2">
                    <a:lumMod val="50000"/>
                    <a:lumOff val="50000"/>
                  </a:schemeClr>
                </a:solidFill>
                <a:effectLst/>
                <a:latin typeface="tahoma" panose="020B0604030504040204" pitchFamily="34" charset="0"/>
              </a:rPr>
              <a:t>بسیارکار</a:t>
            </a:r>
            <a:r>
              <a:rPr lang="fa-IR" sz="4400" b="0" i="0" dirty="0">
                <a:solidFill>
                  <a:schemeClr val="bg2">
                    <a:lumMod val="50000"/>
                    <a:lumOff val="50000"/>
                  </a:schemeClr>
                </a:solidFill>
                <a:effectLst/>
                <a:latin typeface="tahoma" panose="020B0604030504040204" pitchFamily="34" charset="0"/>
              </a:rPr>
              <a:t> سازند این شوت ها برای شوت کردن به طرف دروازه استفاده می شوند برای زدن این شوت ها باید درست با جلوی پا به توپ ضربه زده شود.</a:t>
            </a:r>
            <a:endParaRPr lang="en-US" sz="4400" dirty="0">
              <a:solidFill>
                <a:schemeClr val="bg2">
                  <a:lumMod val="50000"/>
                  <a:lumOff val="50000"/>
                </a:schemeClr>
              </a:solidFill>
            </a:endParaRPr>
          </a:p>
        </p:txBody>
      </p:sp>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764704"/>
          </a:xfrm>
        </p:spPr>
        <p:txBody>
          <a:bodyPr/>
          <a:lstStyle/>
          <a:p>
            <a:pPr algn="ctr"/>
            <a:r>
              <a:rPr lang="fa-IR" b="1" i="0" dirty="0">
                <a:solidFill>
                  <a:schemeClr val="accent6">
                    <a:lumMod val="60000"/>
                    <a:lumOff val="40000"/>
                  </a:schemeClr>
                </a:solidFill>
                <a:effectLst/>
                <a:latin typeface="tahoma" panose="020B0604030504040204" pitchFamily="34" charset="0"/>
              </a:rPr>
              <a:t>شوت های نمایشی:</a:t>
            </a:r>
            <a:endParaRPr lang="en-US" dirty="0">
              <a:solidFill>
                <a:schemeClr val="accent6">
                  <a:lumMod val="60000"/>
                  <a:lumOff val="40000"/>
                </a:schemeClr>
              </a:solidFill>
            </a:endParaRPr>
          </a:p>
        </p:txBody>
      </p:sp>
      <p:sp>
        <p:nvSpPr>
          <p:cNvPr id="6" name="Content Placeholder 5"/>
          <p:cNvSpPr>
            <a:spLocks noGrp="1"/>
          </p:cNvSpPr>
          <p:nvPr>
            <p:ph sz="quarter" idx="4"/>
          </p:nvPr>
        </p:nvSpPr>
        <p:spPr>
          <a:xfrm>
            <a:off x="0" y="980728"/>
            <a:ext cx="12192000" cy="5877272"/>
          </a:xfrm>
        </p:spPr>
        <p:txBody>
          <a:bodyPr>
            <a:normAutofit/>
          </a:bodyPr>
          <a:lstStyle/>
          <a:p>
            <a:pPr algn="r" rtl="1"/>
            <a:r>
              <a:rPr lang="fa-IR" sz="3200" b="0" i="0" dirty="0">
                <a:solidFill>
                  <a:srgbClr val="00B050"/>
                </a:solidFill>
                <a:effectLst/>
                <a:latin typeface="tahoma" panose="020B0604030504040204" pitchFamily="34" charset="0"/>
              </a:rPr>
              <a:t>زدن این شوت ها </a:t>
            </a:r>
            <a:r>
              <a:rPr lang="fa-IR" sz="3200" b="0" i="0" dirty="0" err="1">
                <a:solidFill>
                  <a:srgbClr val="00B050"/>
                </a:solidFill>
                <a:effectLst/>
                <a:latin typeface="tahoma" panose="020B0604030504040204" pitchFamily="34" charset="0"/>
              </a:rPr>
              <a:t>کارهر</a:t>
            </a:r>
            <a:r>
              <a:rPr lang="fa-IR" sz="3200" b="0" i="0" dirty="0">
                <a:solidFill>
                  <a:srgbClr val="00B050"/>
                </a:solidFill>
                <a:effectLst/>
                <a:latin typeface="tahoma" panose="020B0604030504040204" pitchFamily="34" charset="0"/>
              </a:rPr>
              <a:t> کسی نیست برای پاس دادن </a:t>
            </a:r>
            <a:r>
              <a:rPr lang="fa-IR" sz="3200" b="0" i="0" dirty="0" err="1">
                <a:solidFill>
                  <a:srgbClr val="00B050"/>
                </a:solidFill>
                <a:effectLst/>
                <a:latin typeface="tahoma" panose="020B0604030504040204" pitchFamily="34" charset="0"/>
              </a:rPr>
              <a:t>سانتر</a:t>
            </a:r>
            <a:r>
              <a:rPr lang="fa-IR" sz="3200" b="0" i="0" dirty="0">
                <a:solidFill>
                  <a:srgbClr val="00B050"/>
                </a:solidFill>
                <a:effectLst/>
                <a:latin typeface="tahoma" panose="020B0604030504040204" pitchFamily="34" charset="0"/>
              </a:rPr>
              <a:t> کردن و </a:t>
            </a:r>
            <a:r>
              <a:rPr lang="fa-IR" sz="3200" b="0" i="0" dirty="0" err="1">
                <a:solidFill>
                  <a:srgbClr val="00B050"/>
                </a:solidFill>
                <a:effectLst/>
                <a:latin typeface="tahoma" panose="020B0604030504040204" pitchFamily="34" charset="0"/>
              </a:rPr>
              <a:t>پنالتی</a:t>
            </a:r>
            <a:r>
              <a:rPr lang="fa-IR" sz="3200" b="0" i="0" dirty="0">
                <a:solidFill>
                  <a:srgbClr val="00B050"/>
                </a:solidFill>
                <a:effectLst/>
                <a:latin typeface="tahoma" panose="020B0604030504040204" pitchFamily="34" charset="0"/>
              </a:rPr>
              <a:t> کاربرد دارد و برای گیج کردن </a:t>
            </a:r>
            <a:r>
              <a:rPr lang="fa-IR" sz="3200" b="0" i="0" dirty="0" err="1">
                <a:solidFill>
                  <a:srgbClr val="00B050"/>
                </a:solidFill>
                <a:effectLst/>
                <a:latin typeface="tahoma" panose="020B0604030504040204" pitchFamily="34" charset="0"/>
              </a:rPr>
              <a:t>دروازبان</a:t>
            </a:r>
            <a:r>
              <a:rPr lang="fa-IR" sz="3200" b="0" i="0" dirty="0">
                <a:solidFill>
                  <a:srgbClr val="00B050"/>
                </a:solidFill>
                <a:effectLst/>
                <a:latin typeface="tahoma" panose="020B0604030504040204" pitchFamily="34" charset="0"/>
              </a:rPr>
              <a:t> و </a:t>
            </a:r>
            <a:r>
              <a:rPr lang="fa-IR" sz="3200" b="0" i="0" dirty="0" err="1">
                <a:solidFill>
                  <a:srgbClr val="00B050"/>
                </a:solidFill>
                <a:effectLst/>
                <a:latin typeface="tahoma" panose="020B0604030504040204" pitchFamily="34" charset="0"/>
              </a:rPr>
              <a:t>سایربازیکنان</a:t>
            </a:r>
            <a:r>
              <a:rPr lang="fa-IR" sz="3200" b="0" i="0" dirty="0">
                <a:solidFill>
                  <a:srgbClr val="00B050"/>
                </a:solidFill>
                <a:effectLst/>
                <a:latin typeface="tahoma" panose="020B0604030504040204" pitchFamily="34" charset="0"/>
              </a:rPr>
              <a:t> استفاده می شود برای زدن این شوت  پای راست را جلوی پای چپ می گذارند سپس پای چپ را به طرف راست آورده و با پای راست موازی می کنند و توپ را شوت می کنند .</a:t>
            </a:r>
          </a:p>
          <a:p>
            <a:pPr algn="r" rtl="1"/>
            <a:r>
              <a:rPr lang="fa-IR" sz="3200" b="0" i="0" dirty="0">
                <a:solidFill>
                  <a:srgbClr val="00B050"/>
                </a:solidFill>
                <a:effectLst/>
                <a:latin typeface="tahoma" panose="020B0604030504040204" pitchFamily="34" charset="0"/>
              </a:rPr>
              <a:t>یکی دیگر از شوت های نمایشی شوت های عقب پا هستند که بیش تر برای پاس استفاده می شوند تا شوت برای زدن این شوت ها باید درست با عقب پا ضربه زده شود تا توپ مستقیم برود.</a:t>
            </a:r>
          </a:p>
          <a:p>
            <a:pPr algn="r" rtl="1"/>
            <a:r>
              <a:rPr lang="fa-IR" sz="3200" b="0" i="0" dirty="0">
                <a:solidFill>
                  <a:srgbClr val="00B050"/>
                </a:solidFill>
                <a:effectLst/>
                <a:latin typeface="tahoma" panose="020B0604030504040204" pitchFamily="34" charset="0"/>
              </a:rPr>
              <a:t>نوع دوم از شوت های عقب پا از نوع اول گیج کننده تر است برای زدن این شوت باید با عقب پا ی راست به طرف عقب  پای چپ ضربه زده شود و بلافاصله با پای چپ به طرف پای راست ضربه زده شود آن وقت همه ی بازیکنان گیج خواهند شد البته زدن این شوت کار هر کسی نیست</a:t>
            </a:r>
          </a:p>
          <a:p>
            <a:endParaRPr lang="en-US" dirty="0"/>
          </a:p>
        </p:txBody>
      </p:sp>
    </p:spTree>
    <p:extLst>
      <p:ext uri="{BB962C8B-B14F-4D97-AF65-F5344CB8AC3E}">
        <p14:creationId xmlns:p14="http://schemas.microsoft.com/office/powerpoint/2010/main" val="40787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B5C1-DC22-EA02-F6C2-834DA12899C6}"/>
              </a:ext>
            </a:extLst>
          </p:cNvPr>
          <p:cNvSpPr>
            <a:spLocks noGrp="1"/>
          </p:cNvSpPr>
          <p:nvPr>
            <p:ph type="title"/>
          </p:nvPr>
        </p:nvSpPr>
        <p:spPr/>
        <p:txBody>
          <a:bodyPr/>
          <a:lstStyle/>
          <a:p>
            <a:pPr algn="ctr"/>
            <a:r>
              <a:rPr lang="fa-IR" b="1" i="0" dirty="0">
                <a:solidFill>
                  <a:schemeClr val="accent5">
                    <a:lumMod val="60000"/>
                    <a:lumOff val="40000"/>
                  </a:schemeClr>
                </a:solidFill>
                <a:effectLst/>
                <a:latin typeface="tahoma" panose="020B0604030504040204" pitchFamily="34" charset="0"/>
              </a:rPr>
              <a:t>شوت های </a:t>
            </a:r>
            <a:r>
              <a:rPr lang="fa-IR" b="1" i="0" dirty="0" err="1">
                <a:solidFill>
                  <a:schemeClr val="accent5">
                    <a:lumMod val="60000"/>
                    <a:lumOff val="40000"/>
                  </a:schemeClr>
                </a:solidFill>
                <a:effectLst/>
                <a:latin typeface="tahoma" panose="020B0604030504040204" pitchFamily="34" charset="0"/>
              </a:rPr>
              <a:t>چیپ</a:t>
            </a:r>
            <a:r>
              <a:rPr lang="fa-IR" b="1" i="0" dirty="0">
                <a:solidFill>
                  <a:schemeClr val="accent5">
                    <a:lumMod val="60000"/>
                    <a:lumOff val="40000"/>
                  </a:schemeClr>
                </a:solidFill>
                <a:effectLst/>
                <a:latin typeface="tahoma" panose="020B0604030504040204" pitchFamily="34" charset="0"/>
              </a:rPr>
              <a:t> :</a:t>
            </a:r>
            <a:endParaRPr lang="fa-IR" dirty="0">
              <a:solidFill>
                <a:schemeClr val="accent5">
                  <a:lumMod val="60000"/>
                  <a:lumOff val="40000"/>
                </a:schemeClr>
              </a:solidFill>
            </a:endParaRPr>
          </a:p>
        </p:txBody>
      </p:sp>
      <p:sp>
        <p:nvSpPr>
          <p:cNvPr id="3" name="Content Placeholder 2">
            <a:extLst>
              <a:ext uri="{FF2B5EF4-FFF2-40B4-BE49-F238E27FC236}">
                <a16:creationId xmlns:a16="http://schemas.microsoft.com/office/drawing/2014/main" id="{444179F4-F626-9B56-A056-481AFC815FB9}"/>
              </a:ext>
            </a:extLst>
          </p:cNvPr>
          <p:cNvSpPr>
            <a:spLocks noGrp="1"/>
          </p:cNvSpPr>
          <p:nvPr>
            <p:ph idx="1"/>
          </p:nvPr>
        </p:nvSpPr>
        <p:spPr>
          <a:xfrm>
            <a:off x="371364" y="2348880"/>
            <a:ext cx="11449272" cy="3600400"/>
          </a:xfrm>
        </p:spPr>
        <p:txBody>
          <a:bodyPr>
            <a:normAutofit/>
          </a:bodyPr>
          <a:lstStyle/>
          <a:p>
            <a:r>
              <a:rPr lang="fa-IR" sz="4400" b="0" i="0" dirty="0">
                <a:solidFill>
                  <a:schemeClr val="accent4">
                    <a:lumMod val="50000"/>
                    <a:lumOff val="50000"/>
                  </a:schemeClr>
                </a:solidFill>
                <a:effectLst/>
                <a:latin typeface="tahoma" panose="020B0604030504040204" pitchFamily="34" charset="0"/>
              </a:rPr>
              <a:t>این شوت ها برای وقتی است که دروازه بان با مهاجم تک به تک شده است در چنین مواقعی باید پای خود را به زیر توپ برده و توپ را از سر دروازه بان به دروازه شوت کنیم.</a:t>
            </a:r>
            <a:endParaRPr lang="fa-IR" sz="4400" dirty="0">
              <a:solidFill>
                <a:schemeClr val="accent4">
                  <a:lumMod val="50000"/>
                  <a:lumOff val="50000"/>
                </a:schemeClr>
              </a:solidFill>
            </a:endParaRPr>
          </a:p>
        </p:txBody>
      </p:sp>
    </p:spTree>
    <p:extLst>
      <p:ext uri="{BB962C8B-B14F-4D97-AF65-F5344CB8AC3E}">
        <p14:creationId xmlns:p14="http://schemas.microsoft.com/office/powerpoint/2010/main" val="320914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Basketball presentation (widescreen)</Template>
  <TotalTime>20</TotalTime>
  <Words>478</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Franklin Gothic Medium</vt:lpstr>
      <vt:lpstr>Impact</vt:lpstr>
      <vt:lpstr>tahoma</vt:lpstr>
      <vt:lpstr>Basketball 16x9</vt:lpstr>
      <vt:lpstr>شوت های مختلف</vt:lpstr>
      <vt:lpstr>شوت های کات دار:</vt:lpstr>
      <vt:lpstr>داخل پا :</vt:lpstr>
      <vt:lpstr>شوت های بغل پا: </vt:lpstr>
      <vt:lpstr>شوت های رو پا: </vt:lpstr>
      <vt:lpstr>شوت های نوک پا: </vt:lpstr>
      <vt:lpstr>شوت های نمایشی:</vt:lpstr>
      <vt:lpstr>شوت های چیپ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شوت های مختلف</dc:title>
  <dc:creator>Z Agahi</dc:creator>
  <cp:lastModifiedBy>Z Agahi</cp:lastModifiedBy>
  <cp:revision>1</cp:revision>
  <dcterms:created xsi:type="dcterms:W3CDTF">2022-08-06T08:33:50Z</dcterms:created>
  <dcterms:modified xsi:type="dcterms:W3CDTF">2022-08-06T08:53:59Z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