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B Badr" panose="00000400000000000000" pitchFamily="2" charset="-78"/>
      <p:regular r:id="rId11"/>
      <p:bold r:id="rId12"/>
    </p:embeddedFont>
    <p:embeddedFont>
      <p:font typeface="B Fantezy" panose="00000400000000000000" pitchFamily="2" charset="-78"/>
      <p:regular r:id="rId13"/>
    </p:embeddedFont>
    <p:embeddedFont>
      <p:font typeface="B Kourosh" panose="020B0604020202020204" charset="-78"/>
      <p:regular r:id="rId14"/>
    </p:embeddedFont>
    <p:embeddedFont>
      <p:font typeface="AngsanaUPC" panose="02020603050405020304" pitchFamily="18" charset="-34"/>
      <p:regular r:id="rId15"/>
      <p:bold r:id="rId16"/>
      <p:italic r:id="rId17"/>
      <p:boldItalic r:id="rId18"/>
    </p:embeddedFont>
    <p:embeddedFont>
      <p:font typeface="B Mitra" panose="00000400000000000000" pitchFamily="2" charset="-78"/>
      <p:regular r:id="rId19"/>
      <p:bold r:id="rId20"/>
    </p:embeddedFont>
    <p:embeddedFont>
      <p:font typeface="Century Gothic" panose="020B0502020202020204" pitchFamily="34" charset="0"/>
      <p:regular r:id="rId21"/>
      <p:bold r:id="rId22"/>
      <p:italic r:id="rId23"/>
      <p:boldItalic r:id="rId24"/>
    </p:embeddedFont>
    <p:embeddedFont>
      <p:font typeface="Wingdings 3" panose="05040102010807070707" pitchFamily="18" charset="2"/>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E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6E7E9D-5E90-4E49-88AA-2B6527892C91}"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345021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E7E9D-5E90-4E49-88AA-2B6527892C91}" type="datetimeFigureOut">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154494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E7E9D-5E90-4E49-88AA-2B6527892C91}"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1683624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E7E9D-5E90-4E49-88AA-2B6527892C91}"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BE7BB-1C41-4F87-B805-FFE130EA147A}"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18476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E7E9D-5E90-4E49-88AA-2B6527892C91}"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63713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6E7E9D-5E90-4E49-88AA-2B6527892C91}" type="datetimeFigureOut">
              <a:rPr lang="en-US" smtClean="0"/>
              <a:t>5/5/2024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4248085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6E7E9D-5E90-4E49-88AA-2B6527892C91}" type="datetimeFigureOut">
              <a:rPr lang="en-US" smtClean="0"/>
              <a:t>5/5/2024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888440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E7E9D-5E90-4E49-88AA-2B6527892C91}"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4176130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E7E9D-5E90-4E49-88AA-2B6527892C91}"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332067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E7E9D-5E90-4E49-88AA-2B6527892C91}"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242809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E7E9D-5E90-4E49-88AA-2B6527892C91}"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5870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6E7E9D-5E90-4E49-88AA-2B6527892C91}" type="datetimeFigureOut">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41868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6E7E9D-5E90-4E49-88AA-2B6527892C91}" type="datetimeFigureOut">
              <a:rPr lang="en-US" smtClean="0"/>
              <a:t>5/5/2024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7737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36E7E9D-5E90-4E49-88AA-2B6527892C91}" type="datetimeFigureOut">
              <a:rPr lang="en-US" smtClean="0"/>
              <a:t>5/5/2024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321277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36E7E9D-5E90-4E49-88AA-2B6527892C91}" type="datetimeFigureOut">
              <a:rPr lang="en-US" smtClean="0"/>
              <a:t>5/5/2024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117511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36E7E9D-5E90-4E49-88AA-2B6527892C91}" type="datetimeFigureOut">
              <a:rPr lang="en-US" smtClean="0"/>
              <a:t>5/5/2024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313094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E7E9D-5E90-4E49-88AA-2B6527892C91}" type="datetimeFigureOut">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BE7BB-1C41-4F87-B805-FFE130EA147A}" type="slidenum">
              <a:rPr lang="en-US" smtClean="0"/>
              <a:t>‹#›</a:t>
            </a:fld>
            <a:endParaRPr lang="en-US"/>
          </a:p>
        </p:txBody>
      </p:sp>
    </p:spTree>
    <p:extLst>
      <p:ext uri="{BB962C8B-B14F-4D97-AF65-F5344CB8AC3E}">
        <p14:creationId xmlns:p14="http://schemas.microsoft.com/office/powerpoint/2010/main" val="230384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36E7E9D-5E90-4E49-88AA-2B6527892C91}" type="datetimeFigureOut">
              <a:rPr lang="en-US" smtClean="0"/>
              <a:t>5/5/2024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90BE7BB-1C41-4F87-B805-FFE130EA147A}" type="slidenum">
              <a:rPr lang="en-US" smtClean="0"/>
              <a:t>‹#›</a:t>
            </a:fld>
            <a:endParaRPr lang="en-US"/>
          </a:p>
        </p:txBody>
      </p:sp>
    </p:spTree>
    <p:extLst>
      <p:ext uri="{BB962C8B-B14F-4D97-AF65-F5344CB8AC3E}">
        <p14:creationId xmlns:p14="http://schemas.microsoft.com/office/powerpoint/2010/main" val="1261121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7726" y="876892"/>
            <a:ext cx="5980113" cy="2491381"/>
          </a:xfrm>
        </p:spPr>
        <p:txBody>
          <a:bodyPr/>
          <a:lstStyle/>
          <a:p>
            <a:pPr algn="ctr"/>
            <a:r>
              <a:rPr lang="fa-IR" sz="8000" dirty="0">
                <a:cs typeface="B Kourosh" panose="00000400000000000000" pitchFamily="2" charset="-78"/>
              </a:rPr>
              <a:t>حاج حمید </a:t>
            </a:r>
            <a:r>
              <a:rPr lang="fa-IR" sz="8000" dirty="0" err="1">
                <a:cs typeface="B Kourosh" panose="00000400000000000000" pitchFamily="2" charset="-78"/>
              </a:rPr>
              <a:t>دادگسترنیا</a:t>
            </a:r>
            <a:r>
              <a:rPr lang="fa-IR" sz="8000" dirty="0">
                <a:cs typeface="B Kourosh" panose="00000400000000000000" pitchFamily="2" charset="-78"/>
              </a:rPr>
              <a:t/>
            </a:r>
            <a:br>
              <a:rPr lang="fa-IR" sz="8000" dirty="0">
                <a:cs typeface="B Kourosh" panose="00000400000000000000" pitchFamily="2" charset="-78"/>
              </a:rPr>
            </a:br>
            <a:r>
              <a:rPr lang="fa-IR" sz="8000" dirty="0">
                <a:cs typeface="B Kourosh" panose="00000400000000000000" pitchFamily="2" charset="-78"/>
              </a:rPr>
              <a:t>(عمو حمید)</a:t>
            </a:r>
            <a:endParaRPr lang="en-US" sz="8000" dirty="0">
              <a:cs typeface="B Kourosh" panose="00000400000000000000" pitchFamily="2" charset="-78"/>
            </a:endParaRPr>
          </a:p>
        </p:txBody>
      </p:sp>
      <p:sp>
        <p:nvSpPr>
          <p:cNvPr id="3" name="Subtitle 2"/>
          <p:cNvSpPr>
            <a:spLocks noGrp="1"/>
          </p:cNvSpPr>
          <p:nvPr>
            <p:ph type="subTitle" idx="1"/>
          </p:nvPr>
        </p:nvSpPr>
        <p:spPr>
          <a:xfrm>
            <a:off x="1154953" y="4905968"/>
            <a:ext cx="8825658" cy="861420"/>
          </a:xfrm>
        </p:spPr>
        <p:txBody>
          <a:bodyPr>
            <a:normAutofit fontScale="92500"/>
          </a:bodyPr>
          <a:lstStyle/>
          <a:p>
            <a:pPr algn="ctr"/>
            <a:r>
              <a:rPr lang="fa-IR" sz="4000" dirty="0">
                <a:latin typeface="AngsanaUPC" panose="02020603050405020304" pitchFamily="18" charset="-34"/>
                <a:cs typeface="B Arash" panose="00000400000000000000" pitchFamily="2" charset="-78"/>
              </a:rPr>
              <a:t>سازنده : محمد صالح دادگسترنیا</a:t>
            </a:r>
            <a:endParaRPr lang="en-US" sz="4000" dirty="0">
              <a:latin typeface="AngsanaUPC" panose="02020603050405020304" pitchFamily="18" charset="-34"/>
              <a:cs typeface="B Arash" panose="00000400000000000000" pitchFamily="2" charset="-78"/>
            </a:endParaRPr>
          </a:p>
        </p:txBody>
      </p:sp>
    </p:spTree>
    <p:extLst>
      <p:ext uri="{BB962C8B-B14F-4D97-AF65-F5344CB8AC3E}">
        <p14:creationId xmlns:p14="http://schemas.microsoft.com/office/powerpoint/2010/main" val="1349090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654" y="261257"/>
            <a:ext cx="8933756" cy="1318161"/>
          </a:xfrm>
        </p:spPr>
        <p:txBody>
          <a:bodyPr/>
          <a:lstStyle/>
          <a:p>
            <a:pPr algn="r"/>
            <a:r>
              <a:rPr lang="fa-IR" dirty="0"/>
              <a:t>لیست</a:t>
            </a:r>
            <a:endParaRPr lang="en-US" dirty="0"/>
          </a:p>
        </p:txBody>
      </p:sp>
      <p:sp>
        <p:nvSpPr>
          <p:cNvPr id="3" name="Content Placeholder 2"/>
          <p:cNvSpPr>
            <a:spLocks noGrp="1"/>
          </p:cNvSpPr>
          <p:nvPr>
            <p:ph idx="1"/>
          </p:nvPr>
        </p:nvSpPr>
        <p:spPr>
          <a:xfrm>
            <a:off x="836023" y="1752598"/>
            <a:ext cx="11355977" cy="5105401"/>
          </a:xfrm>
        </p:spPr>
        <p:txBody>
          <a:bodyPr>
            <a:normAutofit/>
          </a:bodyPr>
          <a:lstStyle/>
          <a:p>
            <a:pPr algn="r" rtl="1"/>
            <a:r>
              <a:rPr lang="fa-IR" sz="2800" dirty="0">
                <a:cs typeface="B Kourosh" panose="00000400000000000000" pitchFamily="2" charset="-78"/>
              </a:rPr>
              <a:t>برای دیدن سخنی از پسر اول </a:t>
            </a:r>
            <a:r>
              <a:rPr lang="fa-IR" sz="2800" dirty="0">
                <a:cs typeface="B Kourosh" panose="00000400000000000000" pitchFamily="2" charset="-78"/>
                <a:hlinkClick r:id="rId2" action="ppaction://hlinksldjump"/>
              </a:rPr>
              <a:t>کلیک</a:t>
            </a:r>
            <a:r>
              <a:rPr lang="fa-IR" sz="2800" dirty="0">
                <a:cs typeface="B Kourosh" panose="00000400000000000000" pitchFamily="2" charset="-78"/>
              </a:rPr>
              <a:t> کنید</a:t>
            </a:r>
          </a:p>
          <a:p>
            <a:pPr algn="r" rtl="1"/>
            <a:r>
              <a:rPr lang="fa-IR" sz="2800" dirty="0">
                <a:latin typeface="Arial" panose="020B0604020202020204" pitchFamily="34" charset="0"/>
                <a:cs typeface="B Kourosh" panose="00000400000000000000" pitchFamily="2" charset="-78"/>
              </a:rPr>
              <a:t>برای دیدن سخنی از پسر دوم </a:t>
            </a:r>
            <a:r>
              <a:rPr lang="fa-IR" sz="2800" dirty="0">
                <a:latin typeface="Arial" panose="020B0604020202020204" pitchFamily="34" charset="0"/>
                <a:cs typeface="B Kourosh" panose="00000400000000000000" pitchFamily="2" charset="-78"/>
                <a:hlinkClick r:id="rId3" action="ppaction://hlinksldjump"/>
              </a:rPr>
              <a:t>کلیک</a:t>
            </a:r>
            <a:r>
              <a:rPr lang="fa-IR" sz="2800" dirty="0">
                <a:latin typeface="Arial" panose="020B0604020202020204" pitchFamily="34" charset="0"/>
                <a:cs typeface="B Kourosh" panose="00000400000000000000" pitchFamily="2" charset="-78"/>
              </a:rPr>
              <a:t> کنید</a:t>
            </a:r>
          </a:p>
          <a:p>
            <a:pPr algn="r" rtl="1"/>
            <a:r>
              <a:rPr lang="fa-IR" sz="2800" dirty="0">
                <a:cs typeface="B Kourosh" panose="00000400000000000000" pitchFamily="2" charset="-78"/>
              </a:rPr>
              <a:t>برای دیدن فیلمی از ایشان </a:t>
            </a:r>
            <a:r>
              <a:rPr lang="fa-IR" sz="2800" dirty="0">
                <a:cs typeface="B Kourosh" panose="00000400000000000000" pitchFamily="2" charset="-78"/>
                <a:hlinkClick r:id="rId4" action="ppaction://hlinksldjump"/>
              </a:rPr>
              <a:t>کلیک</a:t>
            </a:r>
            <a:r>
              <a:rPr lang="fa-IR" sz="2800" dirty="0">
                <a:cs typeface="B Kourosh" panose="00000400000000000000" pitchFamily="2" charset="-78"/>
              </a:rPr>
              <a:t> کنید</a:t>
            </a:r>
          </a:p>
          <a:p>
            <a:pPr algn="r" rtl="1"/>
            <a:r>
              <a:rPr lang="fa-IR" sz="2800" dirty="0">
                <a:latin typeface="Arial" panose="020B0604020202020204" pitchFamily="34" charset="0"/>
                <a:cs typeface="B Kourosh" panose="00000400000000000000" pitchFamily="2" charset="-78"/>
              </a:rPr>
              <a:t>برای دیدن عکسی از ایشان </a:t>
            </a:r>
            <a:r>
              <a:rPr lang="fa-IR" sz="2800" dirty="0">
                <a:latin typeface="Arial" panose="020B0604020202020204" pitchFamily="34" charset="0"/>
                <a:cs typeface="B Kourosh" panose="00000400000000000000" pitchFamily="2" charset="-78"/>
                <a:hlinkClick r:id="rId5" action="ppaction://hlinksldjump"/>
              </a:rPr>
              <a:t>کلیک</a:t>
            </a:r>
            <a:r>
              <a:rPr lang="fa-IR" sz="2800" dirty="0">
                <a:latin typeface="Arial" panose="020B0604020202020204" pitchFamily="34" charset="0"/>
                <a:cs typeface="B Kourosh" panose="00000400000000000000" pitchFamily="2" charset="-78"/>
              </a:rPr>
              <a:t> کنید</a:t>
            </a:r>
          </a:p>
          <a:p>
            <a:pPr algn="r" rtl="1"/>
            <a:r>
              <a:rPr lang="fa-IR" sz="2800" dirty="0">
                <a:cs typeface="B Kourosh" panose="00000400000000000000" pitchFamily="2" charset="-78"/>
              </a:rPr>
              <a:t>برای دیدن متنی از استاد باباخانی درباره حاج حمید دادگسترنیا </a:t>
            </a:r>
            <a:r>
              <a:rPr lang="fa-IR" sz="2800" dirty="0">
                <a:cs typeface="B Kourosh" panose="00000400000000000000" pitchFamily="2" charset="-78"/>
                <a:hlinkClick r:id="rId6" action="ppaction://hlinksldjump"/>
              </a:rPr>
              <a:t>کلیک </a:t>
            </a:r>
            <a:r>
              <a:rPr lang="fa-IR" sz="2800" dirty="0">
                <a:cs typeface="B Kourosh" panose="00000400000000000000" pitchFamily="2" charset="-78"/>
              </a:rPr>
              <a:t>کنید</a:t>
            </a:r>
          </a:p>
          <a:p>
            <a:pPr algn="r" rtl="1">
              <a:buFont typeface="Arial" panose="020B0604020202020204" pitchFamily="34" charset="0"/>
              <a:buChar char="•"/>
            </a:pPr>
            <a:r>
              <a:rPr lang="fa-IR" sz="2800" dirty="0">
                <a:cs typeface="B Kourosh" panose="00000400000000000000" pitchFamily="2" charset="-78"/>
              </a:rPr>
              <a:t>برای دیدن ادامه متن استاد باباخانی درباره حاج حمید دادگسترنیا </a:t>
            </a:r>
            <a:r>
              <a:rPr lang="fa-IR" sz="2800" dirty="0">
                <a:cs typeface="B Kourosh" panose="00000400000000000000" pitchFamily="2" charset="-78"/>
                <a:hlinkClick r:id="rId7" action="ppaction://hlinksldjump"/>
              </a:rPr>
              <a:t>کلیک</a:t>
            </a:r>
            <a:r>
              <a:rPr lang="fa-IR" sz="2800" dirty="0">
                <a:cs typeface="B Kourosh" panose="00000400000000000000" pitchFamily="2" charset="-78"/>
                <a:hlinkClick r:id="rId6" action="ppaction://hlinksldjump"/>
              </a:rPr>
              <a:t> </a:t>
            </a:r>
            <a:r>
              <a:rPr lang="fa-IR" sz="2800" dirty="0">
                <a:cs typeface="B Kourosh" panose="00000400000000000000" pitchFamily="2" charset="-78"/>
              </a:rPr>
              <a:t>کنید</a:t>
            </a:r>
          </a:p>
          <a:p>
            <a:pPr algn="r" rtl="1"/>
            <a:r>
              <a:rPr lang="fa-IR" sz="3600" dirty="0">
                <a:cs typeface="B Fantezy" panose="00000400000000000000" pitchFamily="2" charset="-78"/>
              </a:rPr>
              <a:t>برای خروج </a:t>
            </a:r>
            <a:r>
              <a:rPr lang="fa-IR" sz="3600" dirty="0">
                <a:cs typeface="B Fantezy" panose="00000400000000000000" pitchFamily="2" charset="-78"/>
                <a:hlinkClick r:id="rId8" action="ppaction://hlinksldjump"/>
              </a:rPr>
              <a:t>کلیک</a:t>
            </a:r>
            <a:r>
              <a:rPr lang="fa-IR" sz="3600" dirty="0">
                <a:cs typeface="B Fantezy" panose="00000400000000000000" pitchFamily="2" charset="-78"/>
              </a:rPr>
              <a:t> کنید</a:t>
            </a:r>
          </a:p>
        </p:txBody>
      </p:sp>
    </p:spTree>
    <p:extLst>
      <p:ext uri="{BB962C8B-B14F-4D97-AF65-F5344CB8AC3E}">
        <p14:creationId xmlns:p14="http://schemas.microsoft.com/office/powerpoint/2010/main" val="401402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620" y="0"/>
            <a:ext cx="9404723" cy="1400530"/>
          </a:xfrm>
        </p:spPr>
        <p:txBody>
          <a:bodyPr/>
          <a:lstStyle/>
          <a:p>
            <a:pPr algn="r"/>
            <a:r>
              <a:rPr lang="fa-IR" dirty="0">
                <a:cs typeface="B Kourosh" panose="00000400000000000000" pitchFamily="2" charset="-78"/>
              </a:rPr>
              <a:t>پسر اولشان می گویند :</a:t>
            </a:r>
            <a:endParaRPr lang="en-US" dirty="0">
              <a:cs typeface="B Kourosh" panose="00000400000000000000" pitchFamily="2" charset="-78"/>
            </a:endParaRPr>
          </a:p>
        </p:txBody>
      </p:sp>
      <p:sp>
        <p:nvSpPr>
          <p:cNvPr id="3" name="Content Placeholder 2"/>
          <p:cNvSpPr>
            <a:spLocks noGrp="1"/>
          </p:cNvSpPr>
          <p:nvPr>
            <p:ph idx="1"/>
          </p:nvPr>
        </p:nvSpPr>
        <p:spPr>
          <a:xfrm>
            <a:off x="1484310" y="2104008"/>
            <a:ext cx="10234214" cy="4391385"/>
          </a:xfrm>
        </p:spPr>
        <p:txBody>
          <a:bodyPr>
            <a:noAutofit/>
          </a:bodyPr>
          <a:lstStyle/>
          <a:p>
            <a:pPr algn="r" rtl="1">
              <a:buFont typeface="Wingdings" panose="05000000000000000000" pitchFamily="2" charset="2"/>
              <a:buChar char="Ø"/>
            </a:pPr>
            <a:r>
              <a:rPr lang="fa-IR" sz="2800" dirty="0">
                <a:latin typeface="Arial" panose="020B0604020202020204" pitchFamily="34" charset="0"/>
                <a:cs typeface="B Mitra" panose="00000400000000000000" pitchFamily="2" charset="-78"/>
              </a:rPr>
              <a:t>آقای دادگسترنیا همیشه به پدر و مادرشان احترام زیادی می گذاشتند و سعی می کردند در کار های مختلف به آنها کمک بکنند و حتی می گفتند بهتر است ما سعی کنیم مراقب پدر و مادرمان باشیم و قبل از آن که از ما چیزی بخواهند ، و درخواستی بکنند ، بفهمیم چه چیزی نیاز دارند  و برای آنها فراهم کنیم. </a:t>
            </a:r>
          </a:p>
          <a:p>
            <a:pPr algn="r" rtl="1">
              <a:buFont typeface="Wingdings" panose="05000000000000000000" pitchFamily="2" charset="2"/>
              <a:buChar char="Ø"/>
            </a:pPr>
            <a:r>
              <a:rPr lang="fa-IR" sz="2800" dirty="0">
                <a:latin typeface="Arial" panose="020B0604020202020204" pitchFamily="34" charset="0"/>
                <a:cs typeface="B Mitra" panose="00000400000000000000" pitchFamily="2" charset="-78"/>
              </a:rPr>
              <a:t>مثلا اگر فکر می کردند که پدر و مادرشان به وسیله ای نیاز دارند ، قبل از آنکه بگویند آن وسیله را برای ما بخرید ، خودشان می رفتند و آن وسیله را برای آنها تهیه می کردند یا می خریدند. </a:t>
            </a:r>
            <a:r>
              <a:rPr lang="en-US" sz="2800" dirty="0">
                <a:latin typeface="Arial" panose="020B0604020202020204" pitchFamily="34" charset="0"/>
                <a:cs typeface="B Mitra" panose="00000400000000000000" pitchFamily="2" charset="-78"/>
              </a:rPr>
              <a:t> </a:t>
            </a:r>
            <a:endParaRPr lang="fa-IR" sz="2800" dirty="0">
              <a:latin typeface="Arial" panose="020B0604020202020204" pitchFamily="34" charset="0"/>
              <a:cs typeface="B Mitra" panose="00000400000000000000" pitchFamily="2" charset="-78"/>
            </a:endParaRPr>
          </a:p>
          <a:p>
            <a:pPr algn="r" rtl="1">
              <a:buFont typeface="Wingdings" panose="05000000000000000000" pitchFamily="2" charset="2"/>
              <a:buChar char="Ø"/>
            </a:pPr>
            <a:endParaRPr lang="en-US" sz="2800" dirty="0"/>
          </a:p>
        </p:txBody>
      </p:sp>
      <p:sp>
        <p:nvSpPr>
          <p:cNvPr id="5" name="TextBox 4"/>
          <p:cNvSpPr txBox="1"/>
          <p:nvPr/>
        </p:nvSpPr>
        <p:spPr>
          <a:xfrm rot="18347466">
            <a:off x="-191588" y="174171"/>
            <a:ext cx="1071154" cy="369332"/>
          </a:xfrm>
          <a:prstGeom prst="rect">
            <a:avLst/>
          </a:prstGeom>
          <a:noFill/>
        </p:spPr>
        <p:txBody>
          <a:bodyPr wrap="square" rtlCol="0">
            <a:spAutoFit/>
          </a:bodyPr>
          <a:lstStyle/>
          <a:p>
            <a:pPr algn="ctr" rtl="1"/>
            <a:r>
              <a:rPr lang="fa-IR" dirty="0">
                <a:hlinkClick r:id="rId2" action="ppaction://hlinksldjump"/>
              </a:rPr>
              <a:t>بازگشت</a:t>
            </a:r>
            <a:endParaRPr lang="en-US" dirty="0"/>
          </a:p>
        </p:txBody>
      </p:sp>
    </p:spTree>
    <p:extLst>
      <p:ext uri="{BB962C8B-B14F-4D97-AF65-F5344CB8AC3E}">
        <p14:creationId xmlns:p14="http://schemas.microsoft.com/office/powerpoint/2010/main" val="936477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8918475" cy="1949668"/>
          </a:xfrm>
        </p:spPr>
        <p:txBody>
          <a:bodyPr/>
          <a:lstStyle/>
          <a:p>
            <a:pPr algn="r"/>
            <a:r>
              <a:rPr lang="fa-IR" dirty="0">
                <a:cs typeface="B Kourosh" panose="00000400000000000000" pitchFamily="2" charset="-78"/>
              </a:rPr>
              <a:t>عمو حمید و ترس</a:t>
            </a:r>
            <a:br>
              <a:rPr lang="fa-IR" dirty="0">
                <a:cs typeface="B Kourosh" panose="00000400000000000000" pitchFamily="2" charset="-78"/>
              </a:rPr>
            </a:br>
            <a:r>
              <a:rPr lang="fa-IR" dirty="0">
                <a:cs typeface="B Kourosh" panose="00000400000000000000" pitchFamily="2" charset="-78"/>
              </a:rPr>
              <a:t>پسر دومشان می گویند :</a:t>
            </a:r>
            <a:endParaRPr lang="en-US" dirty="0">
              <a:cs typeface="B Kourosh" panose="00000400000000000000" pitchFamily="2" charset="-78"/>
            </a:endParaRPr>
          </a:p>
        </p:txBody>
      </p:sp>
      <p:sp>
        <p:nvSpPr>
          <p:cNvPr id="4" name="Content Placeholder 2">
            <a:extLst>
              <a:ext uri="{FF2B5EF4-FFF2-40B4-BE49-F238E27FC236}">
                <a16:creationId xmlns:a16="http://schemas.microsoft.com/office/drawing/2014/main" xmlns="" id="{92303295-2E1F-11CD-346A-9DF5DC7ECA72}"/>
              </a:ext>
            </a:extLst>
          </p:cNvPr>
          <p:cNvSpPr>
            <a:spLocks noGrp="1"/>
          </p:cNvSpPr>
          <p:nvPr>
            <p:ph idx="1"/>
          </p:nvPr>
        </p:nvSpPr>
        <p:spPr>
          <a:xfrm>
            <a:off x="0" y="1357313"/>
            <a:ext cx="12192000" cy="5232673"/>
          </a:xfrm>
        </p:spPr>
        <p:txBody>
          <a:bodyPr>
            <a:noAutofit/>
          </a:bodyPr>
          <a:lstStyle/>
          <a:p>
            <a:pPr algn="r" rtl="1">
              <a:lnSpc>
                <a:spcPct val="150000"/>
              </a:lnSpc>
            </a:pPr>
            <a:r>
              <a:rPr lang="fa-IR" sz="2800" dirty="0">
                <a:solidFill>
                  <a:schemeClr val="tx1"/>
                </a:solidFill>
                <a:latin typeface="Arial" panose="020B0604020202020204" pitchFamily="34" charset="0"/>
                <a:cs typeface="B Mitra" panose="00000400000000000000" pitchFamily="2" charset="-78"/>
              </a:rPr>
              <a:t>عمو حمید خودش که از هیچ چیز </a:t>
            </a:r>
            <a:r>
              <a:rPr lang="fa-IR" sz="2800" dirty="0" err="1">
                <a:solidFill>
                  <a:schemeClr val="tx1"/>
                </a:solidFill>
                <a:latin typeface="Arial" panose="020B0604020202020204" pitchFamily="34" charset="0"/>
                <a:cs typeface="B Mitra" panose="00000400000000000000" pitchFamily="2" charset="-78"/>
              </a:rPr>
              <a:t>نمی</a:t>
            </a:r>
            <a:r>
              <a:rPr lang="fa-IR" sz="2800" dirty="0">
                <a:solidFill>
                  <a:schemeClr val="tx1"/>
                </a:solidFill>
                <a:latin typeface="Arial" panose="020B0604020202020204" pitchFamily="34" charset="0"/>
                <a:cs typeface="B Mitra" panose="00000400000000000000" pitchFamily="2" charset="-78"/>
              </a:rPr>
              <a:t> </a:t>
            </a:r>
            <a:r>
              <a:rPr lang="fa-IR" sz="2800" dirty="0" err="1">
                <a:solidFill>
                  <a:schemeClr val="tx1"/>
                </a:solidFill>
                <a:latin typeface="Arial" panose="020B0604020202020204" pitchFamily="34" charset="0"/>
                <a:cs typeface="B Mitra" panose="00000400000000000000" pitchFamily="2" charset="-78"/>
              </a:rPr>
              <a:t>ترسید</a:t>
            </a:r>
            <a:r>
              <a:rPr lang="fa-IR" sz="2800" dirty="0">
                <a:solidFill>
                  <a:schemeClr val="tx1"/>
                </a:solidFill>
                <a:latin typeface="Arial" panose="020B0604020202020204" pitchFamily="34" charset="0"/>
                <a:cs typeface="B Mitra" panose="00000400000000000000" pitchFamily="2" charset="-78"/>
              </a:rPr>
              <a:t> هیچ وقت! دیگران را هم از ترس دور می کرد و به </a:t>
            </a:r>
            <a:r>
              <a:rPr lang="fa-IR" sz="2800" dirty="0" err="1">
                <a:solidFill>
                  <a:schemeClr val="tx1"/>
                </a:solidFill>
                <a:latin typeface="Arial" panose="020B0604020202020204" pitchFamily="34" charset="0"/>
                <a:cs typeface="B Mitra" panose="00000400000000000000" pitchFamily="2" charset="-78"/>
              </a:rPr>
              <a:t>نترسیدن</a:t>
            </a:r>
            <a:r>
              <a:rPr lang="fa-IR" sz="2800" dirty="0">
                <a:solidFill>
                  <a:schemeClr val="tx1"/>
                </a:solidFill>
                <a:latin typeface="Arial" panose="020B0604020202020204" pitchFamily="34" charset="0"/>
                <a:cs typeface="B Mitra" panose="00000400000000000000" pitchFamily="2" charset="-78"/>
              </a:rPr>
              <a:t> تشویق می کرد.</a:t>
            </a:r>
          </a:p>
          <a:p>
            <a:pPr algn="r" rtl="1">
              <a:lnSpc>
                <a:spcPct val="150000"/>
              </a:lnSpc>
            </a:pPr>
            <a:r>
              <a:rPr lang="fa-IR" sz="2800" dirty="0">
                <a:solidFill>
                  <a:schemeClr val="tx1"/>
                </a:solidFill>
                <a:latin typeface="Arial" panose="020B0604020202020204" pitchFamily="34" charset="0"/>
                <a:cs typeface="B Mitra" panose="00000400000000000000" pitchFamily="2" charset="-78"/>
              </a:rPr>
              <a:t>مثلا به من می گفتند : ( سوسک که ترس نداره برو با دست </a:t>
            </a:r>
            <a:r>
              <a:rPr lang="fa-IR" sz="2800" dirty="0" err="1">
                <a:solidFill>
                  <a:schemeClr val="tx1"/>
                </a:solidFill>
                <a:latin typeface="Arial" panose="020B0604020202020204" pitchFamily="34" charset="0"/>
                <a:cs typeface="B Mitra" panose="00000400000000000000" pitchFamily="2" charset="-78"/>
              </a:rPr>
              <a:t>بگیرش</a:t>
            </a:r>
            <a:r>
              <a:rPr lang="fa-IR" sz="2800" dirty="0">
                <a:solidFill>
                  <a:schemeClr val="tx1"/>
                </a:solidFill>
                <a:latin typeface="Arial" panose="020B0604020202020204" pitchFamily="34" charset="0"/>
                <a:cs typeface="B Mitra" panose="00000400000000000000" pitchFamily="2" charset="-78"/>
              </a:rPr>
              <a:t> من هم البته من هم این کار را می کردم.) یا با تشویق پریدن از بعضی جاها ترس از ارتفاع را برای من از بین می بردند و حتی با کارهای دیگر ترس از چیز های دیگر را. </a:t>
            </a:r>
          </a:p>
          <a:p>
            <a:pPr algn="r" rtl="1">
              <a:lnSpc>
                <a:spcPct val="150000"/>
              </a:lnSpc>
            </a:pPr>
            <a:r>
              <a:rPr lang="fa-IR" sz="2800" dirty="0">
                <a:solidFill>
                  <a:schemeClr val="tx1"/>
                </a:solidFill>
                <a:latin typeface="Arial" panose="020B0604020202020204" pitchFamily="34" charset="0"/>
                <a:cs typeface="B Mitra" panose="00000400000000000000" pitchFamily="2" charset="-78"/>
              </a:rPr>
              <a:t>خلاصه شجاعت ویژگی همه ی مردان خداست و البته دیگران را هم به </a:t>
            </a:r>
            <a:r>
              <a:rPr lang="fa-IR" sz="2800" dirty="0" err="1">
                <a:solidFill>
                  <a:schemeClr val="tx1"/>
                </a:solidFill>
                <a:latin typeface="Arial" panose="020B0604020202020204" pitchFamily="34" charset="0"/>
                <a:cs typeface="B Mitra" panose="00000400000000000000" pitchFamily="2" charset="-78"/>
              </a:rPr>
              <a:t>نترسیدن</a:t>
            </a:r>
            <a:r>
              <a:rPr lang="fa-IR" sz="2800" dirty="0">
                <a:solidFill>
                  <a:schemeClr val="tx1"/>
                </a:solidFill>
                <a:latin typeface="Arial" panose="020B0604020202020204" pitchFamily="34" charset="0"/>
                <a:cs typeface="B Mitra" panose="00000400000000000000" pitchFamily="2" charset="-78"/>
              </a:rPr>
              <a:t> هدایت می کنند.</a:t>
            </a:r>
          </a:p>
        </p:txBody>
      </p:sp>
      <p:sp>
        <p:nvSpPr>
          <p:cNvPr id="5" name="TextBox 4"/>
          <p:cNvSpPr txBox="1"/>
          <p:nvPr/>
        </p:nvSpPr>
        <p:spPr>
          <a:xfrm rot="18583029">
            <a:off x="-200298" y="171650"/>
            <a:ext cx="1071154" cy="369332"/>
          </a:xfrm>
          <a:prstGeom prst="rect">
            <a:avLst/>
          </a:prstGeom>
          <a:noFill/>
        </p:spPr>
        <p:txBody>
          <a:bodyPr wrap="square" rtlCol="0">
            <a:spAutoFit/>
          </a:bodyPr>
          <a:lstStyle/>
          <a:p>
            <a:pPr algn="ctr" rtl="1"/>
            <a:r>
              <a:rPr lang="fa-IR" dirty="0">
                <a:hlinkClick r:id="rId2" action="ppaction://hlinksldjump"/>
              </a:rPr>
              <a:t>بازگشت</a:t>
            </a:r>
            <a:endParaRPr lang="en-US" dirty="0"/>
          </a:p>
        </p:txBody>
      </p:sp>
    </p:spTree>
    <p:extLst>
      <p:ext uri="{BB962C8B-B14F-4D97-AF65-F5344CB8AC3E}">
        <p14:creationId xmlns:p14="http://schemas.microsoft.com/office/powerpoint/2010/main" val="190497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159" y="1"/>
            <a:ext cx="6682227" cy="906518"/>
          </a:xfrm>
        </p:spPr>
        <p:txBody>
          <a:bodyPr/>
          <a:lstStyle/>
          <a:p>
            <a:pPr algn="r"/>
            <a:r>
              <a:rPr lang="fa-IR" dirty="0"/>
              <a:t>حاج حمید دادگسترنیا در جبهه</a:t>
            </a:r>
            <a:endParaRPr lang="en-US" dirty="0"/>
          </a:p>
        </p:txBody>
      </p:sp>
      <p:pic>
        <p:nvPicPr>
          <p:cNvPr id="4" name="Picture 3">
            <a:extLst>
              <a:ext uri="{FF2B5EF4-FFF2-40B4-BE49-F238E27FC236}">
                <a16:creationId xmlns:a16="http://schemas.microsoft.com/office/drawing/2014/main" xmlns="" id="{E861A5E0-40B0-7C53-FF63-43BFB148E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807" y="1191185"/>
            <a:ext cx="3836906" cy="5666815"/>
          </a:xfrm>
          <a:prstGeom prst="rect">
            <a:avLst/>
          </a:prstGeom>
        </p:spPr>
      </p:pic>
      <p:sp>
        <p:nvSpPr>
          <p:cNvPr id="5" name="TextBox 4"/>
          <p:cNvSpPr txBox="1"/>
          <p:nvPr/>
        </p:nvSpPr>
        <p:spPr>
          <a:xfrm rot="18483413">
            <a:off x="-243840" y="186303"/>
            <a:ext cx="1071154" cy="369332"/>
          </a:xfrm>
          <a:prstGeom prst="rect">
            <a:avLst/>
          </a:prstGeom>
          <a:noFill/>
        </p:spPr>
        <p:txBody>
          <a:bodyPr wrap="square" rtlCol="0">
            <a:spAutoFit/>
          </a:bodyPr>
          <a:lstStyle/>
          <a:p>
            <a:pPr algn="ctr" rtl="1"/>
            <a:r>
              <a:rPr lang="fa-IR" dirty="0">
                <a:hlinkClick r:id="rId3" action="ppaction://hlinksldjump"/>
              </a:rPr>
              <a:t>بازگشت</a:t>
            </a:r>
            <a:endParaRPr lang="en-US" dirty="0"/>
          </a:p>
        </p:txBody>
      </p:sp>
    </p:spTree>
    <p:extLst>
      <p:ext uri="{BB962C8B-B14F-4D97-AF65-F5344CB8AC3E}">
        <p14:creationId xmlns:p14="http://schemas.microsoft.com/office/powerpoint/2010/main" val="372032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عمو حمید">
            <a:hlinkClick r:id="" action="ppaction://media"/>
            <a:extLst>
              <a:ext uri="{FF2B5EF4-FFF2-40B4-BE49-F238E27FC236}">
                <a16:creationId xmlns:a16="http://schemas.microsoft.com/office/drawing/2014/main" xmlns="" id="{DC3D6EF3-7634-17E1-5787-271148A54E6A}"/>
              </a:ext>
            </a:extLst>
          </p:cNvPr>
          <p:cNvPicPr>
            <a:picLocks noChangeAspect="1"/>
          </p:cNvPicPr>
          <p:nvPr>
            <a:videoFile r:link="rId1"/>
            <p:extLst>
              <p:ext uri="{DAA4B4D4-6D71-4841-9C94-3DE7FCFB9230}">
                <p14:media xmlns:p14="http://schemas.microsoft.com/office/powerpoint/2010/main"/>
              </p:ext>
            </p:extLst>
          </p:nvPr>
        </p:nvPicPr>
        <p:blipFill rotWithShape="1">
          <a:blip r:embed="rId3"/>
          <a:srcRect l="9792" r="10208"/>
          <a:stretch/>
        </p:blipFill>
        <p:spPr>
          <a:xfrm>
            <a:off x="304801" y="171451"/>
            <a:ext cx="11887200" cy="6686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rot="18665776">
            <a:off x="-230776" y="151467"/>
            <a:ext cx="1071154" cy="369332"/>
          </a:xfrm>
          <a:prstGeom prst="rect">
            <a:avLst/>
          </a:prstGeom>
          <a:noFill/>
        </p:spPr>
        <p:txBody>
          <a:bodyPr wrap="square" rtlCol="0">
            <a:spAutoFit/>
          </a:bodyPr>
          <a:lstStyle/>
          <a:p>
            <a:pPr algn="ctr" rtl="1"/>
            <a:r>
              <a:rPr lang="fa-IR" dirty="0">
                <a:hlinkClick r:id="rId4" action="ppaction://hlinksldjump"/>
              </a:rPr>
              <a:t>بازگشت</a:t>
            </a:r>
            <a:endParaRPr lang="en-US" dirty="0"/>
          </a:p>
        </p:txBody>
      </p:sp>
    </p:spTree>
    <p:extLst>
      <p:ext uri="{BB962C8B-B14F-4D97-AF65-F5344CB8AC3E}">
        <p14:creationId xmlns:p14="http://schemas.microsoft.com/office/powerpoint/2010/main" val="33583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1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677" y="175623"/>
            <a:ext cx="8861857" cy="670034"/>
          </a:xfrm>
        </p:spPr>
        <p:txBody>
          <a:bodyPr>
            <a:normAutofit fontScale="90000"/>
          </a:bodyPr>
          <a:lstStyle/>
          <a:p>
            <a:pPr algn="r"/>
            <a:r>
              <a:rPr lang="fa-IR" dirty="0">
                <a:cs typeface="B Mitra" panose="00000400000000000000" pitchFamily="2" charset="-78"/>
              </a:rPr>
              <a:t>متنی از استاد باباخانی درباره حاج حمید دادگسترنیا</a:t>
            </a:r>
            <a:endParaRPr lang="en-US" dirty="0">
              <a:cs typeface="B Mitra" panose="00000400000000000000" pitchFamily="2" charset="-78"/>
            </a:endParaRPr>
          </a:p>
        </p:txBody>
      </p:sp>
      <p:sp>
        <p:nvSpPr>
          <p:cNvPr id="3" name="Content Placeholder 2"/>
          <p:cNvSpPr>
            <a:spLocks noGrp="1"/>
          </p:cNvSpPr>
          <p:nvPr>
            <p:ph idx="1"/>
          </p:nvPr>
        </p:nvSpPr>
        <p:spPr>
          <a:xfrm>
            <a:off x="0" y="1111697"/>
            <a:ext cx="12192000" cy="5746303"/>
          </a:xfrm>
        </p:spPr>
        <p:txBody>
          <a:bodyPr>
            <a:normAutofit/>
          </a:bodyPr>
          <a:lstStyle/>
          <a:p>
            <a:pPr algn="r" rtl="1"/>
            <a:r>
              <a:rPr lang="fa-IR" sz="2400" b="1" dirty="0">
                <a:latin typeface="ERPx"/>
                <a:cs typeface="B Kourosh" panose="00000400000000000000" pitchFamily="2" charset="-78"/>
              </a:rPr>
              <a:t>«شنبه 8 شهریور، ساعت 9:15 صبح»</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 سلام ... کجایی ؟</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 سلام آقا .. خونه ام </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 میتونی بیای مدرسه ؟....یه اتفاقی افتاده ... </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 چی ؟ چی میگید آقا؟ کی فوت کرده؟</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  آقای دادگسترنیا.....حمید دادگسترنیا </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 آقا دادگستر خودمون رو می گید؟</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جواب داد: بله متاسفانه، دیشب..... بیا مدرسه ...خداحافظ</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پاهام سست شد، انگاری سرتا پام رو  ضعف گرفته بود!</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مادرم که شاهد صدای مضطرب من در حین مکالمه بود ، اومد تو اتاق، پرسید: مرتضی چی شده؟</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زدم از اتاق بیرون منتها پاهام سست بود...حتی قوتی برای نگه داشتن تلفن همراه تو دستم رو نداشتم. داشتم میخوردم زمین ....</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 مرتضی مگه با تو نیستم ... چی شده؟ ... حرف بزن</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تمام وزنمو از طریق دستام انداختم روی میز و گفتم : آقا دادگستر فوت کردن. باید برم مدرسه.</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توانایی اینو نداشتم که با مترو برم. سوار آژانس شدم.</a:t>
            </a:r>
            <a:r>
              <a:rPr lang="fa-IR" sz="2400" dirty="0">
                <a:cs typeface="B Kourosh" panose="00000400000000000000" pitchFamily="2" charset="-78"/>
              </a:rPr>
              <a:t/>
            </a:r>
            <a:br>
              <a:rPr lang="fa-IR" sz="2400" dirty="0">
                <a:cs typeface="B Kourosh" panose="00000400000000000000" pitchFamily="2" charset="-78"/>
              </a:rPr>
            </a:br>
            <a:r>
              <a:rPr lang="fa-IR" sz="2400" dirty="0">
                <a:latin typeface="ERPx"/>
                <a:cs typeface="B Kourosh" panose="00000400000000000000" pitchFamily="2" charset="-78"/>
              </a:rPr>
              <a:t>نشستم تو ماشین و دارم هی سعی می کنم تا آخرین دیدار و صحبت های بین خودم و آقا دادگستر رو به یاد بیارم.</a:t>
            </a:r>
            <a:endParaRPr lang="fa-IR" sz="2400" dirty="0">
              <a:cs typeface="B Kourosh" panose="00000400000000000000" pitchFamily="2" charset="-78"/>
            </a:endParaRPr>
          </a:p>
          <a:p>
            <a:pPr algn="r" rtl="1"/>
            <a:endParaRPr lang="en-US" sz="2400" dirty="0">
              <a:cs typeface="B Badr" panose="00000400000000000000" pitchFamily="2" charset="-78"/>
            </a:endParaRPr>
          </a:p>
        </p:txBody>
      </p:sp>
      <p:sp>
        <p:nvSpPr>
          <p:cNvPr id="4" name="TextBox 3"/>
          <p:cNvSpPr txBox="1"/>
          <p:nvPr/>
        </p:nvSpPr>
        <p:spPr>
          <a:xfrm rot="18009730">
            <a:off x="-106814" y="371183"/>
            <a:ext cx="1071154" cy="369332"/>
          </a:xfrm>
          <a:prstGeom prst="rect">
            <a:avLst/>
          </a:prstGeom>
          <a:noFill/>
        </p:spPr>
        <p:txBody>
          <a:bodyPr wrap="square" rtlCol="0">
            <a:spAutoFit/>
          </a:bodyPr>
          <a:lstStyle/>
          <a:p>
            <a:pPr algn="ctr" rtl="1"/>
            <a:r>
              <a:rPr lang="fa-IR" dirty="0">
                <a:hlinkClick r:id="rId2" action="ppaction://hlinksldjump"/>
              </a:rPr>
              <a:t>بازگشت</a:t>
            </a:r>
            <a:endParaRPr lang="en-US" dirty="0"/>
          </a:p>
        </p:txBody>
      </p:sp>
    </p:spTree>
    <p:extLst>
      <p:ext uri="{BB962C8B-B14F-4D97-AF65-F5344CB8AC3E}">
        <p14:creationId xmlns:p14="http://schemas.microsoft.com/office/powerpoint/2010/main" val="240487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59ADC1BF-DC20-C73F-87A1-5BF4E3F54064}"/>
              </a:ext>
            </a:extLst>
          </p:cNvPr>
          <p:cNvSpPr>
            <a:spLocks noGrp="1"/>
          </p:cNvSpPr>
          <p:nvPr>
            <p:ph idx="1"/>
          </p:nvPr>
        </p:nvSpPr>
        <p:spPr>
          <a:xfrm>
            <a:off x="356260" y="659081"/>
            <a:ext cx="11835740" cy="6198919"/>
          </a:xfrm>
        </p:spPr>
        <p:txBody>
          <a:bodyPr>
            <a:normAutofit fontScale="92500" lnSpcReduction="20000"/>
          </a:bodyPr>
          <a:lstStyle/>
          <a:p>
            <a:pPr algn="r" rtl="1">
              <a:lnSpc>
                <a:spcPct val="120000"/>
              </a:lnSpc>
            </a:pPr>
            <a:endParaRPr lang="fa-IR" sz="2800" b="1" dirty="0">
              <a:effectLst/>
              <a:latin typeface="ERPx"/>
              <a:cs typeface="B Narm" panose="00000400000000000000" pitchFamily="2" charset="-78"/>
            </a:endParaRPr>
          </a:p>
          <a:p>
            <a:pPr algn="r" rtl="1">
              <a:lnSpc>
                <a:spcPct val="120000"/>
              </a:lnSpc>
            </a:pPr>
            <a:r>
              <a:rPr lang="fa-IR" sz="2800" b="1" dirty="0">
                <a:effectLst/>
                <a:latin typeface="ERPx"/>
                <a:cs typeface="B Kourosh" panose="00000400000000000000" pitchFamily="2" charset="-78"/>
              </a:rPr>
              <a:t>حرف آخر </a:t>
            </a:r>
            <a:r>
              <a:rPr lang="fa-IR" sz="2800" dirty="0">
                <a:effectLst/>
                <a:latin typeface="ERPx"/>
                <a:cs typeface="B Kourosh" panose="00000400000000000000" pitchFamily="2" charset="-78"/>
              </a:rPr>
              <a:t/>
            </a:r>
            <a:br>
              <a:rPr lang="fa-IR" sz="2800" dirty="0">
                <a:effectLst/>
                <a:latin typeface="ERPx"/>
                <a:cs typeface="B Kourosh" panose="00000400000000000000" pitchFamily="2" charset="-78"/>
              </a:rPr>
            </a:br>
            <a:r>
              <a:rPr lang="fa-IR" sz="2800" dirty="0">
                <a:effectLst/>
                <a:latin typeface="ERPx"/>
                <a:cs typeface="B Kourosh" panose="00000400000000000000" pitchFamily="2" charset="-78"/>
              </a:rPr>
              <a:t>من که هنوزم باورم نمیشه نه تنها من بلکه خیلی های دیگه هم باورشون نمیشه که این اتفاق حقیقت داشته باشه .... </a:t>
            </a:r>
            <a:br>
              <a:rPr lang="fa-IR" sz="2800" dirty="0">
                <a:effectLst/>
                <a:latin typeface="ERPx"/>
                <a:cs typeface="B Kourosh" panose="00000400000000000000" pitchFamily="2" charset="-78"/>
              </a:rPr>
            </a:br>
            <a:r>
              <a:rPr lang="fa-IR" sz="2800" dirty="0">
                <a:effectLst/>
                <a:latin typeface="ERPx"/>
                <a:cs typeface="B Kourosh" panose="00000400000000000000" pitchFamily="2" charset="-78"/>
              </a:rPr>
              <a:t>پیکرش رو روی شانه هامان صبح یک شنبه تشییع کردیم ... با دستانمان بدنش را درون قبر گذاشتیم.... تلقین رو خواندنیم برایش.... اسمع.. افهم.. یا حمید بن محمد.. با  گفتن سه تا ذکر یاحسین  توسط همه ی حاضرین حلالش کردیم....روضه خواندن و گریه کردیم ... شعر خواندن و سینه زدیم....خاک ریختیم ... نشستیم و فاتحه خواندیم ...  </a:t>
            </a:r>
            <a:br>
              <a:rPr lang="fa-IR" sz="2800" dirty="0">
                <a:effectLst/>
                <a:latin typeface="ERPx"/>
                <a:cs typeface="B Kourosh" panose="00000400000000000000" pitchFamily="2" charset="-78"/>
              </a:rPr>
            </a:br>
            <a:r>
              <a:rPr lang="fa-IR" sz="2800" dirty="0">
                <a:effectLst/>
                <a:latin typeface="ERPx"/>
                <a:cs typeface="B Kourosh" panose="00000400000000000000" pitchFamily="2" charset="-78"/>
              </a:rPr>
              <a:t>شب که رسید برایش نماز وحشت خواندیم....اما هنوزم که هنوزه باورمان نشده....</a:t>
            </a:r>
            <a:br>
              <a:rPr lang="fa-IR" sz="2800" dirty="0">
                <a:effectLst/>
                <a:latin typeface="ERPx"/>
                <a:cs typeface="B Kourosh" panose="00000400000000000000" pitchFamily="2" charset="-78"/>
              </a:rPr>
            </a:br>
            <a:r>
              <a:rPr lang="fa-IR" sz="2800" dirty="0">
                <a:effectLst/>
                <a:latin typeface="ERPx"/>
                <a:cs typeface="B Kourosh" panose="00000400000000000000" pitchFamily="2" charset="-78"/>
              </a:rPr>
              <a:t>من نه با عارف مجاهد ...نه با ابالایتام ...نه با معلم جهادگرو نه با استاد فقید  حمید دادگسترنیا  کاری ندارم ... صحبتم فقط و فقط با آقا دادگستر خودمونه:</a:t>
            </a:r>
          </a:p>
          <a:p>
            <a:pPr marL="0" indent="0" algn="r" rtl="1">
              <a:lnSpc>
                <a:spcPct val="120000"/>
              </a:lnSpc>
              <a:buNone/>
            </a:pPr>
            <a:r>
              <a:rPr lang="fa-IR" sz="2800" dirty="0">
                <a:latin typeface="ERPx"/>
                <a:cs typeface="B Kourosh" panose="00000400000000000000" pitchFamily="2" charset="-78"/>
              </a:rPr>
              <a:t>   </a:t>
            </a:r>
            <a:r>
              <a:rPr lang="fa-IR" sz="2800" dirty="0">
                <a:effectLst/>
                <a:latin typeface="ERPx"/>
                <a:cs typeface="B Kourosh" panose="00000400000000000000" pitchFamily="2" charset="-78"/>
              </a:rPr>
              <a:t>شب اول قبر چطور گذشت؟ الحمدلله شدی؟ یا حسین شدی؟ {یکی دیگه از تکه کلام ها}</a:t>
            </a:r>
            <a:br>
              <a:rPr lang="fa-IR" sz="2800" dirty="0">
                <a:effectLst/>
                <a:latin typeface="ERPx"/>
                <a:cs typeface="B Kourosh" panose="00000400000000000000" pitchFamily="2" charset="-78"/>
              </a:rPr>
            </a:br>
            <a:r>
              <a:rPr lang="fa-IR" sz="2800" dirty="0">
                <a:effectLst/>
                <a:latin typeface="ERPx"/>
                <a:cs typeface="B Kourosh" panose="00000400000000000000" pitchFamily="2" charset="-78"/>
              </a:rPr>
              <a:t>   نماز شب هایت آمدن کمکت که نترسی؟ قبرت میدانست که دسته خیلی ها رو گرفته ایی و نباید بهِت فشار بیاورد؟</a:t>
            </a:r>
            <a:br>
              <a:rPr lang="fa-IR" sz="2800" dirty="0">
                <a:effectLst/>
                <a:latin typeface="ERPx"/>
                <a:cs typeface="B Kourosh" panose="00000400000000000000" pitchFamily="2" charset="-78"/>
              </a:rPr>
            </a:br>
            <a:r>
              <a:rPr lang="fa-IR" sz="2800" dirty="0">
                <a:effectLst/>
                <a:latin typeface="ERPx"/>
                <a:cs typeface="B Kourosh" panose="00000400000000000000" pitchFamily="2" charset="-78"/>
              </a:rPr>
              <a:t>   همه اینا به کنار اما من یقین دارم ... شب اول </a:t>
            </a:r>
            <a:r>
              <a:rPr lang="fa-IR" sz="2800" dirty="0" err="1">
                <a:effectLst/>
                <a:latin typeface="ERPx"/>
                <a:cs typeface="B Kourosh" panose="00000400000000000000" pitchFamily="2" charset="-78"/>
              </a:rPr>
              <a:t>قبرت</a:t>
            </a:r>
            <a:r>
              <a:rPr lang="fa-IR" sz="2800" dirty="0">
                <a:effectLst/>
                <a:latin typeface="ERPx"/>
                <a:cs typeface="B Kourosh" panose="00000400000000000000" pitchFamily="2" charset="-78"/>
              </a:rPr>
              <a:t> مهمان ویژه ایی داشتی ... میهمان ویژه </a:t>
            </a:r>
            <a:r>
              <a:rPr lang="fa-IR" sz="2800" dirty="0" err="1">
                <a:effectLst/>
                <a:latin typeface="ERPx"/>
                <a:cs typeface="B Kourosh" panose="00000400000000000000" pitchFamily="2" charset="-78"/>
              </a:rPr>
              <a:t>ات</a:t>
            </a:r>
            <a:r>
              <a:rPr lang="fa-IR" sz="2800" dirty="0">
                <a:effectLst/>
                <a:latin typeface="ERPx"/>
                <a:cs typeface="B Kourosh" panose="00000400000000000000" pitchFamily="2" charset="-78"/>
              </a:rPr>
              <a:t> امام </a:t>
            </a:r>
            <a:r>
              <a:rPr lang="fa-IR" sz="2800" dirty="0" err="1">
                <a:effectLst/>
                <a:latin typeface="ERPx"/>
                <a:cs typeface="B Kourosh" panose="00000400000000000000" pitchFamily="2" charset="-78"/>
              </a:rPr>
              <a:t>الرئوف</a:t>
            </a:r>
            <a:r>
              <a:rPr lang="fa-IR" sz="2800" dirty="0">
                <a:effectLst/>
                <a:latin typeface="ERPx"/>
                <a:cs typeface="B Kourosh" panose="00000400000000000000" pitchFamily="2" charset="-78"/>
              </a:rPr>
              <a:t> انیس </a:t>
            </a:r>
            <a:r>
              <a:rPr lang="fa-IR" sz="2800" dirty="0" err="1">
                <a:effectLst/>
                <a:latin typeface="ERPx"/>
                <a:cs typeface="B Kourosh" panose="00000400000000000000" pitchFamily="2" charset="-78"/>
              </a:rPr>
              <a:t>النفوس</a:t>
            </a:r>
            <a:r>
              <a:rPr lang="fa-IR" sz="2800" dirty="0">
                <a:effectLst/>
                <a:latin typeface="ERPx"/>
                <a:cs typeface="B Kourosh" panose="00000400000000000000" pitchFamily="2" charset="-78"/>
              </a:rPr>
              <a:t>، </a:t>
            </a:r>
            <a:r>
              <a:rPr lang="fa-IR" sz="2800" dirty="0" err="1">
                <a:effectLst/>
                <a:latin typeface="ERPx"/>
                <a:cs typeface="B Kourosh" panose="00000400000000000000" pitchFamily="2" charset="-78"/>
              </a:rPr>
              <a:t>همانکه</a:t>
            </a:r>
            <a:r>
              <a:rPr lang="fa-IR" sz="2800" dirty="0">
                <a:effectLst/>
                <a:latin typeface="ERPx"/>
                <a:cs typeface="B Kourosh" panose="00000400000000000000" pitchFamily="2" charset="-78"/>
              </a:rPr>
              <a:t> خودش تضمین             کرده که سه جا به دادمان میرسد...</a:t>
            </a:r>
          </a:p>
          <a:p>
            <a:pPr algn="r" rtl="1">
              <a:lnSpc>
                <a:spcPct val="120000"/>
              </a:lnSpc>
            </a:pPr>
            <a:r>
              <a:rPr lang="fa-IR" sz="2800" b="1" dirty="0">
                <a:effectLst/>
                <a:latin typeface="ERPx"/>
                <a:cs typeface="B Kourosh" panose="00000400000000000000" pitchFamily="2" charset="-78"/>
              </a:rPr>
              <a:t>دیدار ما باشد یوم الحساب...</a:t>
            </a:r>
            <a:endParaRPr lang="fa-IR" sz="2800" dirty="0">
              <a:effectLst/>
              <a:latin typeface="ERPx"/>
              <a:cs typeface="B Kourosh" panose="00000400000000000000" pitchFamily="2" charset="-78"/>
            </a:endParaRPr>
          </a:p>
          <a:p>
            <a:pPr algn="r" rtl="1">
              <a:lnSpc>
                <a:spcPct val="120000"/>
              </a:lnSpc>
            </a:pPr>
            <a:endParaRPr lang="fa-IR" sz="2800" dirty="0"/>
          </a:p>
        </p:txBody>
      </p:sp>
      <p:sp>
        <p:nvSpPr>
          <p:cNvPr id="6" name="TextBox 5"/>
          <p:cNvSpPr txBox="1"/>
          <p:nvPr/>
        </p:nvSpPr>
        <p:spPr>
          <a:xfrm rot="18169907">
            <a:off x="-255907" y="182878"/>
            <a:ext cx="1071154" cy="369332"/>
          </a:xfrm>
          <a:prstGeom prst="rect">
            <a:avLst/>
          </a:prstGeom>
          <a:noFill/>
        </p:spPr>
        <p:txBody>
          <a:bodyPr wrap="square" rtlCol="0">
            <a:spAutoFit/>
          </a:bodyPr>
          <a:lstStyle/>
          <a:p>
            <a:pPr algn="ctr" rtl="1"/>
            <a:r>
              <a:rPr lang="fa-IR" dirty="0">
                <a:hlinkClick r:id="rId2" action="ppaction://hlinksldjump"/>
              </a:rPr>
              <a:t>بازگشت</a:t>
            </a:r>
            <a:endParaRPr lang="en-US" dirty="0"/>
          </a:p>
        </p:txBody>
      </p:sp>
    </p:spTree>
    <p:extLst>
      <p:ext uri="{BB962C8B-B14F-4D97-AF65-F5344CB8AC3E}">
        <p14:creationId xmlns:p14="http://schemas.microsoft.com/office/powerpoint/2010/main" val="356189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50" y="0"/>
            <a:ext cx="9590610" cy="1930443"/>
          </a:xfrm>
        </p:spPr>
        <p:txBody>
          <a:bodyPr>
            <a:noAutofit/>
          </a:bodyPr>
          <a:lstStyle/>
          <a:p>
            <a:pPr algn="ctr"/>
            <a:r>
              <a:rPr lang="fa-IR" sz="3200" b="1" dirty="0">
                <a:cs typeface="B Haleh" panose="00000400000000000000" pitchFamily="2" charset="-78"/>
              </a:rPr>
              <a:t>وقتی من 4 سالم بودم عمویم از دنیا به بهشت رفت. من دلم برای او تنگ می </a:t>
            </a:r>
            <a:r>
              <a:rPr lang="fa-IR" sz="2800" b="1" dirty="0">
                <a:cs typeface="B Haleh" panose="00000400000000000000" pitchFamily="2" charset="-78"/>
              </a:rPr>
              <a:t>شود</a:t>
            </a:r>
            <a:r>
              <a:rPr lang="fa-IR" sz="3200" b="1" dirty="0">
                <a:cs typeface="B Haleh" panose="00000400000000000000" pitchFamily="2" charset="-78"/>
              </a:rPr>
              <a:t> ولی سعی می کنم کار های خوبی انجام دهم تا او خوشحال شود.</a:t>
            </a:r>
            <a:endParaRPr lang="en-US" sz="3200" b="1" dirty="0"/>
          </a:p>
        </p:txBody>
      </p:sp>
      <p:sp>
        <p:nvSpPr>
          <p:cNvPr id="3" name="Content Placeholder 2"/>
          <p:cNvSpPr>
            <a:spLocks noGrp="1"/>
          </p:cNvSpPr>
          <p:nvPr>
            <p:ph idx="1"/>
          </p:nvPr>
        </p:nvSpPr>
        <p:spPr>
          <a:xfrm>
            <a:off x="3246122" y="2547891"/>
            <a:ext cx="5023549" cy="2804076"/>
          </a:xfrm>
        </p:spPr>
        <p:txBody>
          <a:bodyPr>
            <a:normAutofit/>
          </a:bodyPr>
          <a:lstStyle/>
          <a:p>
            <a:pPr marL="0" indent="0" algn="ctr">
              <a:buNone/>
            </a:pPr>
            <a:r>
              <a:rPr lang="fa-IR" sz="5400" b="1" i="1" dirty="0">
                <a:cs typeface="B Haleh" panose="00000400000000000000" pitchFamily="2" charset="-78"/>
              </a:rPr>
              <a:t>3</a:t>
            </a:r>
            <a:r>
              <a:rPr lang="fa-IR" sz="5400" b="1" i="1" dirty="0">
                <a:cs typeface="B Fantezy" panose="00000400000000000000" pitchFamily="2" charset="-78"/>
              </a:rPr>
              <a:t> صلوات </a:t>
            </a:r>
          </a:p>
          <a:p>
            <a:pPr marL="0" indent="0" algn="ctr">
              <a:buNone/>
            </a:pPr>
            <a:r>
              <a:rPr lang="fa-IR" sz="5400" b="1" i="1" dirty="0">
                <a:cs typeface="B Fantezy" panose="00000400000000000000" pitchFamily="2" charset="-78"/>
              </a:rPr>
              <a:t>بر محمد و آل محمد</a:t>
            </a:r>
            <a:endParaRPr lang="en-US" sz="5400" b="1" i="1" dirty="0">
              <a:cs typeface="B Fantezy" panose="00000400000000000000" pitchFamily="2" charset="-78"/>
            </a:endParaRPr>
          </a:p>
          <a:p>
            <a:endParaRPr lang="en-US" sz="5400" dirty="0"/>
          </a:p>
        </p:txBody>
      </p:sp>
      <p:sp>
        <p:nvSpPr>
          <p:cNvPr id="4" name="TextBox 3"/>
          <p:cNvSpPr txBox="1"/>
          <p:nvPr/>
        </p:nvSpPr>
        <p:spPr>
          <a:xfrm rot="18468874">
            <a:off x="-182880" y="156754"/>
            <a:ext cx="1071154" cy="369332"/>
          </a:xfrm>
          <a:prstGeom prst="rect">
            <a:avLst/>
          </a:prstGeom>
          <a:noFill/>
        </p:spPr>
        <p:txBody>
          <a:bodyPr wrap="square" rtlCol="0">
            <a:spAutoFit/>
          </a:bodyPr>
          <a:lstStyle/>
          <a:p>
            <a:pPr algn="ctr" rtl="1"/>
            <a:r>
              <a:rPr lang="fa-IR" dirty="0">
                <a:hlinkClick r:id="rId2" action="ppaction://hlinksldjump"/>
              </a:rPr>
              <a:t>بازگشت</a:t>
            </a:r>
            <a:endParaRPr lang="en-US" dirty="0"/>
          </a:p>
        </p:txBody>
      </p:sp>
      <p:pic>
        <p:nvPicPr>
          <p:cNvPr id="5" name="Content Placeholder 4">
            <a:extLst>
              <a:ext uri="{FF2B5EF4-FFF2-40B4-BE49-F238E27FC236}">
                <a16:creationId xmlns:a16="http://schemas.microsoft.com/office/drawing/2014/main" xmlns="" id="{A9139A1C-25EE-43FD-BC1E-25E82AF21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274" y="2412274"/>
            <a:ext cx="4445726" cy="4445726"/>
          </a:xfrm>
          <a:prstGeom prst="rect">
            <a:avLst/>
          </a:prstGeom>
        </p:spPr>
      </p:pic>
      <p:pic>
        <p:nvPicPr>
          <p:cNvPr id="6" name="Picture 5">
            <a:extLst>
              <a:ext uri="{FF2B5EF4-FFF2-40B4-BE49-F238E27FC236}">
                <a16:creationId xmlns:a16="http://schemas.microsoft.com/office/drawing/2014/main" xmlns="" id="{C0138107-4E21-4EAB-A006-39E62947B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68501"/>
            <a:ext cx="3769519" cy="4889499"/>
          </a:xfrm>
          <a:prstGeom prst="rect">
            <a:avLst/>
          </a:prstGeom>
        </p:spPr>
      </p:pic>
    </p:spTree>
    <p:extLst>
      <p:ext uri="{BB962C8B-B14F-4D97-AF65-F5344CB8AC3E}">
        <p14:creationId xmlns:p14="http://schemas.microsoft.com/office/powerpoint/2010/main" val="2460629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90</TotalTime>
  <Words>351</Words>
  <Application>Microsoft Office PowerPoint</Application>
  <PresentationFormat>Widescreen</PresentationFormat>
  <Paragraphs>34</Paragraphs>
  <Slides>9</Slides>
  <Notes>0</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vt:i4>
      </vt:variant>
    </vt:vector>
  </HeadingPairs>
  <TitlesOfParts>
    <vt:vector size="24" baseType="lpstr">
      <vt:lpstr>B Badr</vt:lpstr>
      <vt:lpstr>B Narm</vt:lpstr>
      <vt:lpstr>B Fantezy</vt:lpstr>
      <vt:lpstr>B Kourosh</vt:lpstr>
      <vt:lpstr>Arial</vt:lpstr>
      <vt:lpstr>AngsanaUPC</vt:lpstr>
      <vt:lpstr>Times New Roman</vt:lpstr>
      <vt:lpstr>ERPx</vt:lpstr>
      <vt:lpstr>B Arash</vt:lpstr>
      <vt:lpstr>B Mitra</vt:lpstr>
      <vt:lpstr>Wingdings</vt:lpstr>
      <vt:lpstr>Century Gothic</vt:lpstr>
      <vt:lpstr>B Haleh</vt:lpstr>
      <vt:lpstr>Wingdings 3</vt:lpstr>
      <vt:lpstr>Ion</vt:lpstr>
      <vt:lpstr>حاج حمید دادگسترنیا (عمو حمید)</vt:lpstr>
      <vt:lpstr>لیست</vt:lpstr>
      <vt:lpstr>پسر اولشان می گویند :</vt:lpstr>
      <vt:lpstr>عمو حمید و ترس پسر دومشان می گویند :</vt:lpstr>
      <vt:lpstr>حاج حمید دادگسترنیا در جبهه</vt:lpstr>
      <vt:lpstr>PowerPoint Presentation</vt:lpstr>
      <vt:lpstr>متنی از استاد باباخانی درباره حاج حمید دادگسترنیا</vt:lpstr>
      <vt:lpstr>PowerPoint Presentation</vt:lpstr>
      <vt:lpstr>وقتی من 4 سالم بودم عمویم از دنیا به بهشت رفت. من دلم برای او تنگ می شود ولی سعی می کنم کار های خوبی انجام دهم تا او خوشحال شود.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حاج حمید دادگسترنیا</dc:title>
  <dc:creator>Agahi</dc:creator>
  <cp:lastModifiedBy>fahm1</cp:lastModifiedBy>
  <cp:revision>13</cp:revision>
  <dcterms:created xsi:type="dcterms:W3CDTF">2024-05-04T07:16:53Z</dcterms:created>
  <dcterms:modified xsi:type="dcterms:W3CDTF">2024-05-05T05:38:34Z</dcterms:modified>
</cp:coreProperties>
</file>