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58" r:id="rId6"/>
    <p:sldId id="260" r:id="rId7"/>
    <p:sldId id="262" r:id="rId8"/>
    <p:sldId id="26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7BF07E-1E7A-4E71-BEBF-33144A9AB1B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228130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BF07E-1E7A-4E71-BEBF-33144A9AB1BB}"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144151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5C7BF07E-1E7A-4E71-BEBF-33144A9AB1B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794777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5C7BF07E-1E7A-4E71-BEBF-33144A9AB1BB}" type="datetimeFigureOut">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393656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7BF07E-1E7A-4E71-BEBF-33144A9AB1B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840642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7BF07E-1E7A-4E71-BEBF-33144A9AB1B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184403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7BF07E-1E7A-4E71-BEBF-33144A9AB1B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424435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BF07E-1E7A-4E71-BEBF-33144A9AB1B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24148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7BF07E-1E7A-4E71-BEBF-33144A9AB1BB}"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415889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7BF07E-1E7A-4E71-BEBF-33144A9AB1BB}" type="datetimeFigureOut">
              <a:rPr lang="en-US" smtClean="0"/>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4131675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7BF07E-1E7A-4E71-BEBF-33144A9AB1BB}" type="datetimeFigureOut">
              <a:rPr lang="en-US" smtClean="0"/>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83496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BF07E-1E7A-4E71-BEBF-33144A9AB1BB}" type="datetimeFigureOut">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402502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BF07E-1E7A-4E71-BEBF-33144A9AB1BB}"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212279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5C7BF07E-1E7A-4E71-BEBF-33144A9AB1BB}" type="datetimeFigureOut">
              <a:rPr lang="en-US" smtClean="0"/>
              <a:t>4/3/2019</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D54EF7CB-2796-48E9-BB14-012586F713F1}" type="slidenum">
              <a:rPr lang="en-US" smtClean="0"/>
              <a:t>‹#›</a:t>
            </a:fld>
            <a:endParaRPr lang="en-US"/>
          </a:p>
        </p:txBody>
      </p:sp>
    </p:spTree>
    <p:extLst>
      <p:ext uri="{BB962C8B-B14F-4D97-AF65-F5344CB8AC3E}">
        <p14:creationId xmlns:p14="http://schemas.microsoft.com/office/powerpoint/2010/main" val="413851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C7BF07E-1E7A-4E71-BEBF-33144A9AB1BB}" type="datetimeFigureOut">
              <a:rPr lang="en-US" smtClean="0"/>
              <a:t>4/3/2019</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4EF7CB-2796-48E9-BB14-012586F713F1}" type="slidenum">
              <a:rPr lang="en-US" smtClean="0"/>
              <a:t>‹#›</a:t>
            </a:fld>
            <a:endParaRPr lang="en-US"/>
          </a:p>
        </p:txBody>
      </p:sp>
    </p:spTree>
    <p:extLst>
      <p:ext uri="{BB962C8B-B14F-4D97-AF65-F5344CB8AC3E}">
        <p14:creationId xmlns:p14="http://schemas.microsoft.com/office/powerpoint/2010/main" val="37973446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fa.wikipedia.org/wiki/%D8%AA%D9%BE%D9%87_%D8%A7%D8%B4%D8%B1%D9%8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693" y="998771"/>
            <a:ext cx="10572000" cy="2971051"/>
          </a:xfrm>
        </p:spPr>
        <p:txBody>
          <a:bodyPr/>
          <a:lstStyle/>
          <a:p>
            <a:pPr algn="r" rtl="1"/>
            <a:r>
              <a:rPr lang="fa-IR" dirty="0" smtClean="0"/>
              <a:t>اصفهان {تاریخ }</a:t>
            </a:r>
            <a:endParaRPr lang="en-US" dirty="0"/>
          </a:p>
        </p:txBody>
      </p:sp>
      <p:sp>
        <p:nvSpPr>
          <p:cNvPr id="3" name="Subtitle 2"/>
          <p:cNvSpPr>
            <a:spLocks noGrp="1"/>
          </p:cNvSpPr>
          <p:nvPr>
            <p:ph type="subTitle" idx="1"/>
          </p:nvPr>
        </p:nvSpPr>
        <p:spPr/>
        <p:txBody>
          <a:bodyPr/>
          <a:lstStyle/>
          <a:p>
            <a:pPr algn="r" rtl="1"/>
            <a:r>
              <a:rPr lang="fa-IR" dirty="0" smtClean="0"/>
              <a:t>علی فلاح امینی هفتم ب</a:t>
            </a:r>
            <a:endParaRPr lang="en-US" dirty="0"/>
          </a:p>
        </p:txBody>
      </p:sp>
    </p:spTree>
    <p:extLst>
      <p:ext uri="{BB962C8B-B14F-4D97-AF65-F5344CB8AC3E}">
        <p14:creationId xmlns:p14="http://schemas.microsoft.com/office/powerpoint/2010/main" val="22888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نام های پیشین شهر اصفهان </a:t>
            </a:r>
            <a:endParaRPr lang="en-US" dirty="0"/>
          </a:p>
        </p:txBody>
      </p:sp>
      <p:sp>
        <p:nvSpPr>
          <p:cNvPr id="3" name="Content Placeholder 2"/>
          <p:cNvSpPr>
            <a:spLocks noGrp="1"/>
          </p:cNvSpPr>
          <p:nvPr>
            <p:ph idx="1"/>
          </p:nvPr>
        </p:nvSpPr>
        <p:spPr>
          <a:xfrm>
            <a:off x="694412" y="2427209"/>
            <a:ext cx="10554574" cy="3636511"/>
          </a:xfrm>
        </p:spPr>
        <p:txBody>
          <a:bodyPr/>
          <a:lstStyle/>
          <a:p>
            <a:pPr algn="r" rtl="1"/>
            <a:r>
              <a:rPr lang="fa-IR" dirty="0">
                <a:solidFill>
                  <a:srgbClr val="92D050"/>
                </a:solidFill>
                <a:latin typeface="Tahoma" panose="020B0604030504040204" pitchFamily="34" charset="0"/>
              </a:rPr>
              <a:t>از روزگاران قدیم تاکنون به نام‌های: </a:t>
            </a:r>
            <a:r>
              <a:rPr lang="fa-IR" i="1" dirty="0" smtClean="0">
                <a:solidFill>
                  <a:srgbClr val="92D050"/>
                </a:solidFill>
                <a:latin typeface="Tahoma" panose="020B0604030504040204" pitchFamily="34" charset="0"/>
              </a:rPr>
              <a:t> </a:t>
            </a:r>
            <a:r>
              <a:rPr lang="fa-IR" dirty="0">
                <a:solidFill>
                  <a:srgbClr val="92D050"/>
                </a:solidFill>
                <a:latin typeface="Tahoma" panose="020B0604030504040204" pitchFamily="34" charset="0"/>
              </a:rPr>
              <a:t> </a:t>
            </a:r>
            <a:r>
              <a:rPr lang="fa-IR" i="1" dirty="0">
                <a:solidFill>
                  <a:srgbClr val="92D050"/>
                </a:solidFill>
                <a:latin typeface="Tahoma" panose="020B0604030504040204" pitchFamily="34" charset="0"/>
              </a:rPr>
              <a:t>صفاهان</a:t>
            </a:r>
            <a:r>
              <a:rPr lang="fa-IR" dirty="0">
                <a:solidFill>
                  <a:srgbClr val="92D050"/>
                </a:solidFill>
                <a:latin typeface="Tahoma" panose="020B0604030504040204" pitchFamily="34" charset="0"/>
              </a:rPr>
              <a:t>، </a:t>
            </a:r>
            <a:r>
              <a:rPr lang="fa-IR" i="1" dirty="0">
                <a:solidFill>
                  <a:srgbClr val="92D050"/>
                </a:solidFill>
                <a:latin typeface="Tahoma" panose="020B0604030504040204" pitchFamily="34" charset="0"/>
              </a:rPr>
              <a:t>صفویان، جی، گی، رشورجی، سپاهان، دارالیهود، یهودیه سپانه، شهرستان، صفاهان، صفاهون، گابا، گابیان، گابیه، گبی، اِسپادانا و نصف جهان</a:t>
            </a:r>
            <a:r>
              <a:rPr lang="fa-IR" dirty="0">
                <a:solidFill>
                  <a:srgbClr val="92D050"/>
                </a:solidFill>
                <a:latin typeface="Tahoma" panose="020B0604030504040204" pitchFamily="34" charset="0"/>
              </a:rPr>
              <a:t> سرشناس </a:t>
            </a:r>
            <a:r>
              <a:rPr lang="fa-IR" dirty="0" smtClean="0">
                <a:solidFill>
                  <a:srgbClr val="92D050"/>
                </a:solidFill>
                <a:latin typeface="Tahoma" panose="020B0604030504040204" pitchFamily="34" charset="0"/>
              </a:rPr>
              <a:t>بوده‌است </a:t>
            </a:r>
            <a:r>
              <a:rPr lang="fa-IR" dirty="0">
                <a:solidFill>
                  <a:srgbClr val="92D050"/>
                </a:solidFill>
                <a:latin typeface="Tahoma" panose="020B0604030504040204" pitchFamily="34" charset="0"/>
              </a:rPr>
              <a:t> پس از فتح توسط اعراب مسلمان و چون در نوشتار عربی فصیح حرف «پ» وجود نداشته به مرور زمان با لهجه و حرف «ص» به صورت «اصفهان» تلفظ گردید.</a:t>
            </a:r>
          </a:p>
          <a:p>
            <a:pPr algn="r" rtl="1"/>
            <a:r>
              <a:rPr lang="fa-IR" dirty="0">
                <a:solidFill>
                  <a:srgbClr val="92D050"/>
                </a:solidFill>
                <a:latin typeface="Tahoma" panose="020B0604030504040204" pitchFamily="34" charset="0"/>
              </a:rPr>
              <a:t>بیشتر نویسندگان بر این باورند که چون این ناحیه پیش از </a:t>
            </a:r>
            <a:r>
              <a:rPr lang="fa-IR" dirty="0" smtClean="0">
                <a:solidFill>
                  <a:srgbClr val="92D050"/>
                </a:solidFill>
                <a:latin typeface="Tahoma" panose="020B0604030504040204" pitchFamily="34" charset="0"/>
              </a:rPr>
              <a:t>اسلام، </a:t>
            </a:r>
            <a:r>
              <a:rPr lang="fa-IR" dirty="0">
                <a:solidFill>
                  <a:srgbClr val="92D050"/>
                </a:solidFill>
                <a:latin typeface="Tahoma" panose="020B0604030504040204" pitchFamily="34" charset="0"/>
              </a:rPr>
              <a:t>به ویژه در دوران </a:t>
            </a:r>
            <a:r>
              <a:rPr lang="fa-IR" dirty="0" smtClean="0">
                <a:solidFill>
                  <a:srgbClr val="92D050"/>
                </a:solidFill>
                <a:latin typeface="Tahoma" panose="020B0604030504040204" pitchFamily="34" charset="0"/>
              </a:rPr>
              <a:t>ساسانیان، </a:t>
            </a:r>
            <a:r>
              <a:rPr lang="fa-IR" dirty="0">
                <a:solidFill>
                  <a:srgbClr val="92D050"/>
                </a:solidFill>
                <a:latin typeface="Tahoma" panose="020B0604030504040204" pitchFamily="34" charset="0"/>
              </a:rPr>
              <a:t>مرکز گرد آمدن سپاه بود و سپاهیان مناطق جنوبی ایران، مانند </a:t>
            </a:r>
            <a:r>
              <a:rPr lang="fa-IR" dirty="0" smtClean="0">
                <a:solidFill>
                  <a:srgbClr val="92D050"/>
                </a:solidFill>
                <a:latin typeface="Tahoma" panose="020B0604030504040204" pitchFamily="34" charset="0"/>
              </a:rPr>
              <a:t>بختیاری،</a:t>
            </a:r>
            <a:r>
              <a:rPr lang="fa-IR" dirty="0">
                <a:solidFill>
                  <a:srgbClr val="92D050"/>
                </a:solidFill>
                <a:latin typeface="Tahoma" panose="020B0604030504040204" pitchFamily="34" charset="0"/>
              </a:rPr>
              <a:t> </a:t>
            </a:r>
            <a:r>
              <a:rPr lang="fa-IR" dirty="0" smtClean="0">
                <a:solidFill>
                  <a:srgbClr val="92D050"/>
                </a:solidFill>
                <a:latin typeface="Tahoma" panose="020B0604030504040204" pitchFamily="34" charset="0"/>
              </a:rPr>
              <a:t>فارس،</a:t>
            </a:r>
            <a:r>
              <a:rPr lang="fa-IR" dirty="0">
                <a:solidFill>
                  <a:srgbClr val="92D050"/>
                </a:solidFill>
                <a:latin typeface="Tahoma" panose="020B0604030504040204" pitchFamily="34" charset="0"/>
              </a:rPr>
              <a:t> </a:t>
            </a:r>
            <a:r>
              <a:rPr lang="fa-IR" dirty="0" smtClean="0">
                <a:solidFill>
                  <a:srgbClr val="92D050"/>
                </a:solidFill>
                <a:latin typeface="Tahoma" panose="020B0604030504040204" pitchFamily="34" charset="0"/>
              </a:rPr>
              <a:t>خوزستان،</a:t>
            </a:r>
            <a:r>
              <a:rPr lang="fa-IR" dirty="0">
                <a:solidFill>
                  <a:srgbClr val="92D050"/>
                </a:solidFill>
                <a:latin typeface="Tahoma" panose="020B0604030504040204" pitchFamily="34" charset="0"/>
              </a:rPr>
              <a:t> </a:t>
            </a:r>
            <a:r>
              <a:rPr lang="fa-IR" dirty="0" smtClean="0">
                <a:solidFill>
                  <a:srgbClr val="92D050"/>
                </a:solidFill>
                <a:latin typeface="Tahoma" panose="020B0604030504040204" pitchFamily="34" charset="0"/>
              </a:rPr>
              <a:t>سیستان</a:t>
            </a:r>
            <a:r>
              <a:rPr lang="fa-IR" dirty="0">
                <a:solidFill>
                  <a:srgbClr val="92D050"/>
                </a:solidFill>
                <a:latin typeface="Tahoma" panose="020B0604030504040204" pitchFamily="34" charset="0"/>
              </a:rPr>
              <a:t> و.. در این ناحیه گرد آمده و به سوی محل نبرد حرکت می‌کردند، آنجا را </a:t>
            </a:r>
            <a:r>
              <a:rPr lang="fa-IR" i="1" dirty="0">
                <a:solidFill>
                  <a:srgbClr val="92D050"/>
                </a:solidFill>
                <a:latin typeface="Tahoma" panose="020B0604030504040204" pitchFamily="34" charset="0"/>
              </a:rPr>
              <a:t>اسپهان</a:t>
            </a:r>
            <a:r>
              <a:rPr lang="fa-IR" dirty="0">
                <a:solidFill>
                  <a:srgbClr val="92D050"/>
                </a:solidFill>
                <a:latin typeface="Tahoma" panose="020B0604030504040204" pitchFamily="34" charset="0"/>
              </a:rPr>
              <a:t>گفته، سپس </a:t>
            </a:r>
            <a:r>
              <a:rPr lang="fa-IR" dirty="0" smtClean="0">
                <a:solidFill>
                  <a:srgbClr val="92D050"/>
                </a:solidFill>
                <a:latin typeface="Tahoma" panose="020B0604030504040204" pitchFamily="34" charset="0"/>
              </a:rPr>
              <a:t>معرب</a:t>
            </a:r>
            <a:r>
              <a:rPr lang="fa-IR" dirty="0">
                <a:solidFill>
                  <a:srgbClr val="92D050"/>
                </a:solidFill>
                <a:latin typeface="Tahoma" panose="020B0604030504040204" pitchFamily="34" charset="0"/>
              </a:rPr>
              <a:t> شده و به صورت </a:t>
            </a:r>
            <a:r>
              <a:rPr lang="fa-IR" i="1" dirty="0">
                <a:solidFill>
                  <a:srgbClr val="92D050"/>
                </a:solidFill>
                <a:latin typeface="Tahoma" panose="020B0604030504040204" pitchFamily="34" charset="0"/>
              </a:rPr>
              <a:t>اصفهان</a:t>
            </a:r>
            <a:r>
              <a:rPr lang="fa-IR" dirty="0">
                <a:solidFill>
                  <a:srgbClr val="92D050"/>
                </a:solidFill>
                <a:latin typeface="Tahoma" panose="020B0604030504040204" pitchFamily="34" charset="0"/>
              </a:rPr>
              <a:t> </a:t>
            </a:r>
            <a:r>
              <a:rPr lang="fa-IR" dirty="0" smtClean="0">
                <a:solidFill>
                  <a:srgbClr val="92D050"/>
                </a:solidFill>
                <a:latin typeface="Tahoma" panose="020B0604030504040204" pitchFamily="34" charset="0"/>
              </a:rPr>
              <a:t>درآمده‌است </a:t>
            </a:r>
            <a:endParaRPr lang="fa-IR" dirty="0">
              <a:solidFill>
                <a:srgbClr val="92D050"/>
              </a:solidFill>
              <a:latin typeface="Tahoma" panose="020B0604030504040204" pitchFamily="34" charset="0"/>
            </a:endParaRPr>
          </a:p>
          <a:p>
            <a:pPr algn="r" rtl="1"/>
            <a:r>
              <a:rPr lang="fa-IR" dirty="0">
                <a:solidFill>
                  <a:srgbClr val="92D050"/>
                </a:solidFill>
                <a:latin typeface="Tahoma" panose="020B0604030504040204" pitchFamily="34" charset="0"/>
              </a:rPr>
              <a:t>این شهر نام‌های قدیمی تری هم دارد که با نام کنونی آن، هیچ‌گونه پیوندی ندارد، مانند: گابیان، گابیه، جی، گبی، گی، گابا.</a:t>
            </a:r>
          </a:p>
          <a:p>
            <a:endParaRPr lang="en-US" dirty="0"/>
          </a:p>
        </p:txBody>
      </p:sp>
    </p:spTree>
    <p:extLst>
      <p:ext uri="{BB962C8B-B14F-4D97-AF65-F5344CB8AC3E}">
        <p14:creationId xmlns:p14="http://schemas.microsoft.com/office/powerpoint/2010/main" val="314814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معماری {پیش از اسلام }</a:t>
            </a:r>
            <a:endParaRPr lang="en-US" dirty="0"/>
          </a:p>
        </p:txBody>
      </p:sp>
      <p:sp>
        <p:nvSpPr>
          <p:cNvPr id="3" name="Content Placeholder 2"/>
          <p:cNvSpPr>
            <a:spLocks noGrp="1"/>
          </p:cNvSpPr>
          <p:nvPr>
            <p:ph idx="1"/>
          </p:nvPr>
        </p:nvSpPr>
        <p:spPr/>
        <p:txBody>
          <a:bodyPr/>
          <a:lstStyle/>
          <a:p>
            <a:pPr algn="r" rtl="1"/>
            <a:r>
              <a:rPr lang="fa-IR" sz="2000" dirty="0">
                <a:solidFill>
                  <a:srgbClr val="92D050"/>
                </a:solidFill>
                <a:latin typeface="Tahoma" panose="020B0604030504040204" pitchFamily="34" charset="0"/>
              </a:rPr>
              <a:t>از دوره پیش از اسلام، چیزی به جز بقایای </a:t>
            </a:r>
            <a:r>
              <a:rPr lang="fa-IR" sz="2000" dirty="0" smtClean="0">
                <a:solidFill>
                  <a:srgbClr val="92D050"/>
                </a:solidFill>
                <a:latin typeface="Tahoma" panose="020B0604030504040204" pitchFamily="34" charset="0"/>
              </a:rPr>
              <a:t>آتشکده</a:t>
            </a:r>
            <a:r>
              <a:rPr lang="fa-IR" sz="2000" dirty="0">
                <a:solidFill>
                  <a:srgbClr val="92D050"/>
                </a:solidFill>
                <a:latin typeface="Tahoma" panose="020B0604030504040204" pitchFamily="34" charset="0"/>
              </a:rPr>
              <a:t> در کوه </a:t>
            </a:r>
            <a:r>
              <a:rPr lang="fa-IR" sz="2000" dirty="0" smtClean="0">
                <a:solidFill>
                  <a:srgbClr val="92D050"/>
                </a:solidFill>
                <a:latin typeface="Tahoma" panose="020B0604030504040204" pitchFamily="34" charset="0"/>
              </a:rPr>
              <a:t>آتشگاه، </a:t>
            </a:r>
            <a:r>
              <a:rPr lang="fa-IR" sz="2000" dirty="0">
                <a:solidFill>
                  <a:srgbClr val="92D050"/>
                </a:solidFill>
                <a:latin typeface="Tahoma" panose="020B0604030504040204" pitchFamily="34" charset="0"/>
              </a:rPr>
              <a:t>اکتشافات اندکی در </a:t>
            </a:r>
            <a:r>
              <a:rPr lang="fa-IR" sz="2000" dirty="0" smtClean="0">
                <a:solidFill>
                  <a:srgbClr val="92D050"/>
                </a:solidFill>
                <a:latin typeface="Tahoma" panose="020B0604030504040204" pitchFamily="34" charset="0"/>
              </a:rPr>
              <a:t>تپه</a:t>
            </a:r>
            <a:r>
              <a:rPr lang="fa-IR" sz="2000" dirty="0" smtClean="0">
                <a:solidFill>
                  <a:srgbClr val="92D050"/>
                </a:solidFill>
                <a:latin typeface="Tahoma" panose="020B0604030504040204" pitchFamily="34" charset="0"/>
                <a:hlinkClick r:id="rId2" tooltip="تپه اشرف"/>
              </a:rPr>
              <a:t> </a:t>
            </a:r>
            <a:r>
              <a:rPr lang="fa-IR" sz="2000" dirty="0" smtClean="0">
                <a:solidFill>
                  <a:srgbClr val="92D050"/>
                </a:solidFill>
                <a:latin typeface="Tahoma" panose="020B0604030504040204" pitchFamily="34" charset="0"/>
              </a:rPr>
              <a:t>اشرف</a:t>
            </a:r>
            <a:r>
              <a:rPr lang="fa-IR" sz="2000" dirty="0">
                <a:solidFill>
                  <a:srgbClr val="92D050"/>
                </a:solidFill>
                <a:latin typeface="Tahoma" panose="020B0604030504040204" pitchFamily="34" charset="0"/>
              </a:rPr>
              <a:t> و همچنین </a:t>
            </a:r>
            <a:r>
              <a:rPr lang="fa-IR" sz="2000" dirty="0" smtClean="0">
                <a:solidFill>
                  <a:srgbClr val="92D050"/>
                </a:solidFill>
                <a:latin typeface="Tahoma" panose="020B0604030504040204" pitchFamily="34" charset="0"/>
              </a:rPr>
              <a:t>پل شهرستان</a:t>
            </a:r>
            <a:r>
              <a:rPr lang="fa-IR" sz="2000" dirty="0">
                <a:solidFill>
                  <a:srgbClr val="92D050"/>
                </a:solidFill>
                <a:latin typeface="Tahoma" panose="020B0604030504040204" pitchFamily="34" charset="0"/>
              </a:rPr>
              <a:t> (متعلق به دوران </a:t>
            </a:r>
            <a:r>
              <a:rPr lang="fa-IR" sz="2000" dirty="0" smtClean="0">
                <a:solidFill>
                  <a:srgbClr val="92D050"/>
                </a:solidFill>
                <a:latin typeface="Tahoma" panose="020B0604030504040204" pitchFamily="34" charset="0"/>
              </a:rPr>
              <a:t>ساسانیان) </a:t>
            </a:r>
            <a:r>
              <a:rPr lang="fa-IR" sz="2000" dirty="0">
                <a:solidFill>
                  <a:srgbClr val="92D050"/>
                </a:solidFill>
                <a:latin typeface="Tahoma" panose="020B0604030504040204" pitchFamily="34" charset="0"/>
              </a:rPr>
              <a:t>بجا نمانده‌است که از میان آن سه، تنها بنای برپا و برجا </a:t>
            </a:r>
            <a:r>
              <a:rPr lang="fa-IR" sz="2000" dirty="0" smtClean="0">
                <a:solidFill>
                  <a:srgbClr val="92D050"/>
                </a:solidFill>
                <a:latin typeface="Tahoma" panose="020B0604030504040204" pitchFamily="34" charset="0"/>
              </a:rPr>
              <a:t>پل شهرستان</a:t>
            </a:r>
            <a:r>
              <a:rPr lang="fa-IR" sz="2000" dirty="0">
                <a:solidFill>
                  <a:srgbClr val="92D050"/>
                </a:solidFill>
                <a:latin typeface="Tahoma" panose="020B0604030504040204" pitchFamily="34" charset="0"/>
              </a:rPr>
              <a:t> است.</a:t>
            </a:r>
          </a:p>
          <a:p>
            <a:pPr algn="r" rtl="1"/>
            <a:r>
              <a:rPr lang="fa-IR" sz="2000" dirty="0">
                <a:solidFill>
                  <a:srgbClr val="92D050"/>
                </a:solidFill>
                <a:latin typeface="Tahoma" panose="020B0604030504040204" pitchFamily="34" charset="0"/>
              </a:rPr>
              <a:t>بیشتر آثار تاریخی بجا مانده مربوط به دورهٔ اسلامی است. آثاری از تمامی دوره‌های تاریخی پس از اسلام بجا مانده‌است اما به ویژه آثار دو دوره باشکوه از تاریخ اصفهان یعنی دورهٔ </a:t>
            </a:r>
            <a:r>
              <a:rPr lang="fa-IR" sz="2000" dirty="0" smtClean="0">
                <a:solidFill>
                  <a:srgbClr val="92D050"/>
                </a:solidFill>
                <a:latin typeface="Tahoma" panose="020B0604030504040204" pitchFamily="34" charset="0"/>
              </a:rPr>
              <a:t>سلجوقی</a:t>
            </a:r>
            <a:r>
              <a:rPr lang="fa-IR" sz="2000" dirty="0">
                <a:solidFill>
                  <a:srgbClr val="92D050"/>
                </a:solidFill>
                <a:latin typeface="Tahoma" panose="020B0604030504040204" pitchFamily="34" charset="0"/>
              </a:rPr>
              <a:t> و دورهٔ </a:t>
            </a:r>
            <a:r>
              <a:rPr lang="fa-IR" sz="2000" dirty="0" smtClean="0">
                <a:solidFill>
                  <a:srgbClr val="92D050"/>
                </a:solidFill>
                <a:latin typeface="Tahoma" panose="020B0604030504040204" pitchFamily="34" charset="0"/>
              </a:rPr>
              <a:t>صفوی</a:t>
            </a:r>
            <a:r>
              <a:rPr lang="fa-IR" sz="2000" dirty="0">
                <a:solidFill>
                  <a:srgbClr val="92D050"/>
                </a:solidFill>
                <a:latin typeface="Tahoma" panose="020B0604030504040204" pitchFamily="34" charset="0"/>
              </a:rPr>
              <a:t> برجستگی ویژه‌ای دارد، که هر کدام دارای ویژگی‌ها و سبک معماری یگانه خود است.</a:t>
            </a:r>
          </a:p>
          <a:p>
            <a:endParaRPr lang="en-US" dirty="0"/>
          </a:p>
        </p:txBody>
      </p:sp>
    </p:spTree>
    <p:extLst>
      <p:ext uri="{BB962C8B-B14F-4D97-AF65-F5344CB8AC3E}">
        <p14:creationId xmlns:p14="http://schemas.microsoft.com/office/powerpoint/2010/main" val="326684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بعضی از جاهای تاریخی و دیدنی شهر اصفهان </a:t>
            </a:r>
            <a:endParaRPr lang="en-US" dirty="0"/>
          </a:p>
        </p:txBody>
      </p:sp>
    </p:spTree>
    <p:extLst>
      <p:ext uri="{BB962C8B-B14F-4D97-AF65-F5344CB8AC3E}">
        <p14:creationId xmlns:p14="http://schemas.microsoft.com/office/powerpoint/2010/main" val="747148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میدان نقش جهان </a:t>
            </a:r>
            <a:endParaRPr lang="en-US" dirty="0"/>
          </a:p>
        </p:txBody>
      </p:sp>
      <p:sp>
        <p:nvSpPr>
          <p:cNvPr id="3" name="Content Placeholder 2"/>
          <p:cNvSpPr>
            <a:spLocks noGrp="1"/>
          </p:cNvSpPr>
          <p:nvPr>
            <p:ph idx="1"/>
          </p:nvPr>
        </p:nvSpPr>
        <p:spPr/>
        <p:txBody>
          <a:bodyPr>
            <a:normAutofit fontScale="85000" lnSpcReduction="20000"/>
          </a:bodyPr>
          <a:lstStyle/>
          <a:p>
            <a:pPr algn="just" rtl="1" fontAlgn="base"/>
            <a:r>
              <a:rPr lang="fa-IR" sz="3000" dirty="0">
                <a:solidFill>
                  <a:srgbClr val="92D050"/>
                </a:solidFill>
                <a:latin typeface="IRANSans"/>
              </a:rPr>
              <a:t>میدان نقش جهان یکی از بزرگترین و زیباترین میدان‌های جهان است. این میدان با ۵۰۷ متر طول و ۱۵۸ متر عرض، چهار اثر تاریخی اصفهان (مسجد شیخ لطف‌الله، مسجد امام، سر در بازار قیصریه و کاخ عالی قاپو) را در خود جای داده است. دورتادور میدان نقش جهان ۲۰۰ حجره‌ی ۲ طبقه دارد و گردشگران هم برای بازدید از این میدان می‌آیند و هم برای خرید. زمانی که صفویان اصفهان را به عنوان پایتخت انتخاب کردند، میدان نقش جهان احداث شد. در این هنگام مسجد امام، مسجد شیخ لطف‌الله و سردر بازار قیصریه نیز ساخته شد</a:t>
            </a:r>
            <a:r>
              <a:rPr lang="fa-IR" sz="2400" dirty="0" smtClean="0">
                <a:solidFill>
                  <a:srgbClr val="92D050"/>
                </a:solidFill>
                <a:latin typeface="IRANSans"/>
              </a:rPr>
              <a:t>.</a:t>
            </a:r>
          </a:p>
          <a:p>
            <a:pPr algn="just" rtl="1" fontAlgn="base"/>
            <a:r>
              <a:rPr lang="fa-IR" dirty="0" smtClean="0">
                <a:solidFill>
                  <a:srgbClr val="212121"/>
                </a:solidFill>
                <a:latin typeface="IRANSans"/>
              </a:rPr>
              <a:t> </a:t>
            </a:r>
            <a:r>
              <a:rPr lang="fa-IR" sz="2800" dirty="0">
                <a:solidFill>
                  <a:srgbClr val="92D050"/>
                </a:solidFill>
                <a:latin typeface="IRANSans"/>
              </a:rPr>
              <a:t>میدان نقش جهان در ۸ بهمن ۱۳۱۳ در فهرست آثار ملی ایران به ثبت رسیده است.</a:t>
            </a:r>
            <a:r>
              <a:rPr lang="fa-IR" dirty="0">
                <a:solidFill>
                  <a:srgbClr val="212121"/>
                </a:solidFill>
                <a:latin typeface="IRANSans"/>
              </a:rPr>
              <a:t> </a:t>
            </a:r>
          </a:p>
          <a:p>
            <a:pPr algn="r" rtl="1"/>
            <a:endParaRPr lang="en-US" dirty="0">
              <a:solidFill>
                <a:srgbClr val="92D050"/>
              </a:solidFill>
            </a:endParaRPr>
          </a:p>
        </p:txBody>
      </p:sp>
      <p:pic>
        <p:nvPicPr>
          <p:cNvPr id="1026" name="Picture 2" descr="میدان نقش جهان"/>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00" y="98197"/>
            <a:ext cx="3188127" cy="2124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368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آتشگاه </a:t>
            </a:r>
            <a:endParaRPr lang="en-US" dirty="0"/>
          </a:p>
        </p:txBody>
      </p:sp>
      <p:sp>
        <p:nvSpPr>
          <p:cNvPr id="3" name="Content Placeholder 2"/>
          <p:cNvSpPr>
            <a:spLocks noGrp="1"/>
          </p:cNvSpPr>
          <p:nvPr>
            <p:ph idx="1"/>
          </p:nvPr>
        </p:nvSpPr>
        <p:spPr>
          <a:xfrm>
            <a:off x="668740" y="1828801"/>
            <a:ext cx="10704546" cy="4029998"/>
          </a:xfrm>
        </p:spPr>
        <p:txBody>
          <a:bodyPr>
            <a:normAutofit fontScale="32500" lnSpcReduction="20000"/>
          </a:bodyPr>
          <a:lstStyle/>
          <a:p>
            <a:pPr algn="just" rtl="1" fontAlgn="base">
              <a:lnSpc>
                <a:spcPct val="120000"/>
              </a:lnSpc>
            </a:pPr>
            <a:r>
              <a:rPr lang="fa-IR" sz="5600" dirty="0">
                <a:solidFill>
                  <a:srgbClr val="92D050"/>
                </a:solidFill>
                <a:latin typeface="IRANSans"/>
              </a:rPr>
              <a:t>آتشگاه یا همان کوه آتشگاه اصفهان یکی دیگر از آثار تاریخی  این شهر است که از ایران باستان به یادگار مانده است. نام آن در اصل «مهربین» یا «دژ مهربین» یا «آتشکده‌ی مهربین» بود که امروزه در خیابان آتشگاه واقع در غرب اصفهان و ۸ کیلومتر مرکز شهر قرار دارد. این بنا روی کوهی در نزدیکیزاینده‌رود واقع شده و تپه‌های آن از جنس سنگ‌های رسوبی است. بافت بنای آن خشتی است و میان دو ردیف خشت، لایه‌ی نازکی از نی قرار داده‌اند تا مستحکم‌تر شود.</a:t>
            </a:r>
          </a:p>
          <a:p>
            <a:pPr algn="just" rtl="1" fontAlgn="base">
              <a:lnSpc>
                <a:spcPct val="120000"/>
              </a:lnSpc>
            </a:pPr>
            <a:r>
              <a:rPr lang="fa-IR" sz="5600" dirty="0">
                <a:solidFill>
                  <a:srgbClr val="92D050"/>
                </a:solidFill>
                <a:latin typeface="IRANSans"/>
              </a:rPr>
              <a:t>روی پایه‌های آن در گذشته اتاق‌هایی وجود داشت که امروزه از بین رفته‌اند. در بالای تپه بنایی گرد وجود دارد که گفته می‌شود موبدان زرتشتی آتش مقدس را درون آن قرار می‌دادند. در دوران پهلوی آتشگاه مورد بازسازی و مرمت قرار گرفته است. کوه آتشگاه در تاریخ ۱۱ آذر ماه ۱۳۳۰ با شماره‌ی ۳۸۰ در فهرست آثار ملی ایران به ثبت رسید. </a:t>
            </a:r>
          </a:p>
          <a:p>
            <a:pPr algn="just" rtl="1" fontAlgn="base">
              <a:lnSpc>
                <a:spcPct val="120000"/>
              </a:lnSpc>
            </a:pPr>
            <a:r>
              <a:rPr lang="fa-IR" sz="5600" dirty="0">
                <a:solidFill>
                  <a:srgbClr val="92D050"/>
                </a:solidFill>
                <a:latin typeface="IRANSans"/>
              </a:rPr>
              <a:t>اصفهان با قدمتی کهن، همواره در طول تاریخ مورد توجه بزرگان و حاکمان مملکتی بوده و به همین علت نیز آثار تاریخی فراوانی را در دل خود جای داده است. زاینده‌رود در قلب اصفهان جریان دارد و همین رود باعث به وجود آمدم بناهایی مانند سی‌وسه پل و پل خواجو شده است و غیر از این‌ها آثار دیگری هم در اطراف آن شکل گرفته است.</a:t>
            </a:r>
          </a:p>
          <a:p>
            <a:pPr algn="r" rtl="1">
              <a:lnSpc>
                <a:spcPct val="120000"/>
              </a:lnSpc>
            </a:pPr>
            <a:endParaRPr lang="en-US" dirty="0"/>
          </a:p>
        </p:txBody>
      </p:sp>
      <p:pic>
        <p:nvPicPr>
          <p:cNvPr id="3074" name="Picture 2" descr="آتشگاه اصفهان"/>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8740" y="277323"/>
            <a:ext cx="1995850" cy="1496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79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a:solidFill>
                  <a:srgbClr val="92D050"/>
                </a:solidFill>
                <a:latin typeface="IRANSans"/>
              </a:rPr>
              <a:t>قلعه‌ی سارویه که نام‌های دیگری مانند کهن‌دژ و تپه اشرف نیز دارد، در کنار پل شهرستان و ضلع شمالی زاینده‌رود قرار دارد. گفته می‌شود در این بنا کتاب‌های زیادی نگهداری می‌شد و در حمله‌ی اعراب به ایران ویران شد و امروزه تنها بقایای آن به صورت تپه‌ای باقی مانده که مردم آن را تپه‌ اشرف می‌نامند. برخی از تاریخ‌شناسان قدمت این بنا را به تهمورس، سومین پادشاه سلسله‌ی پیشدادیان نسبت می‌دهند. اما برخی دیگر معتقدند این بنا در دوران گشتاسب، از پادشاهان کیانی ساخته شده است.  این اثر در ۲۶ ابان ۱۳۷۵ به شماره‌ی ۱۷۷۰ در فهرست آثار ملی ایران به ثبت رسیده است</a:t>
            </a:r>
            <a:r>
              <a:rPr lang="fa-IR" dirty="0" smtClean="0">
                <a:solidFill>
                  <a:srgbClr val="92D050"/>
                </a:solidFill>
                <a:latin typeface="IRANSans"/>
              </a:rPr>
              <a:t>.</a:t>
            </a:r>
            <a:endParaRPr lang="en-US" dirty="0">
              <a:solidFill>
                <a:srgbClr val="92D050"/>
              </a:solidFill>
            </a:endParaRPr>
          </a:p>
        </p:txBody>
      </p:sp>
      <p:sp>
        <p:nvSpPr>
          <p:cNvPr id="4" name="Title 3"/>
          <p:cNvSpPr>
            <a:spLocks noGrp="1"/>
          </p:cNvSpPr>
          <p:nvPr>
            <p:ph type="title"/>
          </p:nvPr>
        </p:nvSpPr>
        <p:spPr/>
        <p:txBody>
          <a:bodyPr/>
          <a:lstStyle/>
          <a:p>
            <a:pPr algn="r" rtl="1"/>
            <a:r>
              <a:rPr lang="fa-IR" dirty="0" smtClean="0"/>
              <a:t> قلعه ی سارویه </a:t>
            </a:r>
            <a:endParaRPr lang="en-US" dirty="0"/>
          </a:p>
        </p:txBody>
      </p:sp>
      <p:pic>
        <p:nvPicPr>
          <p:cNvPr id="5126" name="Picture 6" descr="قلعه سارویه اصفه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00" y="659903"/>
            <a:ext cx="3332306" cy="232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37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کلیسای وانک </a:t>
            </a:r>
            <a:endParaRPr lang="en-US" dirty="0"/>
          </a:p>
        </p:txBody>
      </p:sp>
      <p:sp>
        <p:nvSpPr>
          <p:cNvPr id="3" name="Content Placeholder 2"/>
          <p:cNvSpPr>
            <a:spLocks noGrp="1"/>
          </p:cNvSpPr>
          <p:nvPr>
            <p:ph idx="1"/>
          </p:nvPr>
        </p:nvSpPr>
        <p:spPr/>
        <p:txBody>
          <a:bodyPr>
            <a:normAutofit fontScale="92500"/>
          </a:bodyPr>
          <a:lstStyle/>
          <a:p>
            <a:pPr algn="r" rtl="1"/>
            <a:r>
              <a:rPr lang="fa-IR" sz="2400" dirty="0">
                <a:solidFill>
                  <a:srgbClr val="92D050"/>
                </a:solidFill>
                <a:latin typeface="IRANSans"/>
              </a:rPr>
              <a:t>کلیسای وانک یا کلیسای آمنا پرکیچ در محله جلفای اصفهان قرار دارد و یکی از کلیساهای تاریخی ارامنه‌ی این شهر است. این کلیسا در مساحتی بالغ بر ۸۷۳۱ متر مربع در دوران حکومت شاه عباس دوم بنا شده است. ساختمان کلیسا فقط ۳۸۵۷ متر مربع از این فضا را اشغال کرده و بقیه‌ی آن را فضای سبز و باغ وانک تشکیل می‌دهد. برج ناقوس کلیسا ۳ طبقه است و در طبقه‌ی دوم ساعتی به وزن ۳۰۰ کیلوگرم قرار داده‌اند. گنبد این کلیسا مانند گنبد مساجد ایرانی در عصر ساخته شده است. روی دیوارها، طاق‌نماها، طوق گنبد و داخل گنبد نیز نقاشی‌هایی با رنگ روغن ترسیم شده و طلاکاری‌ها و تذهیبی که در تزئین این کلیسا به کار رفته، در میان دیگر کلیساهای ارامنه منحصربه‌فرد است. کلیسای وانک اصفهان در تاریخ ۱۵ دی ماه ۱۳۱۰ با شماره‌ی ۸۵ در فهرست آثار ملی ایران به ثبت رسیده است.</a:t>
            </a:r>
            <a:endParaRPr lang="en-US" dirty="0">
              <a:solidFill>
                <a:srgbClr val="92D050"/>
              </a:solidFill>
            </a:endParaRPr>
          </a:p>
        </p:txBody>
      </p:sp>
      <p:pic>
        <p:nvPicPr>
          <p:cNvPr id="6146" name="Picture 2" descr="کلیسای وانک"/>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543" y="0"/>
            <a:ext cx="2997057" cy="2318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464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4800" dirty="0" smtClean="0"/>
              <a:t>پایان</a:t>
            </a:r>
            <a:endParaRPr lang="en-US" sz="4800" dirty="0"/>
          </a:p>
        </p:txBody>
      </p:sp>
    </p:spTree>
    <p:extLst>
      <p:ext uri="{BB962C8B-B14F-4D97-AF65-F5344CB8AC3E}">
        <p14:creationId xmlns:p14="http://schemas.microsoft.com/office/powerpoint/2010/main" val="615630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35</TotalTime>
  <Words>353</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IRANSans</vt:lpstr>
      <vt:lpstr>Tahoma</vt:lpstr>
      <vt:lpstr>Wingdings 2</vt:lpstr>
      <vt:lpstr>Quotable</vt:lpstr>
      <vt:lpstr>اصفهان {تاریخ }</vt:lpstr>
      <vt:lpstr>نام های پیشین شهر اصفهان </vt:lpstr>
      <vt:lpstr>معماری {پیش از اسلام }</vt:lpstr>
      <vt:lpstr>بعضی از جاهای تاریخی و دیدنی شهر اصفهان </vt:lpstr>
      <vt:lpstr>میدان نقش جهان </vt:lpstr>
      <vt:lpstr>آتشگاه </vt:lpstr>
      <vt:lpstr> قلعه ی سارویه </vt:lpstr>
      <vt:lpstr>کلیسای وانک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اصفهان {تاریخ }</dc:title>
  <dc:creator>Naderi</dc:creator>
  <cp:lastModifiedBy>Naderi</cp:lastModifiedBy>
  <cp:revision>4</cp:revision>
  <dcterms:created xsi:type="dcterms:W3CDTF">2019-04-03T11:02:57Z</dcterms:created>
  <dcterms:modified xsi:type="dcterms:W3CDTF">2019-04-03T11:38:22Z</dcterms:modified>
</cp:coreProperties>
</file>