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629" autoAdjust="0"/>
  </p:normalViewPr>
  <p:slideViewPr>
    <p:cSldViewPr>
      <p:cViewPr varScale="1">
        <p:scale>
          <a:sx n="111" d="100"/>
          <a:sy n="111" d="100"/>
        </p:scale>
        <p:origin x="-1614"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A403256-7B4A-4272-95C2-E4B6565DE486}" type="datetimeFigureOut">
              <a:rPr lang="en-US" smtClean="0"/>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D3EDEE-4646-41BE-BC9B-A4939E98B357}" type="slidenum">
              <a:rPr lang="en-US" smtClean="0"/>
              <a:t>‹#›</a:t>
            </a:fld>
            <a:endParaRPr lang="en-US"/>
          </a:p>
        </p:txBody>
      </p:sp>
    </p:spTree>
    <p:extLst>
      <p:ext uri="{BB962C8B-B14F-4D97-AF65-F5344CB8AC3E}">
        <p14:creationId xmlns:p14="http://schemas.microsoft.com/office/powerpoint/2010/main" val="36253157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403256-7B4A-4272-95C2-E4B6565DE486}" type="datetimeFigureOut">
              <a:rPr lang="en-US" smtClean="0"/>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D3EDEE-4646-41BE-BC9B-A4939E98B357}" type="slidenum">
              <a:rPr lang="en-US" smtClean="0"/>
              <a:t>‹#›</a:t>
            </a:fld>
            <a:endParaRPr lang="en-US"/>
          </a:p>
        </p:txBody>
      </p:sp>
    </p:spTree>
    <p:extLst>
      <p:ext uri="{BB962C8B-B14F-4D97-AF65-F5344CB8AC3E}">
        <p14:creationId xmlns:p14="http://schemas.microsoft.com/office/powerpoint/2010/main" val="29222786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403256-7B4A-4272-95C2-E4B6565DE486}" type="datetimeFigureOut">
              <a:rPr lang="en-US" smtClean="0"/>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D3EDEE-4646-41BE-BC9B-A4939E98B357}" type="slidenum">
              <a:rPr lang="en-US" smtClean="0"/>
              <a:t>‹#›</a:t>
            </a:fld>
            <a:endParaRPr lang="en-US"/>
          </a:p>
        </p:txBody>
      </p:sp>
    </p:spTree>
    <p:extLst>
      <p:ext uri="{BB962C8B-B14F-4D97-AF65-F5344CB8AC3E}">
        <p14:creationId xmlns:p14="http://schemas.microsoft.com/office/powerpoint/2010/main" val="3290965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403256-7B4A-4272-95C2-E4B6565DE486}" type="datetimeFigureOut">
              <a:rPr lang="en-US" smtClean="0"/>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D3EDEE-4646-41BE-BC9B-A4939E98B357}" type="slidenum">
              <a:rPr lang="en-US" smtClean="0"/>
              <a:t>‹#›</a:t>
            </a:fld>
            <a:endParaRPr lang="en-US"/>
          </a:p>
        </p:txBody>
      </p:sp>
    </p:spTree>
    <p:extLst>
      <p:ext uri="{BB962C8B-B14F-4D97-AF65-F5344CB8AC3E}">
        <p14:creationId xmlns:p14="http://schemas.microsoft.com/office/powerpoint/2010/main" val="3151219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403256-7B4A-4272-95C2-E4B6565DE486}" type="datetimeFigureOut">
              <a:rPr lang="en-US" smtClean="0"/>
              <a:t>4/1/2019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D3EDEE-4646-41BE-BC9B-A4939E98B357}" type="slidenum">
              <a:rPr lang="en-US" smtClean="0"/>
              <a:t>‹#›</a:t>
            </a:fld>
            <a:endParaRPr lang="en-US"/>
          </a:p>
        </p:txBody>
      </p:sp>
    </p:spTree>
    <p:extLst>
      <p:ext uri="{BB962C8B-B14F-4D97-AF65-F5344CB8AC3E}">
        <p14:creationId xmlns:p14="http://schemas.microsoft.com/office/powerpoint/2010/main" val="681586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A403256-7B4A-4272-95C2-E4B6565DE486}" type="datetimeFigureOut">
              <a:rPr lang="en-US" smtClean="0"/>
              <a:t>4/1/2019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D3EDEE-4646-41BE-BC9B-A4939E98B357}" type="slidenum">
              <a:rPr lang="en-US" smtClean="0"/>
              <a:t>‹#›</a:t>
            </a:fld>
            <a:endParaRPr lang="en-US"/>
          </a:p>
        </p:txBody>
      </p:sp>
    </p:spTree>
    <p:extLst>
      <p:ext uri="{BB962C8B-B14F-4D97-AF65-F5344CB8AC3E}">
        <p14:creationId xmlns:p14="http://schemas.microsoft.com/office/powerpoint/2010/main" val="12515660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A403256-7B4A-4272-95C2-E4B6565DE486}" type="datetimeFigureOut">
              <a:rPr lang="en-US" smtClean="0"/>
              <a:t>4/1/2019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D3EDEE-4646-41BE-BC9B-A4939E98B357}" type="slidenum">
              <a:rPr lang="en-US" smtClean="0"/>
              <a:t>‹#›</a:t>
            </a:fld>
            <a:endParaRPr lang="en-US"/>
          </a:p>
        </p:txBody>
      </p:sp>
    </p:spTree>
    <p:extLst>
      <p:ext uri="{BB962C8B-B14F-4D97-AF65-F5344CB8AC3E}">
        <p14:creationId xmlns:p14="http://schemas.microsoft.com/office/powerpoint/2010/main" val="670270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A403256-7B4A-4272-95C2-E4B6565DE486}" type="datetimeFigureOut">
              <a:rPr lang="en-US" smtClean="0"/>
              <a:t>4/1/2019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D3EDEE-4646-41BE-BC9B-A4939E98B357}" type="slidenum">
              <a:rPr lang="en-US" smtClean="0"/>
              <a:t>‹#›</a:t>
            </a:fld>
            <a:endParaRPr lang="en-US"/>
          </a:p>
        </p:txBody>
      </p:sp>
    </p:spTree>
    <p:extLst>
      <p:ext uri="{BB962C8B-B14F-4D97-AF65-F5344CB8AC3E}">
        <p14:creationId xmlns:p14="http://schemas.microsoft.com/office/powerpoint/2010/main" val="2877348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403256-7B4A-4272-95C2-E4B6565DE486}" type="datetimeFigureOut">
              <a:rPr lang="en-US" smtClean="0"/>
              <a:t>4/1/2019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D3EDEE-4646-41BE-BC9B-A4939E98B357}" type="slidenum">
              <a:rPr lang="en-US" smtClean="0"/>
              <a:t>‹#›</a:t>
            </a:fld>
            <a:endParaRPr lang="en-US"/>
          </a:p>
        </p:txBody>
      </p:sp>
    </p:spTree>
    <p:extLst>
      <p:ext uri="{BB962C8B-B14F-4D97-AF65-F5344CB8AC3E}">
        <p14:creationId xmlns:p14="http://schemas.microsoft.com/office/powerpoint/2010/main" val="1092491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403256-7B4A-4272-95C2-E4B6565DE486}" type="datetimeFigureOut">
              <a:rPr lang="en-US" smtClean="0"/>
              <a:t>4/1/2019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D3EDEE-4646-41BE-BC9B-A4939E98B357}" type="slidenum">
              <a:rPr lang="en-US" smtClean="0"/>
              <a:t>‹#›</a:t>
            </a:fld>
            <a:endParaRPr lang="en-US"/>
          </a:p>
        </p:txBody>
      </p:sp>
    </p:spTree>
    <p:extLst>
      <p:ext uri="{BB962C8B-B14F-4D97-AF65-F5344CB8AC3E}">
        <p14:creationId xmlns:p14="http://schemas.microsoft.com/office/powerpoint/2010/main" val="3655440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403256-7B4A-4272-95C2-E4B6565DE486}" type="datetimeFigureOut">
              <a:rPr lang="en-US" smtClean="0"/>
              <a:t>4/1/2019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D3EDEE-4646-41BE-BC9B-A4939E98B357}" type="slidenum">
              <a:rPr lang="en-US" smtClean="0"/>
              <a:t>‹#›</a:t>
            </a:fld>
            <a:endParaRPr lang="en-US"/>
          </a:p>
        </p:txBody>
      </p:sp>
    </p:spTree>
    <p:extLst>
      <p:ext uri="{BB962C8B-B14F-4D97-AF65-F5344CB8AC3E}">
        <p14:creationId xmlns:p14="http://schemas.microsoft.com/office/powerpoint/2010/main" val="844269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403256-7B4A-4272-95C2-E4B6565DE486}" type="datetimeFigureOut">
              <a:rPr lang="en-US" smtClean="0"/>
              <a:t>4/1/2019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D3EDEE-4646-41BE-BC9B-A4939E98B357}" type="slidenum">
              <a:rPr lang="en-US" smtClean="0"/>
              <a:t>‹#›</a:t>
            </a:fld>
            <a:endParaRPr lang="en-US"/>
          </a:p>
        </p:txBody>
      </p:sp>
    </p:spTree>
    <p:extLst>
      <p:ext uri="{BB962C8B-B14F-4D97-AF65-F5344CB8AC3E}">
        <p14:creationId xmlns:p14="http://schemas.microsoft.com/office/powerpoint/2010/main" val="14507281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solidFill>
            <a:srgbClr val="7030A0"/>
          </a:solidFill>
        </p:spPr>
        <p:txBody>
          <a:bodyPr>
            <a:normAutofit fontScale="90000"/>
          </a:bodyPr>
          <a:lstStyle/>
          <a:p>
            <a:r>
              <a:rPr lang="fa-IR" sz="6700" dirty="0" smtClean="0">
                <a:solidFill>
                  <a:srgbClr val="00B0F0"/>
                </a:solidFill>
                <a:latin typeface="IranNastaliq" pitchFamily="18" charset="0"/>
                <a:cs typeface="IranNastaliq" pitchFamily="18" charset="0"/>
              </a:rPr>
              <a:t>به نام خدا </a:t>
            </a:r>
            <a:r>
              <a:rPr lang="fa-IR" dirty="0" smtClean="0"/>
              <a:t/>
            </a:r>
            <a:br>
              <a:rPr lang="fa-IR" dirty="0" smtClean="0"/>
            </a:br>
            <a:endParaRPr lang="en-US" dirty="0"/>
          </a:p>
        </p:txBody>
      </p:sp>
      <p:sp>
        <p:nvSpPr>
          <p:cNvPr id="3" name="Subtitle 2"/>
          <p:cNvSpPr>
            <a:spLocks noGrp="1"/>
          </p:cNvSpPr>
          <p:nvPr>
            <p:ph type="subTitle" idx="1"/>
          </p:nvPr>
        </p:nvSpPr>
        <p:spPr>
          <a:xfrm>
            <a:off x="1371600" y="3861048"/>
            <a:ext cx="6400800" cy="1777752"/>
          </a:xfrm>
        </p:spPr>
        <p:txBody>
          <a:bodyPr>
            <a:normAutofit fontScale="70000" lnSpcReduction="20000"/>
          </a:bodyPr>
          <a:lstStyle/>
          <a:p>
            <a:r>
              <a:rPr lang="fa-IR" dirty="0" smtClean="0">
                <a:solidFill>
                  <a:srgbClr val="FF0000"/>
                </a:solidFill>
                <a:latin typeface="IranNastaliq" pitchFamily="18" charset="0"/>
                <a:cs typeface="IranNastaliq" pitchFamily="18" charset="0"/>
              </a:rPr>
              <a:t>سازنده:</a:t>
            </a:r>
            <a:r>
              <a:rPr lang="fa-IR" dirty="0" smtClean="0">
                <a:solidFill>
                  <a:schemeClr val="accent3">
                    <a:lumMod val="50000"/>
                  </a:schemeClr>
                </a:solidFill>
                <a:latin typeface="IranNastaliq" pitchFamily="18" charset="0"/>
                <a:cs typeface="IranNastaliq" pitchFamily="18" charset="0"/>
              </a:rPr>
              <a:t> امیرحسین بیک محمدلو</a:t>
            </a:r>
          </a:p>
          <a:p>
            <a:endParaRPr lang="fa-IR" dirty="0">
              <a:solidFill>
                <a:schemeClr val="accent3">
                  <a:lumMod val="50000"/>
                </a:schemeClr>
              </a:solidFill>
              <a:latin typeface="IranNastaliq" pitchFamily="18" charset="0"/>
              <a:cs typeface="IranNastaliq" pitchFamily="18" charset="0"/>
            </a:endParaRPr>
          </a:p>
          <a:p>
            <a:r>
              <a:rPr lang="fa-IR" sz="3400" dirty="0" smtClean="0">
                <a:solidFill>
                  <a:srgbClr val="FFC000"/>
                </a:solidFill>
                <a:latin typeface="IranNastaliq" pitchFamily="18" charset="0"/>
                <a:cs typeface="IranNastaliq" pitchFamily="18" charset="0"/>
              </a:rPr>
              <a:t>درس تاریخ</a:t>
            </a:r>
          </a:p>
          <a:p>
            <a:endParaRPr lang="fa-IR" dirty="0" smtClean="0">
              <a:solidFill>
                <a:srgbClr val="FFC000"/>
              </a:solidFill>
              <a:latin typeface="IranNastaliq" pitchFamily="18" charset="0"/>
              <a:cs typeface="IranNastaliq" pitchFamily="18" charset="0"/>
            </a:endParaRPr>
          </a:p>
          <a:p>
            <a:r>
              <a:rPr lang="fa-IR" dirty="0" smtClean="0">
                <a:solidFill>
                  <a:srgbClr val="FF0066"/>
                </a:solidFill>
                <a:latin typeface="IranNastaliq" pitchFamily="18" charset="0"/>
                <a:cs typeface="IranNastaliq" pitchFamily="18" charset="0"/>
              </a:rPr>
              <a:t>استان فارس</a:t>
            </a:r>
            <a:endParaRPr lang="en-US" dirty="0">
              <a:solidFill>
                <a:srgbClr val="FF0066"/>
              </a:solidFill>
              <a:latin typeface="IranNastaliq" pitchFamily="18" charset="0"/>
              <a:cs typeface="IranNastaliq" pitchFamily="18" charset="0"/>
            </a:endParaRPr>
          </a:p>
        </p:txBody>
      </p:sp>
    </p:spTree>
    <p:extLst>
      <p:ext uri="{BB962C8B-B14F-4D97-AF65-F5344CB8AC3E}">
        <p14:creationId xmlns:p14="http://schemas.microsoft.com/office/powerpoint/2010/main" val="7297277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6200000" scaled="1"/>
            <a:tileRect/>
          </a:gradFill>
        </p:spPr>
        <p:txBody>
          <a:bodyPr/>
          <a:lstStyle/>
          <a:p>
            <a:r>
              <a:rPr lang="fa-IR" dirty="0">
                <a:solidFill>
                  <a:srgbClr val="7030A0"/>
                </a:solidFill>
                <a:latin typeface="IranNastaliq" pitchFamily="18" charset="0"/>
                <a:cs typeface="IranNastaliq" pitchFamily="18" charset="0"/>
              </a:rPr>
              <a:t>نقش برجسته بهرام دوم </a:t>
            </a:r>
            <a:endParaRPr lang="en-US" dirty="0">
              <a:solidFill>
                <a:srgbClr val="7030A0"/>
              </a:solidFill>
              <a:latin typeface="IranNastaliq" pitchFamily="18" charset="0"/>
              <a:cs typeface="IranNastaliq" pitchFamily="18" charset="0"/>
            </a:endParaRPr>
          </a:p>
        </p:txBody>
      </p:sp>
      <p:sp>
        <p:nvSpPr>
          <p:cNvPr id="3" name="Content Placeholder 2"/>
          <p:cNvSpPr>
            <a:spLocks noGrp="1"/>
          </p:cNvSpPr>
          <p:nvPr>
            <p:ph idx="1"/>
          </p:nvPr>
        </p:nvSpPr>
        <p:spPr/>
        <p:txBody>
          <a:bodyPr>
            <a:normAutofit/>
          </a:bodyPr>
          <a:lstStyle/>
          <a:p>
            <a:pPr marL="0" indent="0" algn="r">
              <a:buNone/>
            </a:pPr>
            <a:r>
              <a:rPr lang="fa-IR" dirty="0" smtClean="0">
                <a:latin typeface="Adobe Arabic" pitchFamily="18" charset="-78"/>
                <a:cs typeface="Adobe Arabic" pitchFamily="18" charset="-78"/>
              </a:rPr>
              <a:t>یكی </a:t>
            </a:r>
            <a:r>
              <a:rPr lang="fa-IR" dirty="0">
                <a:latin typeface="Adobe Arabic" pitchFamily="18" charset="-78"/>
                <a:cs typeface="Adobe Arabic" pitchFamily="18" charset="-78"/>
              </a:rPr>
              <a:t>دیگر از مهم ترین آثار تاریخی ساسانی ، نقش برجسته بهرام دوم پنجمین شهریار ساسانی است كه در 30 كیلومتری غرب جره و در جنوب كازرون واقع است . این نقش نشان دهنده پیكار بهرام دوم با دو سر شیر </a:t>
            </a:r>
            <a:r>
              <a:rPr lang="fa-IR" dirty="0" smtClean="0">
                <a:latin typeface="Adobe Arabic" pitchFamily="18" charset="-78"/>
                <a:cs typeface="Adobe Arabic" pitchFamily="18" charset="-78"/>
              </a:rPr>
              <a:t>است </a:t>
            </a:r>
            <a:r>
              <a:rPr lang="fa-IR" dirty="0">
                <a:latin typeface="Adobe Arabic" pitchFamily="18" charset="-78"/>
                <a:cs typeface="Adobe Arabic" pitchFamily="18" charset="-78"/>
              </a:rPr>
              <a:t>و پشت سر وی خانواده بهرام و كرتیر(موبد موبدان) ایستاده </a:t>
            </a:r>
            <a:r>
              <a:rPr lang="fa-IR" dirty="0" smtClean="0">
                <a:latin typeface="Adobe Arabic" pitchFamily="18" charset="-78"/>
                <a:cs typeface="Adobe Arabic" pitchFamily="18" charset="-78"/>
              </a:rPr>
              <a:t>است.</a:t>
            </a:r>
            <a:endParaRPr lang="fa-IR" dirty="0">
              <a:latin typeface="Adobe Arabic" pitchFamily="18" charset="-78"/>
              <a:cs typeface="Adobe Arabic" pitchFamily="18" charset="-78"/>
            </a:endParaRPr>
          </a:p>
          <a:p>
            <a:pPr marL="0" indent="0">
              <a:buNone/>
            </a:pPr>
            <a:r>
              <a:rPr lang="fa-IR" dirty="0"/>
              <a:t> </a:t>
            </a:r>
          </a:p>
          <a:p>
            <a:pPr marL="0" indent="0" algn="r">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1640" y="3861048"/>
            <a:ext cx="5328592" cy="2553280"/>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42402399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66"/>
          </a:solidFill>
        </p:spPr>
        <p:txBody>
          <a:bodyPr/>
          <a:lstStyle/>
          <a:p>
            <a:r>
              <a:rPr lang="fa-IR" dirty="0" smtClean="0">
                <a:solidFill>
                  <a:srgbClr val="FFFF00"/>
                </a:solidFill>
                <a:latin typeface="IranNastaliq" pitchFamily="18" charset="0"/>
                <a:cs typeface="IranNastaliq" pitchFamily="18" charset="0"/>
              </a:rPr>
              <a:t>اشیا تاریخی استان فارس</a:t>
            </a:r>
            <a:endParaRPr lang="en-US" dirty="0">
              <a:solidFill>
                <a:srgbClr val="FFFF00"/>
              </a:solidFill>
              <a:latin typeface="IranNastaliq" pitchFamily="18" charset="0"/>
              <a:cs typeface="IranNastaliq" pitchFamily="18" charset="0"/>
            </a:endParaRPr>
          </a:p>
        </p:txBody>
      </p:sp>
      <p:sp>
        <p:nvSpPr>
          <p:cNvPr id="3" name="Content Placeholder 2"/>
          <p:cNvSpPr>
            <a:spLocks noGrp="1"/>
          </p:cNvSpPr>
          <p:nvPr>
            <p:ph idx="1"/>
          </p:nvPr>
        </p:nvSpPr>
        <p:spPr/>
        <p:txBody>
          <a:bodyPr>
            <a:normAutofit fontScale="92500" lnSpcReduction="20000"/>
          </a:bodyPr>
          <a:lstStyle/>
          <a:p>
            <a:pPr marL="0" indent="0" algn="r">
              <a:buNone/>
            </a:pPr>
            <a:r>
              <a:rPr lang="fa-IR" dirty="0">
                <a:latin typeface="Adobe Arabic" pitchFamily="18" charset="-78"/>
                <a:cs typeface="Adobe Arabic" pitchFamily="18" charset="-78"/>
              </a:rPr>
              <a:t>اشیاي تاریخی شامل انواع گوش های سنگی، چاقو تیزکن، پنجه شیر، دسته شمشیر، سر شیر، انواع سینی، هاون و دسته هاون، بشقاب های سنگی، چشم های مصنوعی ، انواع عطر دان، کاشی لاجوردی ، ظروف سفالی، گل میخ های مفرغی با روکش طلا، بست های آهنی بکار رفته در سنگ ها و مواردی از این قبیل است که تمامی این اشیاء به جز دو مجسمه زن مفرغی و پرنده مفرغی که از دوره مصر باستان است، مابقی آثار از جنس سنگ، فلز، چوب و سفال ، همگی منتسب به دوره هخامنشی و مکشوفه در تخت جمشید بوده است. </a:t>
            </a:r>
            <a:r>
              <a:rPr lang="fa-IR" dirty="0" smtClean="0">
                <a:latin typeface="Adobe Arabic" pitchFamily="18" charset="-78"/>
                <a:cs typeface="Adobe Arabic" pitchFamily="18" charset="-78"/>
              </a:rPr>
              <a:t>برخی دیگر از اثار نیز شامل </a:t>
            </a:r>
            <a:r>
              <a:rPr lang="fa-IR" dirty="0">
                <a:latin typeface="Adobe Arabic" pitchFamily="18" charset="-78"/>
                <a:cs typeface="Adobe Arabic" pitchFamily="18" charset="-78"/>
              </a:rPr>
              <a:t>مهرهای سنگی هزاره پنجم قبل از میلاد با نقوش هندسی" کاوش شده از منطقه جهانی پاسارگاد در سال ۹۷"، مهره و تاس تخته نرد دوره ساسانی "کاوش شده از منطقه جهانی بیشاپور کازرون در سال ۹۴" و تعدادی آجرهای هخامنشی با نقش گاو و موشوخوشو به دست آمده از "کاوش‌های علمی سال ۹۴ تا ۹۷ شهر جهانی پارسه" است.</a:t>
            </a:r>
            <a:endParaRPr lang="en-US" dirty="0">
              <a:latin typeface="Adobe Arabic" pitchFamily="18" charset="-78"/>
              <a:cs typeface="Adobe Arabic" pitchFamily="18" charset="-78"/>
            </a:endParaRPr>
          </a:p>
        </p:txBody>
      </p:sp>
    </p:spTree>
    <p:extLst>
      <p:ext uri="{BB962C8B-B14F-4D97-AF65-F5344CB8AC3E}">
        <p14:creationId xmlns:p14="http://schemas.microsoft.com/office/powerpoint/2010/main" val="17072671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flip="none" rotWithShape="1">
            <a:gsLst>
              <a:gs pos="0">
                <a:srgbClr val="FF0066">
                  <a:tint val="66000"/>
                  <a:satMod val="160000"/>
                </a:srgbClr>
              </a:gs>
              <a:gs pos="50000">
                <a:srgbClr val="FF0066">
                  <a:tint val="44500"/>
                  <a:satMod val="160000"/>
                </a:srgbClr>
              </a:gs>
              <a:gs pos="100000">
                <a:srgbClr val="FF0066">
                  <a:tint val="23500"/>
                  <a:satMod val="160000"/>
                </a:srgbClr>
              </a:gs>
            </a:gsLst>
            <a:lin ang="13500000" scaled="1"/>
            <a:tileRect/>
          </a:gradFill>
          <a:ln>
            <a:solidFill>
              <a:schemeClr val="accent1"/>
            </a:solidFill>
          </a:ln>
        </p:spPr>
        <p:txBody>
          <a:bodyPr/>
          <a:lstStyle/>
          <a:p>
            <a:r>
              <a:rPr lang="fa-IR" dirty="0" smtClean="0">
                <a:latin typeface="IranNastaliq" pitchFamily="18" charset="0"/>
                <a:cs typeface="IranNastaliq" pitchFamily="18" charset="0"/>
              </a:rPr>
              <a:t>معروف  ترین موزه های استان فارس</a:t>
            </a:r>
            <a:endParaRPr lang="en-US" dirty="0">
              <a:latin typeface="IranNastaliq" pitchFamily="18" charset="0"/>
              <a:cs typeface="IranNastaliq"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17097098"/>
              </p:ext>
            </p:extLst>
          </p:nvPr>
        </p:nvGraphicFramePr>
        <p:xfrm>
          <a:off x="899592" y="1556792"/>
          <a:ext cx="7352187" cy="5063168"/>
        </p:xfrm>
        <a:graphic>
          <a:graphicData uri="http://schemas.openxmlformats.org/drawingml/2006/table">
            <a:tbl>
              <a:tblPr rtl="1" firstRow="1" firstCol="1" bandRow="1">
                <a:tableStyleId>{5C22544A-7EE6-4342-B048-85BDC9FD1C3A}</a:tableStyleId>
              </a:tblPr>
              <a:tblGrid>
                <a:gridCol w="659552"/>
                <a:gridCol w="3961552"/>
                <a:gridCol w="2731083"/>
              </a:tblGrid>
              <a:tr h="52133">
                <a:tc>
                  <a:txBody>
                    <a:bodyPr/>
                    <a:lstStyle/>
                    <a:p>
                      <a:pPr algn="ctr" rtl="1" fontAlgn="base">
                        <a:lnSpc>
                          <a:spcPct val="107000"/>
                        </a:lnSpc>
                        <a:spcAft>
                          <a:spcPts val="800"/>
                        </a:spcAft>
                      </a:pPr>
                      <a:r>
                        <a:rPr lang="ar-SA" sz="900">
                          <a:effectLst/>
                        </a:rPr>
                        <a:t>ردیف</a:t>
                      </a:r>
                      <a:endParaRPr lang="en-US" sz="1100">
                        <a:effectLst/>
                        <a:latin typeface="Calibri"/>
                        <a:ea typeface="Times New Roman"/>
                        <a:cs typeface="Arial"/>
                      </a:endParaRPr>
                    </a:p>
                  </a:txBody>
                  <a:tcPr marL="67081" marR="67081" marT="0" marB="0" anchor="ctr"/>
                </a:tc>
                <a:tc>
                  <a:txBody>
                    <a:bodyPr/>
                    <a:lstStyle/>
                    <a:p>
                      <a:pPr algn="ctr" rtl="1" fontAlgn="base">
                        <a:lnSpc>
                          <a:spcPct val="107000"/>
                        </a:lnSpc>
                        <a:spcAft>
                          <a:spcPts val="800"/>
                        </a:spcAft>
                      </a:pPr>
                      <a:r>
                        <a:rPr lang="ar-SA" sz="900">
                          <a:effectLst/>
                        </a:rPr>
                        <a:t>نام اثر</a:t>
                      </a:r>
                      <a:endParaRPr lang="en-US" sz="1100">
                        <a:effectLst/>
                        <a:latin typeface="Calibri"/>
                        <a:ea typeface="Times New Roman"/>
                        <a:cs typeface="Arial"/>
                      </a:endParaRPr>
                    </a:p>
                  </a:txBody>
                  <a:tcPr marL="67081" marR="67081" marT="0" marB="0" anchor="ctr"/>
                </a:tc>
                <a:tc>
                  <a:txBody>
                    <a:bodyPr/>
                    <a:lstStyle/>
                    <a:p>
                      <a:pPr algn="ctr" rtl="1" fontAlgn="base">
                        <a:lnSpc>
                          <a:spcPct val="107000"/>
                        </a:lnSpc>
                        <a:spcAft>
                          <a:spcPts val="800"/>
                        </a:spcAft>
                      </a:pPr>
                      <a:r>
                        <a:rPr lang="ar-SA" sz="900">
                          <a:effectLst/>
                        </a:rPr>
                        <a:t>نشانی</a:t>
                      </a:r>
                      <a:endParaRPr lang="en-US" sz="1100">
                        <a:effectLst/>
                        <a:latin typeface="Calibri"/>
                        <a:ea typeface="Times New Roman"/>
                        <a:cs typeface="Arial"/>
                      </a:endParaRPr>
                    </a:p>
                  </a:txBody>
                  <a:tcPr marL="67081" marR="67081" marT="0" marB="0" anchor="ctr"/>
                </a:tc>
              </a:tr>
              <a:tr h="359610">
                <a:tc>
                  <a:txBody>
                    <a:bodyPr/>
                    <a:lstStyle/>
                    <a:p>
                      <a:pPr marL="228600" indent="-228600" algn="ctr" rtl="1" fontAlgn="base">
                        <a:lnSpc>
                          <a:spcPct val="107000"/>
                        </a:lnSpc>
                        <a:spcAft>
                          <a:spcPts val="800"/>
                        </a:spcAft>
                      </a:pPr>
                      <a:r>
                        <a:rPr lang="ar-SA" sz="900">
                          <a:effectLst/>
                        </a:rPr>
                        <a:t>۱</a:t>
                      </a:r>
                      <a:endParaRPr lang="en-US" sz="1100">
                        <a:effectLst/>
                        <a:latin typeface="Calibri"/>
                        <a:ea typeface="Times New Roman"/>
                        <a:cs typeface="Arial"/>
                      </a:endParaRPr>
                    </a:p>
                  </a:txBody>
                  <a:tcPr marL="67081" marR="67081" marT="0" marB="0" anchor="ctr"/>
                </a:tc>
                <a:tc>
                  <a:txBody>
                    <a:bodyPr/>
                    <a:lstStyle/>
                    <a:p>
                      <a:pPr algn="ctr" rtl="1" fontAlgn="base">
                        <a:lnSpc>
                          <a:spcPct val="107000"/>
                        </a:lnSpc>
                        <a:spcAft>
                          <a:spcPts val="800"/>
                        </a:spcAft>
                      </a:pPr>
                      <a:r>
                        <a:rPr lang="ar-SA" sz="1200" dirty="0">
                          <a:effectLst/>
                          <a:latin typeface="Adobe Arabic" pitchFamily="18" charset="-78"/>
                          <a:cs typeface="Adobe Arabic" pitchFamily="18" charset="-78"/>
                        </a:rPr>
                        <a:t>موزه پارس</a:t>
                      </a:r>
                      <a:endParaRPr lang="en-US" sz="1200" dirty="0">
                        <a:effectLst/>
                        <a:latin typeface="Adobe Arabic" pitchFamily="18" charset="-78"/>
                        <a:ea typeface="Times New Roman"/>
                        <a:cs typeface="Adobe Arabic" pitchFamily="18" charset="-78"/>
                      </a:endParaRPr>
                    </a:p>
                  </a:txBody>
                  <a:tcPr marL="67081" marR="67081" marT="0" marB="0" anchor="ctr"/>
                </a:tc>
                <a:tc>
                  <a:txBody>
                    <a:bodyPr/>
                    <a:lstStyle/>
                    <a:p>
                      <a:pPr algn="ctr" rtl="1" fontAlgn="base">
                        <a:lnSpc>
                          <a:spcPct val="107000"/>
                        </a:lnSpc>
                        <a:spcAft>
                          <a:spcPts val="800"/>
                        </a:spcAft>
                      </a:pPr>
                      <a:r>
                        <a:rPr lang="ar-SA" sz="1200">
                          <a:effectLst/>
                          <a:latin typeface="Adobe Arabic" pitchFamily="18" charset="-78"/>
                          <a:cs typeface="Adobe Arabic" pitchFamily="18" charset="-78"/>
                        </a:rPr>
                        <a:t>شیراز-خیابان زند</a:t>
                      </a:r>
                      <a:br>
                        <a:rPr lang="ar-SA" sz="1200">
                          <a:effectLst/>
                          <a:latin typeface="Adobe Arabic" pitchFamily="18" charset="-78"/>
                          <a:cs typeface="Adobe Arabic" pitchFamily="18" charset="-78"/>
                        </a:rPr>
                      </a:br>
                      <a:endParaRPr lang="en-US" sz="1200">
                        <a:effectLst/>
                        <a:latin typeface="Adobe Arabic" pitchFamily="18" charset="-78"/>
                        <a:ea typeface="Times New Roman"/>
                        <a:cs typeface="Adobe Arabic" pitchFamily="18" charset="-78"/>
                      </a:endParaRPr>
                    </a:p>
                  </a:txBody>
                  <a:tcPr marL="67081" marR="67081" marT="0" marB="0" anchor="ctr"/>
                </a:tc>
              </a:tr>
              <a:tr h="317880">
                <a:tc>
                  <a:txBody>
                    <a:bodyPr/>
                    <a:lstStyle/>
                    <a:p>
                      <a:pPr marL="228600" indent="-228600" algn="ctr" rtl="1" fontAlgn="base">
                        <a:lnSpc>
                          <a:spcPct val="107000"/>
                        </a:lnSpc>
                        <a:spcAft>
                          <a:spcPts val="800"/>
                        </a:spcAft>
                      </a:pPr>
                      <a:r>
                        <a:rPr lang="ar-SA" sz="900">
                          <a:effectLst/>
                        </a:rPr>
                        <a:t>۲</a:t>
                      </a:r>
                      <a:endParaRPr lang="en-US" sz="1100">
                        <a:effectLst/>
                        <a:latin typeface="Calibri"/>
                        <a:ea typeface="Times New Roman"/>
                        <a:cs typeface="Arial"/>
                      </a:endParaRPr>
                    </a:p>
                  </a:txBody>
                  <a:tcPr marL="67081" marR="67081" marT="0" marB="0" anchor="ctr"/>
                </a:tc>
                <a:tc>
                  <a:txBody>
                    <a:bodyPr/>
                    <a:lstStyle/>
                    <a:p>
                      <a:pPr algn="ctr" rtl="1" fontAlgn="base">
                        <a:lnSpc>
                          <a:spcPct val="107000"/>
                        </a:lnSpc>
                        <a:spcAft>
                          <a:spcPts val="800"/>
                        </a:spcAft>
                      </a:pPr>
                      <a:r>
                        <a:rPr lang="ar-SA" sz="1200" dirty="0">
                          <a:effectLst/>
                          <a:latin typeface="Adobe Arabic" pitchFamily="18" charset="-78"/>
                          <a:cs typeface="Adobe Arabic" pitchFamily="18" charset="-78"/>
                        </a:rPr>
                        <a:t>موزه نارنجستان قوام</a:t>
                      </a:r>
                      <a:endParaRPr lang="en-US" sz="1200" dirty="0">
                        <a:effectLst/>
                        <a:latin typeface="Adobe Arabic" pitchFamily="18" charset="-78"/>
                        <a:ea typeface="Times New Roman"/>
                        <a:cs typeface="Adobe Arabic" pitchFamily="18" charset="-78"/>
                      </a:endParaRPr>
                    </a:p>
                  </a:txBody>
                  <a:tcPr marL="67081" marR="67081" marT="0" marB="0" anchor="ctr"/>
                </a:tc>
                <a:tc>
                  <a:txBody>
                    <a:bodyPr/>
                    <a:lstStyle/>
                    <a:p>
                      <a:pPr algn="ctr" rtl="1" fontAlgn="base">
                        <a:lnSpc>
                          <a:spcPct val="107000"/>
                        </a:lnSpc>
                        <a:spcAft>
                          <a:spcPts val="800"/>
                        </a:spcAft>
                      </a:pPr>
                      <a:r>
                        <a:rPr lang="ar-SA" sz="1200">
                          <a:effectLst/>
                          <a:latin typeface="Adobe Arabic" pitchFamily="18" charset="-78"/>
                          <a:cs typeface="Adobe Arabic" pitchFamily="18" charset="-78"/>
                        </a:rPr>
                        <a:t>شیراز-خیابان لطفعلیخان زند</a:t>
                      </a:r>
                      <a:endParaRPr lang="en-US" sz="1200">
                        <a:effectLst/>
                        <a:latin typeface="Adobe Arabic" pitchFamily="18" charset="-78"/>
                        <a:ea typeface="Times New Roman"/>
                        <a:cs typeface="Adobe Arabic" pitchFamily="18" charset="-78"/>
                      </a:endParaRPr>
                    </a:p>
                  </a:txBody>
                  <a:tcPr marL="67081" marR="67081" marT="0" marB="0" anchor="ctr"/>
                </a:tc>
              </a:tr>
              <a:tr h="359610">
                <a:tc>
                  <a:txBody>
                    <a:bodyPr/>
                    <a:lstStyle/>
                    <a:p>
                      <a:pPr marL="228600" indent="-228600" algn="ctr" rtl="1" fontAlgn="base">
                        <a:lnSpc>
                          <a:spcPct val="107000"/>
                        </a:lnSpc>
                        <a:spcAft>
                          <a:spcPts val="800"/>
                        </a:spcAft>
                      </a:pPr>
                      <a:r>
                        <a:rPr lang="ar-SA" sz="900">
                          <a:effectLst/>
                        </a:rPr>
                        <a:t>۳</a:t>
                      </a:r>
                      <a:endParaRPr lang="en-US" sz="1100">
                        <a:effectLst/>
                        <a:latin typeface="Calibri"/>
                        <a:ea typeface="Times New Roman"/>
                        <a:cs typeface="Arial"/>
                      </a:endParaRPr>
                    </a:p>
                  </a:txBody>
                  <a:tcPr marL="67081" marR="67081" marT="0" marB="0" anchor="ctr"/>
                </a:tc>
                <a:tc>
                  <a:txBody>
                    <a:bodyPr/>
                    <a:lstStyle/>
                    <a:p>
                      <a:pPr algn="ctr" rtl="1" fontAlgn="base">
                        <a:lnSpc>
                          <a:spcPct val="107000"/>
                        </a:lnSpc>
                        <a:spcAft>
                          <a:spcPts val="800"/>
                        </a:spcAft>
                      </a:pPr>
                      <a:r>
                        <a:rPr lang="ar-SA" sz="1200" dirty="0">
                          <a:effectLst/>
                          <a:latin typeface="Adobe Arabic" pitchFamily="18" charset="-78"/>
                          <a:cs typeface="Adobe Arabic" pitchFamily="18" charset="-78"/>
                        </a:rPr>
                        <a:t>گنجینه تاریخ فارس(خانه زینت الملک)</a:t>
                      </a:r>
                      <a:endParaRPr lang="en-US" sz="1200" dirty="0">
                        <a:effectLst/>
                        <a:latin typeface="Adobe Arabic" pitchFamily="18" charset="-78"/>
                        <a:ea typeface="Times New Roman"/>
                        <a:cs typeface="Adobe Arabic" pitchFamily="18" charset="-78"/>
                      </a:endParaRPr>
                    </a:p>
                  </a:txBody>
                  <a:tcPr marL="67081" marR="67081" marT="0" marB="0" anchor="ctr"/>
                </a:tc>
                <a:tc>
                  <a:txBody>
                    <a:bodyPr/>
                    <a:lstStyle/>
                    <a:p>
                      <a:pPr algn="ctr" rtl="1" fontAlgn="base">
                        <a:lnSpc>
                          <a:spcPct val="107000"/>
                        </a:lnSpc>
                        <a:spcAft>
                          <a:spcPts val="800"/>
                        </a:spcAft>
                      </a:pPr>
                      <a:r>
                        <a:rPr lang="ar-SA" sz="1200">
                          <a:effectLst/>
                          <a:latin typeface="Adobe Arabic" pitchFamily="18" charset="-78"/>
                          <a:cs typeface="Adobe Arabic" pitchFamily="18" charset="-78"/>
                        </a:rPr>
                        <a:t>شیراز-خیابان لطفعلیخان زند</a:t>
                      </a:r>
                      <a:br>
                        <a:rPr lang="ar-SA" sz="1200">
                          <a:effectLst/>
                          <a:latin typeface="Adobe Arabic" pitchFamily="18" charset="-78"/>
                          <a:cs typeface="Adobe Arabic" pitchFamily="18" charset="-78"/>
                        </a:rPr>
                      </a:br>
                      <a:endParaRPr lang="en-US" sz="1200">
                        <a:effectLst/>
                        <a:latin typeface="Adobe Arabic" pitchFamily="18" charset="-78"/>
                        <a:ea typeface="Times New Roman"/>
                        <a:cs typeface="Adobe Arabic" pitchFamily="18" charset="-78"/>
                      </a:endParaRPr>
                    </a:p>
                  </a:txBody>
                  <a:tcPr marL="67081" marR="67081" marT="0" marB="0" anchor="ctr"/>
                </a:tc>
              </a:tr>
              <a:tr h="317880">
                <a:tc>
                  <a:txBody>
                    <a:bodyPr/>
                    <a:lstStyle/>
                    <a:p>
                      <a:pPr marL="228600" indent="-228600" algn="ctr" rtl="1" fontAlgn="base">
                        <a:lnSpc>
                          <a:spcPct val="107000"/>
                        </a:lnSpc>
                        <a:spcAft>
                          <a:spcPts val="800"/>
                        </a:spcAft>
                      </a:pPr>
                      <a:r>
                        <a:rPr lang="ar-SA" sz="900">
                          <a:effectLst/>
                        </a:rPr>
                        <a:t>۴</a:t>
                      </a:r>
                      <a:endParaRPr lang="en-US" sz="1100">
                        <a:effectLst/>
                        <a:latin typeface="Calibri"/>
                        <a:ea typeface="Times New Roman"/>
                        <a:cs typeface="Arial"/>
                      </a:endParaRPr>
                    </a:p>
                  </a:txBody>
                  <a:tcPr marL="67081" marR="67081" marT="0" marB="0" anchor="ctr"/>
                </a:tc>
                <a:tc>
                  <a:txBody>
                    <a:bodyPr/>
                    <a:lstStyle/>
                    <a:p>
                      <a:pPr algn="ctr" rtl="1" fontAlgn="base">
                        <a:lnSpc>
                          <a:spcPct val="107000"/>
                        </a:lnSpc>
                        <a:spcAft>
                          <a:spcPts val="800"/>
                        </a:spcAft>
                      </a:pPr>
                      <a:r>
                        <a:rPr lang="ar-SA" sz="1200" dirty="0">
                          <a:effectLst/>
                          <a:latin typeface="Adobe Arabic" pitchFamily="18" charset="-78"/>
                          <a:cs typeface="Adobe Arabic" pitchFamily="18" charset="-78"/>
                        </a:rPr>
                        <a:t>موزه هنر مشکین ­فام(خانه فروغ الملک)</a:t>
                      </a:r>
                      <a:endParaRPr lang="en-US" sz="1200" dirty="0">
                        <a:effectLst/>
                        <a:latin typeface="Adobe Arabic" pitchFamily="18" charset="-78"/>
                        <a:ea typeface="Times New Roman"/>
                        <a:cs typeface="Adobe Arabic" pitchFamily="18" charset="-78"/>
                      </a:endParaRPr>
                    </a:p>
                  </a:txBody>
                  <a:tcPr marL="67081" marR="67081" marT="0" marB="0" anchor="ctr"/>
                </a:tc>
                <a:tc>
                  <a:txBody>
                    <a:bodyPr/>
                    <a:lstStyle/>
                    <a:p>
                      <a:pPr algn="ctr" rtl="1" fontAlgn="base">
                        <a:lnSpc>
                          <a:spcPct val="107000"/>
                        </a:lnSpc>
                        <a:spcAft>
                          <a:spcPts val="800"/>
                        </a:spcAft>
                      </a:pPr>
                      <a:r>
                        <a:rPr lang="ar-SA" sz="1200" dirty="0">
                          <a:effectLst/>
                          <a:latin typeface="Adobe Arabic" pitchFamily="18" charset="-78"/>
                          <a:cs typeface="Adobe Arabic" pitchFamily="18" charset="-78"/>
                        </a:rPr>
                        <a:t>شیراز-پشت حرم شاهچراغ</a:t>
                      </a:r>
                      <a:endParaRPr lang="en-US" sz="1200" dirty="0">
                        <a:effectLst/>
                        <a:latin typeface="Adobe Arabic" pitchFamily="18" charset="-78"/>
                        <a:ea typeface="Times New Roman"/>
                        <a:cs typeface="Adobe Arabic" pitchFamily="18" charset="-78"/>
                      </a:endParaRPr>
                    </a:p>
                  </a:txBody>
                  <a:tcPr marL="67081" marR="67081" marT="0" marB="0" anchor="ctr"/>
                </a:tc>
              </a:tr>
              <a:tr h="359610">
                <a:tc>
                  <a:txBody>
                    <a:bodyPr/>
                    <a:lstStyle/>
                    <a:p>
                      <a:pPr marL="228600" indent="-228600" algn="ctr" rtl="1" fontAlgn="base">
                        <a:lnSpc>
                          <a:spcPct val="107000"/>
                        </a:lnSpc>
                        <a:spcAft>
                          <a:spcPts val="800"/>
                        </a:spcAft>
                      </a:pPr>
                      <a:r>
                        <a:rPr lang="ar-SA" sz="900">
                          <a:effectLst/>
                        </a:rPr>
                        <a:t>۵</a:t>
                      </a:r>
                      <a:endParaRPr lang="en-US" sz="1100">
                        <a:effectLst/>
                        <a:latin typeface="Calibri"/>
                        <a:ea typeface="Times New Roman"/>
                        <a:cs typeface="Arial"/>
                      </a:endParaRPr>
                    </a:p>
                  </a:txBody>
                  <a:tcPr marL="67081" marR="67081" marT="0" marB="0" anchor="ctr"/>
                </a:tc>
                <a:tc>
                  <a:txBody>
                    <a:bodyPr/>
                    <a:lstStyle/>
                    <a:p>
                      <a:pPr algn="ctr" rtl="1" fontAlgn="base">
                        <a:lnSpc>
                          <a:spcPct val="107000"/>
                        </a:lnSpc>
                        <a:spcAft>
                          <a:spcPts val="800"/>
                        </a:spcAft>
                      </a:pPr>
                      <a:r>
                        <a:rPr lang="ar-SA" sz="1200" dirty="0">
                          <a:effectLst/>
                          <a:latin typeface="Adobe Arabic" pitchFamily="18" charset="-78"/>
                          <a:cs typeface="Adobe Arabic" pitchFamily="18" charset="-78"/>
                        </a:rPr>
                        <a:t>خانه هنر(منزل صابر)</a:t>
                      </a:r>
                      <a:endParaRPr lang="en-US" sz="1200" dirty="0">
                        <a:effectLst/>
                        <a:latin typeface="Adobe Arabic" pitchFamily="18" charset="-78"/>
                        <a:ea typeface="Times New Roman"/>
                        <a:cs typeface="Adobe Arabic" pitchFamily="18" charset="-78"/>
                      </a:endParaRPr>
                    </a:p>
                  </a:txBody>
                  <a:tcPr marL="67081" marR="67081" marT="0" marB="0" anchor="ctr"/>
                </a:tc>
                <a:tc>
                  <a:txBody>
                    <a:bodyPr/>
                    <a:lstStyle/>
                    <a:p>
                      <a:pPr algn="ctr" rtl="1" fontAlgn="base">
                        <a:lnSpc>
                          <a:spcPct val="107000"/>
                        </a:lnSpc>
                        <a:spcAft>
                          <a:spcPts val="800"/>
                        </a:spcAft>
                      </a:pPr>
                      <a:r>
                        <a:rPr lang="ar-SA" sz="1200" dirty="0">
                          <a:effectLst/>
                          <a:latin typeface="Adobe Arabic" pitchFamily="18" charset="-78"/>
                          <a:cs typeface="Adobe Arabic" pitchFamily="18" charset="-78"/>
                        </a:rPr>
                        <a:t>شیراز-پشت حرم شاهچراغ</a:t>
                      </a:r>
                      <a:br>
                        <a:rPr lang="ar-SA" sz="1200" dirty="0">
                          <a:effectLst/>
                          <a:latin typeface="Adobe Arabic" pitchFamily="18" charset="-78"/>
                          <a:cs typeface="Adobe Arabic" pitchFamily="18" charset="-78"/>
                        </a:rPr>
                      </a:br>
                      <a:endParaRPr lang="en-US" sz="1200" dirty="0">
                        <a:effectLst/>
                        <a:latin typeface="Adobe Arabic" pitchFamily="18" charset="-78"/>
                        <a:ea typeface="Times New Roman"/>
                        <a:cs typeface="Adobe Arabic" pitchFamily="18" charset="-78"/>
                      </a:endParaRPr>
                    </a:p>
                  </a:txBody>
                  <a:tcPr marL="67081" marR="67081" marT="0" marB="0" anchor="ctr"/>
                </a:tc>
              </a:tr>
              <a:tr h="317880">
                <a:tc>
                  <a:txBody>
                    <a:bodyPr/>
                    <a:lstStyle/>
                    <a:p>
                      <a:pPr marL="228600" indent="-228600" algn="ctr" rtl="1" fontAlgn="base">
                        <a:lnSpc>
                          <a:spcPct val="107000"/>
                        </a:lnSpc>
                        <a:spcAft>
                          <a:spcPts val="800"/>
                        </a:spcAft>
                      </a:pPr>
                      <a:r>
                        <a:rPr lang="ar-SA" sz="900">
                          <a:effectLst/>
                        </a:rPr>
                        <a:t>۶</a:t>
                      </a:r>
                      <a:endParaRPr lang="en-US" sz="1100">
                        <a:effectLst/>
                        <a:latin typeface="Calibri"/>
                        <a:ea typeface="Times New Roman"/>
                        <a:cs typeface="Arial"/>
                      </a:endParaRPr>
                    </a:p>
                  </a:txBody>
                  <a:tcPr marL="67081" marR="67081" marT="0" marB="0" anchor="ctr"/>
                </a:tc>
                <a:tc>
                  <a:txBody>
                    <a:bodyPr/>
                    <a:lstStyle/>
                    <a:p>
                      <a:pPr algn="ctr" rtl="1" fontAlgn="base">
                        <a:lnSpc>
                          <a:spcPct val="107000"/>
                        </a:lnSpc>
                        <a:spcAft>
                          <a:spcPts val="800"/>
                        </a:spcAft>
                      </a:pPr>
                      <a:r>
                        <a:rPr lang="ar-SA" sz="1200" dirty="0">
                          <a:effectLst/>
                          <a:latin typeface="Adobe Arabic" pitchFamily="18" charset="-78"/>
                          <a:cs typeface="Adobe Arabic" pitchFamily="18" charset="-78"/>
                        </a:rPr>
                        <a:t>موزه آرشیو آواها و نواها(منزل منطقی­ نژاد)</a:t>
                      </a:r>
                      <a:endParaRPr lang="en-US" sz="1200" dirty="0">
                        <a:effectLst/>
                        <a:latin typeface="Adobe Arabic" pitchFamily="18" charset="-78"/>
                        <a:ea typeface="Times New Roman"/>
                        <a:cs typeface="Adobe Arabic" pitchFamily="18" charset="-78"/>
                      </a:endParaRPr>
                    </a:p>
                  </a:txBody>
                  <a:tcPr marL="67081" marR="67081" marT="0" marB="0" anchor="ctr"/>
                </a:tc>
                <a:tc>
                  <a:txBody>
                    <a:bodyPr/>
                    <a:lstStyle/>
                    <a:p>
                      <a:pPr algn="ctr" rtl="1" fontAlgn="base">
                        <a:lnSpc>
                          <a:spcPct val="107000"/>
                        </a:lnSpc>
                        <a:spcAft>
                          <a:spcPts val="800"/>
                        </a:spcAft>
                      </a:pPr>
                      <a:r>
                        <a:rPr lang="ar-SA" sz="1200">
                          <a:effectLst/>
                          <a:latin typeface="Adobe Arabic" pitchFamily="18" charset="-78"/>
                          <a:cs typeface="Adobe Arabic" pitchFamily="18" charset="-78"/>
                        </a:rPr>
                        <a:t>شیراز-محله لب آب- خیابان قاانی</a:t>
                      </a:r>
                      <a:endParaRPr lang="en-US" sz="1200">
                        <a:effectLst/>
                        <a:latin typeface="Adobe Arabic" pitchFamily="18" charset="-78"/>
                        <a:ea typeface="Times New Roman"/>
                        <a:cs typeface="Adobe Arabic" pitchFamily="18" charset="-78"/>
                      </a:endParaRPr>
                    </a:p>
                  </a:txBody>
                  <a:tcPr marL="67081" marR="67081" marT="0" marB="0" anchor="ctr"/>
                </a:tc>
              </a:tr>
              <a:tr h="317880">
                <a:tc>
                  <a:txBody>
                    <a:bodyPr/>
                    <a:lstStyle/>
                    <a:p>
                      <a:pPr marL="228600" indent="-228600" algn="ctr" rtl="1" fontAlgn="base">
                        <a:lnSpc>
                          <a:spcPct val="107000"/>
                        </a:lnSpc>
                        <a:spcAft>
                          <a:spcPts val="800"/>
                        </a:spcAft>
                      </a:pPr>
                      <a:r>
                        <a:rPr lang="ar-SA" sz="900">
                          <a:effectLst/>
                        </a:rPr>
                        <a:t>۷</a:t>
                      </a:r>
                      <a:endParaRPr lang="en-US" sz="1100">
                        <a:effectLst/>
                        <a:latin typeface="Calibri"/>
                        <a:ea typeface="Times New Roman"/>
                        <a:cs typeface="Arial"/>
                      </a:endParaRPr>
                    </a:p>
                  </a:txBody>
                  <a:tcPr marL="67081" marR="67081" marT="0" marB="0" anchor="ctr"/>
                </a:tc>
                <a:tc>
                  <a:txBody>
                    <a:bodyPr/>
                    <a:lstStyle/>
                    <a:p>
                      <a:pPr algn="ctr" rtl="1" fontAlgn="base">
                        <a:lnSpc>
                          <a:spcPct val="107000"/>
                        </a:lnSpc>
                        <a:spcAft>
                          <a:spcPts val="800"/>
                        </a:spcAft>
                      </a:pPr>
                      <a:r>
                        <a:rPr lang="ar-SA" sz="1200" dirty="0">
                          <a:effectLst/>
                          <a:latin typeface="Adobe Arabic" pitchFamily="18" charset="-78"/>
                          <a:cs typeface="Adobe Arabic" pitchFamily="18" charset="-78"/>
                        </a:rPr>
                        <a:t>خانه خاتم(منزل سعادت)</a:t>
                      </a:r>
                      <a:endParaRPr lang="en-US" sz="1200" dirty="0">
                        <a:effectLst/>
                        <a:latin typeface="Adobe Arabic" pitchFamily="18" charset="-78"/>
                        <a:ea typeface="Times New Roman"/>
                        <a:cs typeface="Adobe Arabic" pitchFamily="18" charset="-78"/>
                      </a:endParaRPr>
                    </a:p>
                  </a:txBody>
                  <a:tcPr marL="67081" marR="67081" marT="0" marB="0" anchor="ctr"/>
                </a:tc>
                <a:tc>
                  <a:txBody>
                    <a:bodyPr/>
                    <a:lstStyle/>
                    <a:p>
                      <a:pPr algn="ctr" rtl="1" fontAlgn="base">
                        <a:lnSpc>
                          <a:spcPct val="107000"/>
                        </a:lnSpc>
                        <a:spcAft>
                          <a:spcPts val="800"/>
                        </a:spcAft>
                      </a:pPr>
                      <a:r>
                        <a:rPr lang="ar-SA" sz="1200">
                          <a:effectLst/>
                          <a:latin typeface="Adobe Arabic" pitchFamily="18" charset="-78"/>
                          <a:cs typeface="Adobe Arabic" pitchFamily="18" charset="-78"/>
                        </a:rPr>
                        <a:t>شیراز-محله لب آب- خیابان قاانی</a:t>
                      </a:r>
                      <a:endParaRPr lang="en-US" sz="1200">
                        <a:effectLst/>
                        <a:latin typeface="Adobe Arabic" pitchFamily="18" charset="-78"/>
                        <a:ea typeface="Times New Roman"/>
                        <a:cs typeface="Adobe Arabic" pitchFamily="18" charset="-78"/>
                      </a:endParaRPr>
                    </a:p>
                  </a:txBody>
                  <a:tcPr marL="67081" marR="67081" marT="0" marB="0" anchor="ctr"/>
                </a:tc>
              </a:tr>
              <a:tr h="359610">
                <a:tc>
                  <a:txBody>
                    <a:bodyPr/>
                    <a:lstStyle/>
                    <a:p>
                      <a:pPr marL="228600" indent="-228600" algn="ctr" rtl="1" fontAlgn="base">
                        <a:lnSpc>
                          <a:spcPct val="107000"/>
                        </a:lnSpc>
                        <a:spcAft>
                          <a:spcPts val="800"/>
                        </a:spcAft>
                      </a:pPr>
                      <a:r>
                        <a:rPr lang="ar-SA" sz="900">
                          <a:effectLst/>
                        </a:rPr>
                        <a:t>۸</a:t>
                      </a:r>
                      <a:endParaRPr lang="en-US" sz="1100">
                        <a:effectLst/>
                        <a:latin typeface="Calibri"/>
                        <a:ea typeface="Times New Roman"/>
                        <a:cs typeface="Arial"/>
                      </a:endParaRPr>
                    </a:p>
                  </a:txBody>
                  <a:tcPr marL="67081" marR="67081" marT="0" marB="0" anchor="ctr"/>
                </a:tc>
                <a:tc>
                  <a:txBody>
                    <a:bodyPr/>
                    <a:lstStyle/>
                    <a:p>
                      <a:pPr algn="ctr" rtl="1" fontAlgn="base">
                        <a:lnSpc>
                          <a:spcPct val="107000"/>
                        </a:lnSpc>
                        <a:spcAft>
                          <a:spcPts val="800"/>
                        </a:spcAft>
                      </a:pPr>
                      <a:r>
                        <a:rPr lang="ar-SA" sz="1200" dirty="0">
                          <a:effectLst/>
                          <a:latin typeface="Adobe Arabic" pitchFamily="18" charset="-78"/>
                          <a:cs typeface="Adobe Arabic" pitchFamily="18" charset="-78"/>
                        </a:rPr>
                        <a:t>خانه لباسهای سنتی و آیینی ایران(منزل صالحی)</a:t>
                      </a:r>
                      <a:endParaRPr lang="en-US" sz="1200" dirty="0">
                        <a:effectLst/>
                        <a:latin typeface="Adobe Arabic" pitchFamily="18" charset="-78"/>
                        <a:ea typeface="Times New Roman"/>
                        <a:cs typeface="Adobe Arabic" pitchFamily="18" charset="-78"/>
                      </a:endParaRPr>
                    </a:p>
                  </a:txBody>
                  <a:tcPr marL="67081" marR="67081" marT="0" marB="0" anchor="ctr"/>
                </a:tc>
                <a:tc>
                  <a:txBody>
                    <a:bodyPr/>
                    <a:lstStyle/>
                    <a:p>
                      <a:pPr algn="ctr" rtl="1" fontAlgn="base">
                        <a:lnSpc>
                          <a:spcPct val="107000"/>
                        </a:lnSpc>
                        <a:spcAft>
                          <a:spcPts val="800"/>
                        </a:spcAft>
                      </a:pPr>
                      <a:r>
                        <a:rPr lang="ar-SA" sz="1200">
                          <a:effectLst/>
                          <a:latin typeface="Adobe Arabic" pitchFamily="18" charset="-78"/>
                          <a:cs typeface="Adobe Arabic" pitchFamily="18" charset="-78"/>
                        </a:rPr>
                        <a:t>شیراز- محله لب آب- خیابان قاانی</a:t>
                      </a:r>
                      <a:br>
                        <a:rPr lang="ar-SA" sz="1200">
                          <a:effectLst/>
                          <a:latin typeface="Adobe Arabic" pitchFamily="18" charset="-78"/>
                          <a:cs typeface="Adobe Arabic" pitchFamily="18" charset="-78"/>
                        </a:rPr>
                      </a:br>
                      <a:endParaRPr lang="en-US" sz="1200">
                        <a:effectLst/>
                        <a:latin typeface="Adobe Arabic" pitchFamily="18" charset="-78"/>
                        <a:ea typeface="Times New Roman"/>
                        <a:cs typeface="Adobe Arabic" pitchFamily="18" charset="-78"/>
                      </a:endParaRPr>
                    </a:p>
                  </a:txBody>
                  <a:tcPr marL="67081" marR="67081" marT="0" marB="0" anchor="ctr"/>
                </a:tc>
              </a:tr>
              <a:tr h="359610">
                <a:tc>
                  <a:txBody>
                    <a:bodyPr/>
                    <a:lstStyle/>
                    <a:p>
                      <a:pPr marL="228600" indent="-228600" algn="ctr" rtl="1" fontAlgn="base">
                        <a:lnSpc>
                          <a:spcPct val="107000"/>
                        </a:lnSpc>
                        <a:spcAft>
                          <a:spcPts val="800"/>
                        </a:spcAft>
                      </a:pPr>
                      <a:r>
                        <a:rPr lang="ar-SA" sz="900">
                          <a:effectLst/>
                        </a:rPr>
                        <a:t>۹</a:t>
                      </a:r>
                      <a:endParaRPr lang="en-US" sz="1100">
                        <a:effectLst/>
                        <a:latin typeface="Calibri"/>
                        <a:ea typeface="Times New Roman"/>
                        <a:cs typeface="Arial"/>
                      </a:endParaRPr>
                    </a:p>
                  </a:txBody>
                  <a:tcPr marL="67081" marR="67081" marT="0" marB="0" anchor="ctr"/>
                </a:tc>
                <a:tc>
                  <a:txBody>
                    <a:bodyPr/>
                    <a:lstStyle/>
                    <a:p>
                      <a:pPr algn="ctr" rtl="1" fontAlgn="base">
                        <a:lnSpc>
                          <a:spcPct val="107000"/>
                        </a:lnSpc>
                        <a:spcAft>
                          <a:spcPts val="800"/>
                        </a:spcAft>
                      </a:pPr>
                      <a:r>
                        <a:rPr lang="ar-SA" sz="1200" dirty="0">
                          <a:effectLst/>
                          <a:latin typeface="Adobe Arabic" pitchFamily="18" charset="-78"/>
                          <a:cs typeface="Adobe Arabic" pitchFamily="18" charset="-78"/>
                        </a:rPr>
                        <a:t>موزه سنگ هفت تنان</a:t>
                      </a:r>
                      <a:endParaRPr lang="en-US" sz="1200" dirty="0">
                        <a:effectLst/>
                        <a:latin typeface="Adobe Arabic" pitchFamily="18" charset="-78"/>
                        <a:ea typeface="Times New Roman"/>
                        <a:cs typeface="Adobe Arabic" pitchFamily="18" charset="-78"/>
                      </a:endParaRPr>
                    </a:p>
                  </a:txBody>
                  <a:tcPr marL="67081" marR="67081" marT="0" marB="0" anchor="ctr"/>
                </a:tc>
                <a:tc>
                  <a:txBody>
                    <a:bodyPr/>
                    <a:lstStyle/>
                    <a:p>
                      <a:pPr algn="ctr" rtl="1" fontAlgn="base">
                        <a:lnSpc>
                          <a:spcPct val="107000"/>
                        </a:lnSpc>
                        <a:spcAft>
                          <a:spcPts val="800"/>
                        </a:spcAft>
                      </a:pPr>
                      <a:r>
                        <a:rPr lang="ar-SA" sz="1200">
                          <a:effectLst/>
                          <a:latin typeface="Adobe Arabic" pitchFamily="18" charset="-78"/>
                          <a:cs typeface="Adobe Arabic" pitchFamily="18" charset="-78"/>
                        </a:rPr>
                        <a:t>شیراز- بلوار هفت تنان</a:t>
                      </a:r>
                      <a:br>
                        <a:rPr lang="ar-SA" sz="1200">
                          <a:effectLst/>
                          <a:latin typeface="Adobe Arabic" pitchFamily="18" charset="-78"/>
                          <a:cs typeface="Adobe Arabic" pitchFamily="18" charset="-78"/>
                        </a:rPr>
                      </a:br>
                      <a:endParaRPr lang="en-US" sz="1200">
                        <a:effectLst/>
                        <a:latin typeface="Adobe Arabic" pitchFamily="18" charset="-78"/>
                        <a:ea typeface="Times New Roman"/>
                        <a:cs typeface="Adobe Arabic" pitchFamily="18" charset="-78"/>
                      </a:endParaRPr>
                    </a:p>
                  </a:txBody>
                  <a:tcPr marL="67081" marR="67081" marT="0" marB="0" anchor="ctr"/>
                </a:tc>
              </a:tr>
              <a:tr h="359610">
                <a:tc>
                  <a:txBody>
                    <a:bodyPr/>
                    <a:lstStyle/>
                    <a:p>
                      <a:pPr marL="228600" indent="-228600" algn="ctr" rtl="1" fontAlgn="base">
                        <a:lnSpc>
                          <a:spcPct val="107000"/>
                        </a:lnSpc>
                        <a:spcAft>
                          <a:spcPts val="800"/>
                        </a:spcAft>
                      </a:pPr>
                      <a:r>
                        <a:rPr lang="ar-SA" sz="900">
                          <a:effectLst/>
                        </a:rPr>
                        <a:t>۱۰</a:t>
                      </a:r>
                      <a:endParaRPr lang="en-US" sz="1100">
                        <a:effectLst/>
                        <a:latin typeface="Calibri"/>
                        <a:ea typeface="Times New Roman"/>
                        <a:cs typeface="Arial"/>
                      </a:endParaRPr>
                    </a:p>
                  </a:txBody>
                  <a:tcPr marL="67081" marR="67081" marT="0" marB="0" anchor="ctr"/>
                </a:tc>
                <a:tc>
                  <a:txBody>
                    <a:bodyPr/>
                    <a:lstStyle/>
                    <a:p>
                      <a:pPr algn="ctr" rtl="1" fontAlgn="base">
                        <a:lnSpc>
                          <a:spcPct val="107000"/>
                        </a:lnSpc>
                        <a:spcAft>
                          <a:spcPts val="800"/>
                        </a:spcAft>
                      </a:pPr>
                      <a:r>
                        <a:rPr lang="ar-SA" sz="1200" dirty="0">
                          <a:effectLst/>
                          <a:latin typeface="Adobe Arabic" pitchFamily="18" charset="-78"/>
                          <a:cs typeface="Adobe Arabic" pitchFamily="18" charset="-78"/>
                        </a:rPr>
                        <a:t>موزه شاهچراغ(ع)</a:t>
                      </a:r>
                      <a:endParaRPr lang="en-US" sz="1200" dirty="0">
                        <a:effectLst/>
                        <a:latin typeface="Adobe Arabic" pitchFamily="18" charset="-78"/>
                        <a:ea typeface="Times New Roman"/>
                        <a:cs typeface="Adobe Arabic" pitchFamily="18" charset="-78"/>
                      </a:endParaRPr>
                    </a:p>
                  </a:txBody>
                  <a:tcPr marL="67081" marR="67081" marT="0" marB="0" anchor="ctr"/>
                </a:tc>
                <a:tc>
                  <a:txBody>
                    <a:bodyPr/>
                    <a:lstStyle/>
                    <a:p>
                      <a:pPr algn="ctr" rtl="1" fontAlgn="base">
                        <a:lnSpc>
                          <a:spcPct val="107000"/>
                        </a:lnSpc>
                        <a:spcAft>
                          <a:spcPts val="800"/>
                        </a:spcAft>
                      </a:pPr>
                      <a:r>
                        <a:rPr lang="ar-SA" sz="1200">
                          <a:effectLst/>
                          <a:latin typeface="Adobe Arabic" pitchFamily="18" charset="-78"/>
                          <a:cs typeface="Adobe Arabic" pitchFamily="18" charset="-78"/>
                        </a:rPr>
                        <a:t>شیراز-حرم شاهچراغ</a:t>
                      </a:r>
                      <a:br>
                        <a:rPr lang="ar-SA" sz="1200">
                          <a:effectLst/>
                          <a:latin typeface="Adobe Arabic" pitchFamily="18" charset="-78"/>
                          <a:cs typeface="Adobe Arabic" pitchFamily="18" charset="-78"/>
                        </a:rPr>
                      </a:br>
                      <a:endParaRPr lang="en-US" sz="1200">
                        <a:effectLst/>
                        <a:latin typeface="Adobe Arabic" pitchFamily="18" charset="-78"/>
                        <a:ea typeface="Times New Roman"/>
                        <a:cs typeface="Adobe Arabic" pitchFamily="18" charset="-78"/>
                      </a:endParaRPr>
                    </a:p>
                  </a:txBody>
                  <a:tcPr marL="67081" marR="67081" marT="0" marB="0" anchor="ctr"/>
                </a:tc>
              </a:tr>
              <a:tr h="359610">
                <a:tc>
                  <a:txBody>
                    <a:bodyPr/>
                    <a:lstStyle/>
                    <a:p>
                      <a:pPr marL="228600" indent="-228600" algn="ctr" rtl="1" fontAlgn="base">
                        <a:lnSpc>
                          <a:spcPct val="107000"/>
                        </a:lnSpc>
                        <a:spcAft>
                          <a:spcPts val="800"/>
                        </a:spcAft>
                      </a:pPr>
                      <a:r>
                        <a:rPr lang="ar-SA" sz="900">
                          <a:effectLst/>
                        </a:rPr>
                        <a:t>۱۱</a:t>
                      </a:r>
                      <a:endParaRPr lang="en-US" sz="1100">
                        <a:effectLst/>
                        <a:latin typeface="Calibri"/>
                        <a:ea typeface="Times New Roman"/>
                        <a:cs typeface="Arial"/>
                      </a:endParaRPr>
                    </a:p>
                  </a:txBody>
                  <a:tcPr marL="67081" marR="67081" marT="0" marB="0" anchor="ctr"/>
                </a:tc>
                <a:tc>
                  <a:txBody>
                    <a:bodyPr/>
                    <a:lstStyle/>
                    <a:p>
                      <a:pPr algn="ctr" rtl="1" fontAlgn="base">
                        <a:lnSpc>
                          <a:spcPct val="107000"/>
                        </a:lnSpc>
                        <a:spcAft>
                          <a:spcPts val="800"/>
                        </a:spcAft>
                      </a:pPr>
                      <a:r>
                        <a:rPr lang="ar-SA" sz="1200" dirty="0">
                          <a:effectLst/>
                          <a:latin typeface="Adobe Arabic" pitchFamily="18" charset="-78"/>
                          <a:cs typeface="Adobe Arabic" pitchFamily="18" charset="-78"/>
                        </a:rPr>
                        <a:t>موزه تاریخ طبیعی</a:t>
                      </a:r>
                      <a:endParaRPr lang="en-US" sz="1200" dirty="0">
                        <a:effectLst/>
                        <a:latin typeface="Adobe Arabic" pitchFamily="18" charset="-78"/>
                        <a:ea typeface="Times New Roman"/>
                        <a:cs typeface="Adobe Arabic" pitchFamily="18" charset="-78"/>
                      </a:endParaRPr>
                    </a:p>
                  </a:txBody>
                  <a:tcPr marL="67081" marR="67081" marT="0" marB="0" anchor="ctr"/>
                </a:tc>
                <a:tc>
                  <a:txBody>
                    <a:bodyPr/>
                    <a:lstStyle/>
                    <a:p>
                      <a:pPr algn="ctr" rtl="1" fontAlgn="base">
                        <a:lnSpc>
                          <a:spcPct val="107000"/>
                        </a:lnSpc>
                        <a:spcAft>
                          <a:spcPts val="800"/>
                        </a:spcAft>
                      </a:pPr>
                      <a:r>
                        <a:rPr lang="ar-SA" sz="1200">
                          <a:effectLst/>
                          <a:latin typeface="Adobe Arabic" pitchFamily="18" charset="-78"/>
                          <a:cs typeface="Adobe Arabic" pitchFamily="18" charset="-78"/>
                        </a:rPr>
                        <a:t>شیراز-خیابان آزادگان</a:t>
                      </a:r>
                      <a:br>
                        <a:rPr lang="ar-SA" sz="1200">
                          <a:effectLst/>
                          <a:latin typeface="Adobe Arabic" pitchFamily="18" charset="-78"/>
                          <a:cs typeface="Adobe Arabic" pitchFamily="18" charset="-78"/>
                        </a:rPr>
                      </a:br>
                      <a:endParaRPr lang="en-US" sz="1200">
                        <a:effectLst/>
                        <a:latin typeface="Adobe Arabic" pitchFamily="18" charset="-78"/>
                        <a:ea typeface="Times New Roman"/>
                        <a:cs typeface="Adobe Arabic" pitchFamily="18" charset="-78"/>
                      </a:endParaRPr>
                    </a:p>
                  </a:txBody>
                  <a:tcPr marL="67081" marR="67081" marT="0" marB="0" anchor="ctr"/>
                </a:tc>
              </a:tr>
              <a:tr h="359610">
                <a:tc>
                  <a:txBody>
                    <a:bodyPr/>
                    <a:lstStyle/>
                    <a:p>
                      <a:pPr marL="228600" indent="-228600" algn="ctr" rtl="1" fontAlgn="base">
                        <a:lnSpc>
                          <a:spcPct val="107000"/>
                        </a:lnSpc>
                        <a:spcAft>
                          <a:spcPts val="800"/>
                        </a:spcAft>
                      </a:pPr>
                      <a:r>
                        <a:rPr lang="ar-SA" sz="900">
                          <a:effectLst/>
                        </a:rPr>
                        <a:t>۱۲</a:t>
                      </a:r>
                      <a:endParaRPr lang="en-US" sz="1100">
                        <a:effectLst/>
                        <a:latin typeface="Calibri"/>
                        <a:ea typeface="Times New Roman"/>
                        <a:cs typeface="Arial"/>
                      </a:endParaRPr>
                    </a:p>
                  </a:txBody>
                  <a:tcPr marL="67081" marR="67081" marT="0" marB="0" anchor="ctr"/>
                </a:tc>
                <a:tc>
                  <a:txBody>
                    <a:bodyPr/>
                    <a:lstStyle/>
                    <a:p>
                      <a:pPr algn="ctr" rtl="1" fontAlgn="base">
                        <a:lnSpc>
                          <a:spcPct val="107000"/>
                        </a:lnSpc>
                        <a:spcAft>
                          <a:spcPts val="800"/>
                        </a:spcAft>
                      </a:pPr>
                      <a:r>
                        <a:rPr lang="ar-SA" sz="1200" dirty="0">
                          <a:effectLst/>
                          <a:latin typeface="Adobe Arabic" pitchFamily="18" charset="-78"/>
                          <a:cs typeface="Adobe Arabic" pitchFamily="18" charset="-78"/>
                        </a:rPr>
                        <a:t>موزه نظامی(باغ عفیف­آباد)</a:t>
                      </a:r>
                      <a:endParaRPr lang="en-US" sz="1200" dirty="0">
                        <a:effectLst/>
                        <a:latin typeface="Adobe Arabic" pitchFamily="18" charset="-78"/>
                        <a:ea typeface="Times New Roman"/>
                        <a:cs typeface="Adobe Arabic" pitchFamily="18" charset="-78"/>
                      </a:endParaRPr>
                    </a:p>
                  </a:txBody>
                  <a:tcPr marL="67081" marR="67081" marT="0" marB="0" anchor="ctr"/>
                </a:tc>
                <a:tc>
                  <a:txBody>
                    <a:bodyPr/>
                    <a:lstStyle/>
                    <a:p>
                      <a:pPr algn="ctr" rtl="1" fontAlgn="base">
                        <a:lnSpc>
                          <a:spcPct val="107000"/>
                        </a:lnSpc>
                        <a:spcAft>
                          <a:spcPts val="800"/>
                        </a:spcAft>
                      </a:pPr>
                      <a:r>
                        <a:rPr lang="ar-SA" sz="1200" dirty="0">
                          <a:effectLst/>
                          <a:latin typeface="Adobe Arabic" pitchFamily="18" charset="-78"/>
                          <a:cs typeface="Adobe Arabic" pitchFamily="18" charset="-78"/>
                        </a:rPr>
                        <a:t>شیراز-پشت باغ عفیف آباد</a:t>
                      </a:r>
                      <a:br>
                        <a:rPr lang="ar-SA" sz="1200" dirty="0">
                          <a:effectLst/>
                          <a:latin typeface="Adobe Arabic" pitchFamily="18" charset="-78"/>
                          <a:cs typeface="Adobe Arabic" pitchFamily="18" charset="-78"/>
                        </a:rPr>
                      </a:br>
                      <a:endParaRPr lang="en-US" sz="1200" dirty="0">
                        <a:effectLst/>
                        <a:latin typeface="Adobe Arabic" pitchFamily="18" charset="-78"/>
                        <a:ea typeface="Times New Roman"/>
                        <a:cs typeface="Adobe Arabic" pitchFamily="18" charset="-78"/>
                      </a:endParaRPr>
                    </a:p>
                  </a:txBody>
                  <a:tcPr marL="67081" marR="67081" marT="0" marB="0" anchor="ctr"/>
                </a:tc>
              </a:tr>
              <a:tr h="317880">
                <a:tc>
                  <a:txBody>
                    <a:bodyPr/>
                    <a:lstStyle/>
                    <a:p>
                      <a:pPr marL="228600" indent="-228600" algn="ctr" rtl="1" fontAlgn="base">
                        <a:lnSpc>
                          <a:spcPct val="107000"/>
                        </a:lnSpc>
                        <a:spcAft>
                          <a:spcPts val="800"/>
                        </a:spcAft>
                      </a:pPr>
                      <a:r>
                        <a:rPr lang="ar-SA" sz="900">
                          <a:effectLst/>
                        </a:rPr>
                        <a:t>۱۳</a:t>
                      </a:r>
                      <a:endParaRPr lang="en-US" sz="1100">
                        <a:effectLst/>
                        <a:latin typeface="Calibri"/>
                        <a:ea typeface="Times New Roman"/>
                        <a:cs typeface="Arial"/>
                      </a:endParaRPr>
                    </a:p>
                  </a:txBody>
                  <a:tcPr marL="67081" marR="67081" marT="0" marB="0" anchor="ctr"/>
                </a:tc>
                <a:tc>
                  <a:txBody>
                    <a:bodyPr/>
                    <a:lstStyle/>
                    <a:p>
                      <a:pPr algn="ctr" rtl="1" fontAlgn="base">
                        <a:lnSpc>
                          <a:spcPct val="107000"/>
                        </a:lnSpc>
                        <a:spcAft>
                          <a:spcPts val="800"/>
                        </a:spcAft>
                      </a:pPr>
                      <a:r>
                        <a:rPr lang="ar-SA" sz="1200">
                          <a:effectLst/>
                          <a:latin typeface="Adobe Arabic" pitchFamily="18" charset="-78"/>
                          <a:cs typeface="Adobe Arabic" pitchFamily="18" charset="-78"/>
                        </a:rPr>
                        <a:t>موزه هخامنشی(تخت­ جمشید)</a:t>
                      </a:r>
                      <a:endParaRPr lang="en-US" sz="1200">
                        <a:effectLst/>
                        <a:latin typeface="Adobe Arabic" pitchFamily="18" charset="-78"/>
                        <a:ea typeface="Times New Roman"/>
                        <a:cs typeface="Adobe Arabic" pitchFamily="18" charset="-78"/>
                      </a:endParaRPr>
                    </a:p>
                  </a:txBody>
                  <a:tcPr marL="67081" marR="67081" marT="0" marB="0" anchor="ctr"/>
                </a:tc>
                <a:tc>
                  <a:txBody>
                    <a:bodyPr/>
                    <a:lstStyle/>
                    <a:p>
                      <a:pPr algn="ctr" rtl="1" fontAlgn="base">
                        <a:lnSpc>
                          <a:spcPct val="107000"/>
                        </a:lnSpc>
                        <a:spcAft>
                          <a:spcPts val="800"/>
                        </a:spcAft>
                      </a:pPr>
                      <a:r>
                        <a:rPr lang="ar-SA" sz="1200" dirty="0">
                          <a:effectLst/>
                          <a:latin typeface="Adobe Arabic" pitchFamily="18" charset="-78"/>
                          <a:cs typeface="Adobe Arabic" pitchFamily="18" charset="-78"/>
                        </a:rPr>
                        <a:t>مرودشت</a:t>
                      </a:r>
                      <a:endParaRPr lang="en-US" sz="1200" dirty="0">
                        <a:effectLst/>
                        <a:latin typeface="Adobe Arabic" pitchFamily="18" charset="-78"/>
                        <a:ea typeface="Times New Roman"/>
                        <a:cs typeface="Adobe Arabic" pitchFamily="18" charset="-78"/>
                      </a:endParaRPr>
                    </a:p>
                  </a:txBody>
                  <a:tcPr marL="67081" marR="67081" marT="0" marB="0" anchor="ctr"/>
                </a:tc>
              </a:tr>
              <a:tr h="47713">
                <a:tc>
                  <a:txBody>
                    <a:bodyPr/>
                    <a:lstStyle/>
                    <a:p>
                      <a:pPr marL="228600" indent="-228600" algn="ctr" rtl="1" fontAlgn="base">
                        <a:lnSpc>
                          <a:spcPct val="107000"/>
                        </a:lnSpc>
                        <a:spcAft>
                          <a:spcPts val="800"/>
                        </a:spcAft>
                      </a:pPr>
                      <a:r>
                        <a:rPr lang="ar-SA" sz="900">
                          <a:effectLst/>
                        </a:rPr>
                        <a:t>۱۴</a:t>
                      </a:r>
                      <a:endParaRPr lang="en-US" sz="1100">
                        <a:effectLst/>
                        <a:latin typeface="Calibri"/>
                        <a:ea typeface="Times New Roman"/>
                        <a:cs typeface="Arial"/>
                      </a:endParaRPr>
                    </a:p>
                  </a:txBody>
                  <a:tcPr marL="67081" marR="67081" marT="0" marB="0" anchor="ctr"/>
                </a:tc>
                <a:tc>
                  <a:txBody>
                    <a:bodyPr/>
                    <a:lstStyle/>
                    <a:p>
                      <a:pPr algn="ctr" rtl="1" fontAlgn="base">
                        <a:lnSpc>
                          <a:spcPct val="107000"/>
                        </a:lnSpc>
                        <a:spcAft>
                          <a:spcPts val="800"/>
                        </a:spcAft>
                      </a:pPr>
                      <a:r>
                        <a:rPr lang="ar-SA" sz="1200" dirty="0">
                          <a:effectLst/>
                          <a:latin typeface="Adobe Arabic" pitchFamily="18" charset="-78"/>
                          <a:cs typeface="Adobe Arabic" pitchFamily="18" charset="-78"/>
                        </a:rPr>
                        <a:t>موزه ساسانی(بیشاپور)</a:t>
                      </a:r>
                      <a:endParaRPr lang="en-US" sz="1200" dirty="0">
                        <a:effectLst/>
                        <a:latin typeface="Adobe Arabic" pitchFamily="18" charset="-78"/>
                        <a:ea typeface="Times New Roman"/>
                        <a:cs typeface="Adobe Arabic" pitchFamily="18" charset="-78"/>
                      </a:endParaRPr>
                    </a:p>
                  </a:txBody>
                  <a:tcPr marL="67081" marR="67081" marT="0" marB="0" anchor="ctr"/>
                </a:tc>
                <a:tc>
                  <a:txBody>
                    <a:bodyPr/>
                    <a:lstStyle/>
                    <a:p>
                      <a:pPr algn="ctr" rtl="1" fontAlgn="base">
                        <a:lnSpc>
                          <a:spcPct val="107000"/>
                        </a:lnSpc>
                        <a:spcAft>
                          <a:spcPts val="800"/>
                        </a:spcAft>
                      </a:pPr>
                      <a:r>
                        <a:rPr lang="ar-SA" sz="1200" dirty="0">
                          <a:effectLst/>
                          <a:latin typeface="Adobe Arabic" pitchFamily="18" charset="-78"/>
                          <a:cs typeface="Adobe Arabic" pitchFamily="18" charset="-78"/>
                        </a:rPr>
                        <a:t>کازرون ـ شهر تاریخی بیشاپور</a:t>
                      </a:r>
                      <a:endParaRPr lang="en-US" sz="1200" dirty="0">
                        <a:effectLst/>
                        <a:latin typeface="Adobe Arabic" pitchFamily="18" charset="-78"/>
                        <a:ea typeface="Times New Roman"/>
                        <a:cs typeface="Adobe Arabic" pitchFamily="18" charset="-78"/>
                      </a:endParaRPr>
                    </a:p>
                  </a:txBody>
                  <a:tcPr marL="67081" marR="67081" marT="0" marB="0" anchor="ctr"/>
                </a:tc>
              </a:tr>
            </a:tbl>
          </a:graphicData>
        </a:graphic>
      </p:graphicFrame>
    </p:spTree>
    <p:extLst>
      <p:ext uri="{BB962C8B-B14F-4D97-AF65-F5344CB8AC3E}">
        <p14:creationId xmlns:p14="http://schemas.microsoft.com/office/powerpoint/2010/main" val="3959217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5400000" scaled="1"/>
            <a:tileRect/>
          </a:gradFill>
        </p:spPr>
        <p:txBody>
          <a:bodyPr>
            <a:normAutofit/>
          </a:bodyPr>
          <a:lstStyle/>
          <a:p>
            <a:r>
              <a:rPr lang="fa-IR" dirty="0" smtClean="0">
                <a:solidFill>
                  <a:srgbClr val="FF0066"/>
                </a:solidFill>
                <a:latin typeface="IranNastaliq" pitchFamily="18" charset="0"/>
                <a:cs typeface="IranNastaliq" pitchFamily="18" charset="0"/>
              </a:rPr>
              <a:t>پیشینه تاریخی استان فارس پیش از اسلام</a:t>
            </a:r>
            <a:endParaRPr lang="en-US" dirty="0">
              <a:solidFill>
                <a:srgbClr val="FF0066"/>
              </a:solidFill>
              <a:latin typeface="IranNastaliq" pitchFamily="18" charset="0"/>
              <a:cs typeface="IranNastaliq" pitchFamily="18" charset="0"/>
            </a:endParaRPr>
          </a:p>
        </p:txBody>
      </p:sp>
      <p:sp>
        <p:nvSpPr>
          <p:cNvPr id="3" name="Content Placeholder 2"/>
          <p:cNvSpPr>
            <a:spLocks noGrp="1"/>
          </p:cNvSpPr>
          <p:nvPr>
            <p:ph idx="1"/>
          </p:nvPr>
        </p:nvSpPr>
        <p:spPr/>
        <p:txBody>
          <a:bodyPr>
            <a:normAutofit fontScale="92500" lnSpcReduction="20000"/>
          </a:bodyPr>
          <a:lstStyle/>
          <a:p>
            <a:pPr marL="0" indent="0" algn="r">
              <a:buNone/>
            </a:pPr>
            <a:r>
              <a:rPr lang="fa-IR" dirty="0" smtClean="0">
                <a:latin typeface="Adobe Arabic" pitchFamily="18" charset="-78"/>
                <a:cs typeface="Adobe Arabic" pitchFamily="18" charset="-78"/>
              </a:rPr>
              <a:t>پارسیان که جزو طایفه از اقوام بزرگ آریایی ها بودند به سرزمین پهناور فارس مهاجرت کردند و در چند مکان، از جمله در «اَنشان یا مالیان» امروزى در ۴۶ کیلومترى شمال شیراز  و  پاسارگاد  ساکن شدند. استان فارس مرکز امپراطوری بزرگ هخامنشیان با  پادشاهی کوروش بود و پاسارگاد نخستین پایتخت آنان به شمار می آمد ولی بعدها مرکز حکومت آنان به همدان انتقال یافت.</a:t>
            </a:r>
          </a:p>
          <a:p>
            <a:pPr marL="0" indent="0" algn="r">
              <a:buNone/>
            </a:pPr>
            <a:r>
              <a:rPr lang="fa-IR" dirty="0" smtClean="0">
                <a:latin typeface="Adobe Arabic" pitchFamily="18" charset="-78"/>
                <a:cs typeface="Adobe Arabic" pitchFamily="18" charset="-78"/>
              </a:rPr>
              <a:t>در دوره ساسانیان نیز کازرون و بیشاپور پایتخت ایران محسوب می شد. فارس بین سلسله‌های بسیاری دست به دست شد و آثار باستانی و تاریخی زیادی از آن ‌ها به جای ماند که هر کدام به عنوان میراث جهانی ارزش‌های خود را دارند و بازگوکننده تاریخ استان، ایران و غرب آسیا هستند. ویرانه‌های پاسارگاد، بیشاپور، تخت جمشید، حمام خانه ده کهنه یا لامرد و شهر گور و کاخ ارشیر فیروزآباد همگی بیانگر این موضوع است.</a:t>
            </a:r>
            <a:endParaRPr lang="en-US" dirty="0">
              <a:latin typeface="Adobe Arabic" pitchFamily="18" charset="-78"/>
              <a:cs typeface="Adobe Arabic" pitchFamily="18" charset="-78"/>
            </a:endParaRPr>
          </a:p>
        </p:txBody>
      </p:sp>
    </p:spTree>
    <p:extLst>
      <p:ext uri="{BB962C8B-B14F-4D97-AF65-F5344CB8AC3E}">
        <p14:creationId xmlns:p14="http://schemas.microsoft.com/office/powerpoint/2010/main" val="39583712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6632"/>
            <a:ext cx="8229600" cy="1143000"/>
          </a:xfr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50000" t="50000" r="50000" b="50000"/>
            </a:path>
            <a:tileRect/>
          </a:gradFill>
        </p:spPr>
        <p:txBody>
          <a:bodyPr>
            <a:normAutofit/>
          </a:bodyPr>
          <a:lstStyle/>
          <a:p>
            <a:r>
              <a:rPr lang="fa-IR" dirty="0" smtClean="0">
                <a:solidFill>
                  <a:srgbClr val="00B0F0"/>
                </a:solidFill>
                <a:latin typeface="IranNastaliq" pitchFamily="18" charset="0"/>
                <a:cs typeface="IranNastaliq" pitchFamily="18" charset="0"/>
              </a:rPr>
              <a:t>پیشینه تاریخی استان فارس بعد از اسلام</a:t>
            </a:r>
            <a:endParaRPr lang="en-US" dirty="0">
              <a:solidFill>
                <a:srgbClr val="00B0F0"/>
              </a:solidFill>
              <a:latin typeface="IranNastaliq" pitchFamily="18" charset="0"/>
              <a:cs typeface="IranNastaliq" pitchFamily="18" charset="0"/>
            </a:endParaRPr>
          </a:p>
        </p:txBody>
      </p:sp>
      <p:sp>
        <p:nvSpPr>
          <p:cNvPr id="3" name="Content Placeholder 2"/>
          <p:cNvSpPr>
            <a:spLocks noGrp="1"/>
          </p:cNvSpPr>
          <p:nvPr>
            <p:ph idx="1"/>
          </p:nvPr>
        </p:nvSpPr>
        <p:spPr>
          <a:xfrm>
            <a:off x="0" y="1268760"/>
            <a:ext cx="9144000" cy="5589240"/>
          </a:xfrm>
        </p:spPr>
        <p:txBody>
          <a:bodyPr>
            <a:noAutofit/>
          </a:bodyPr>
          <a:lstStyle/>
          <a:p>
            <a:pPr marL="0" indent="0" algn="r">
              <a:buNone/>
            </a:pPr>
            <a:r>
              <a:rPr lang="fa-IR" sz="1700" dirty="0" smtClean="0">
                <a:latin typeface="Adobe Arabic" pitchFamily="18" charset="-78"/>
                <a:cs typeface="Adobe Arabic" pitchFamily="18" charset="-78"/>
              </a:rPr>
              <a:t>بعد از اسلام نیز استان فارس مرکز سلسله‌های «آل بویه» و «زندیه» بوده است و در دوران قاجاریه نیز از مراکز مهم حکومتی به شمار می رفت.</a:t>
            </a:r>
          </a:p>
          <a:p>
            <a:pPr marL="0" indent="0" algn="r">
              <a:buNone/>
            </a:pPr>
            <a:r>
              <a:rPr lang="fa-IR" sz="1700" dirty="0" smtClean="0">
                <a:latin typeface="Adobe Arabic" pitchFamily="18" charset="-78"/>
                <a:cs typeface="Adobe Arabic" pitchFamily="18" charset="-78"/>
              </a:rPr>
              <a:t>پس از پیروزی مسلمانان بر ایران، آنان به پیروى از ساسانیان، ایالت فارس را به پنج ولایت که هر کدام را یک کوره مى گفتند، تقسیم کردند. این تقسیم بندى تا حمله مغولان برجاى بود. در زمان ضعف قدرت خلافت در قرن سوم هـ.ق، فارس به تصرف یعقوب لیث موسس  سلسله صفاریان درآمد. وى شیراز را تصرف کرد و برادرش عمرولیث مسجد جامع بزرگى در شهر ساخت که هنوز پابرجاست. پس از آن فارس به تصرف آل بویه درآمد و عضدالدوله دیلمی بر بیشتر ایران و قسمتى از بین النهرین تسلط یافت. از کارهاى برجسته او ساختن بند امیر بر رود کر بود. پس از انقراض حکومت آل بویه، سلجوقیان بر فارس مسلط شدند. با ضعف سلاجقه، «سنقرابن مودود »، دودمان اتابکان فارس را تاسیس کرد. این دودمان، در سال ۵۴۳ هـ. ق، بر سرزمین فارس فرمانروایى کرد و آخرین فرمانرواى آن، «آبش خاتون»، پس از یک سال سلطنت در سال ۶۶۷هـ. ق، به همسرى «منکو تیمور»، یکى از پسران هلاکوخان مغول درآمد. از آن پس سلطنت وى نامى بیش نبود و چندى نگذشت که فارس به دست امراى مغول افتاد. در سال ۷۵۴ هـ. ق،  امیر مبازرالدین محمد پادشاه موسس «سلسله آل مظفر»، فارس را تصرف کرد. شاهان این خاندان تا سال ۷۹۵ هـ. ق، که امیر تیمور خاندان «آل مظفر» را برانداخت بر فارس فرمانروایى داشتند. در سال ۹۰۹ هـ. ق، فارس تحت تسلط شاه اسماعیل صفوى درآمد. در زمان او، فارس که مرکز آن شیراز بود، رونق بسیاری یافت و در این دوران بود که الله وردى خان و پسرش امامقلى خان  فرمانروایان کاردان و با تدبیر فارس در زیبا ساختن و آبادانى شهر شیراز کوشیدند. در جنگ میان نادرشاه و افغانی های غلزایى تحت فرمان اشرف افغان، فارس ویرانى فراوانى دید. این جنگ با شکست افغانی ها در سال ۱۱۴۲ هـ. ق، پایان یافت. پس از مرگ نادر، بار دیگر فارس دستخوش پریشانى شد، ولى با روى کار آمدن کریم خان زند، صلح و آبادى به این ناحیه بازگشت. آثار ارزشمندی، به ویژه در شهر شیراز از زمان زمامداری کریم خان، به جاى مانده است. پس از مرگ کریم خان در سال ۱۱۹۳ هـ. ق، بر سر جانشینى او میان بازماندگانش اختلاف پیدا شد و سرانجام، لطفعلى خان زند به فرمانروایى رسید. پس از آن، فارس در جنگ هاى لطفعلى خان زند و آقا محمد خان قاجار آسیب فراوان دید و سرانجام خاندان قاجاریه به حکومت رسیدند. پس از وفات فتحعلى شاه در سال ۱۲۵۰ هـ. ق، پسرش حسینعلى میرزا فرمان فرما در فارس به دعوى سلطنت برخاست، اما کارى از پیش نبرد. فارس در دوران قاجاریه، همچنان از ایالات آباد و پراهمیت کشور به شمار مى آمد و راه ارتباطى خلیج فارس و مرکز به عنوان نخستین خاکریز، مورد توجه خاص استعمارگران بود. پس از قاجار، اگر چه فارس نقش ارتباطی مهم خود را از دست داد، ولی به علت داشتن آثار با ارزش سیاسی و تاریخی و آرامگاه های دانشمندان، شاعران و عرفای بزرگی چون سعدی، حافظ، ابوعبداله، ملاصدرا، خواجو، شیخ روزبهان و بو اسحاق کازرونی و غیره همچنان به عنوان یکی از پرآوازه ترین استان های ایران با شهرتی جهانی در گستره فرهنگ، ادب و عرفان از جایگاه ویژه ای برخوردار است.</a:t>
            </a:r>
            <a:endParaRPr lang="en-US" sz="1700" dirty="0">
              <a:latin typeface="Adobe Arabic" pitchFamily="18" charset="-78"/>
              <a:cs typeface="Adobe Arabic" pitchFamily="18" charset="-78"/>
            </a:endParaRPr>
          </a:p>
        </p:txBody>
      </p:sp>
    </p:spTree>
    <p:extLst>
      <p:ext uri="{BB962C8B-B14F-4D97-AF65-F5344CB8AC3E}">
        <p14:creationId xmlns:p14="http://schemas.microsoft.com/office/powerpoint/2010/main" val="14630702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solidFill>
        </p:spPr>
        <p:txBody>
          <a:bodyPr>
            <a:normAutofit/>
          </a:bodyPr>
          <a:lstStyle/>
          <a:p>
            <a:r>
              <a:rPr lang="fa-IR" dirty="0" smtClean="0">
                <a:solidFill>
                  <a:schemeClr val="bg1"/>
                </a:solidFill>
                <a:latin typeface="IranNastaliq" pitchFamily="18" charset="0"/>
                <a:cs typeface="IranNastaliq" pitchFamily="18" charset="0"/>
              </a:rPr>
              <a:t>ساختمان ها و بناهای تاریخی استان فارس</a:t>
            </a:r>
            <a:endParaRPr lang="en-US" dirty="0">
              <a:solidFill>
                <a:schemeClr val="bg1"/>
              </a:solidFill>
              <a:latin typeface="IranNastaliq" pitchFamily="18" charset="0"/>
              <a:cs typeface="IranNastaliq" pitchFamily="18" charset="0"/>
            </a:endParaRPr>
          </a:p>
        </p:txBody>
      </p:sp>
      <p:sp>
        <p:nvSpPr>
          <p:cNvPr id="3" name="Content Placeholder 2"/>
          <p:cNvSpPr>
            <a:spLocks noGrp="1"/>
          </p:cNvSpPr>
          <p:nvPr>
            <p:ph idx="1"/>
          </p:nvPr>
        </p:nvSpPr>
        <p:spPr/>
        <p:txBody>
          <a:bodyPr>
            <a:normAutofit fontScale="92500" lnSpcReduction="20000"/>
          </a:bodyPr>
          <a:lstStyle/>
          <a:p>
            <a:pPr marL="0" indent="0" algn="r">
              <a:buNone/>
            </a:pPr>
            <a:r>
              <a:rPr lang="fa-IR" dirty="0" smtClean="0">
                <a:solidFill>
                  <a:srgbClr val="FF0000"/>
                </a:solidFill>
                <a:latin typeface="Adobe Arabic" pitchFamily="18" charset="-78"/>
                <a:cs typeface="Adobe Arabic" pitchFamily="18" charset="-78"/>
              </a:rPr>
              <a:t>همچنان که گذشت سرزمین فارس مهد تمدن ایران بوده است و سابقه تاریخی چندین هزار ساله دارد، اثار تاریخی فراوانی دران یافت می شود که ما به برخی از انها اشاره می کنیم.</a:t>
            </a:r>
          </a:p>
          <a:p>
            <a:pPr marL="514350" indent="-514350" algn="r">
              <a:buAutoNum type="arabicPeriod"/>
            </a:pPr>
            <a:r>
              <a:rPr lang="fa-IR" dirty="0" smtClean="0">
                <a:solidFill>
                  <a:srgbClr val="FF0000"/>
                </a:solidFill>
                <a:latin typeface="Adobe Arabic" pitchFamily="18" charset="-78"/>
                <a:cs typeface="Adobe Arabic" pitchFamily="18" charset="-78"/>
              </a:rPr>
              <a:t>پاسارگاد</a:t>
            </a:r>
          </a:p>
          <a:p>
            <a:pPr marL="0" indent="0" algn="r">
              <a:buNone/>
            </a:pPr>
            <a:r>
              <a:rPr lang="fa-IR" dirty="0" smtClean="0">
                <a:latin typeface="Adobe Arabic" pitchFamily="18" charset="-78"/>
                <a:cs typeface="Adobe Arabic" pitchFamily="18" charset="-78"/>
              </a:rPr>
              <a:t>پاسارگاد در 70 کیلومتری جاده شیراز به اصفهان در دشت مرغاب قرار دارد.</a:t>
            </a:r>
          </a:p>
          <a:p>
            <a:pPr marL="0" indent="0" algn="r">
              <a:buNone/>
            </a:pPr>
            <a:r>
              <a:rPr lang="fa-IR" dirty="0" smtClean="0">
                <a:latin typeface="Adobe Arabic" pitchFamily="18" charset="-78"/>
                <a:cs typeface="Adobe Arabic" pitchFamily="18" charset="-78"/>
              </a:rPr>
              <a:t>پاسارگاد نخستین پایتخت امپراتوری هخامنشی بود. این شهر توسط کوروش کبیر ساخته شد و تا اواخر حکومت هخامنشیان، تاج گذاری پادشاهان این سلسله در این شهر انجام می شد.</a:t>
            </a:r>
          </a:p>
          <a:p>
            <a:pPr marL="0" indent="0" algn="r">
              <a:buNone/>
            </a:pPr>
            <a:r>
              <a:rPr lang="fa-IR" dirty="0" smtClean="0">
                <a:latin typeface="Adobe Arabic" pitchFamily="18" charset="-78"/>
                <a:cs typeface="Adobe Arabic" pitchFamily="18" charset="-78"/>
              </a:rPr>
              <a:t>از مهمترین اثار پاسارگاد می توان به مقبره کوروش و زندان سلیمان اشاره کرد. این اثر از بناهای ثبت شده در فهرست جهانی است</a:t>
            </a:r>
            <a:endParaRPr lang="en-US" dirty="0" smtClean="0">
              <a:latin typeface="Adobe Arabic" pitchFamily="18" charset="-78"/>
              <a:cs typeface="Adobe Arabic" pitchFamily="18" charset="-78"/>
            </a:endParaRPr>
          </a:p>
          <a:p>
            <a:pPr marL="0" indent="0" algn="r">
              <a:buNone/>
            </a:pPr>
            <a:endParaRPr lang="en-US" sz="6000" dirty="0" smtClean="0">
              <a:solidFill>
                <a:srgbClr val="FF0000"/>
              </a:solidFill>
              <a:latin typeface="Adobe Arabic" pitchFamily="18" charset="-78"/>
              <a:cs typeface="Adobe Arabic" pitchFamily="18" charset="-78"/>
            </a:endParaRPr>
          </a:p>
          <a:p>
            <a:pPr marL="0" indent="0" algn="r">
              <a:buNone/>
            </a:pPr>
            <a:endParaRPr lang="en-US" dirty="0" smtClean="0"/>
          </a:p>
          <a:p>
            <a:pPr marL="0" indent="0" algn="r">
              <a:buNone/>
            </a:pPr>
            <a:endParaRPr lang="en-US" dirty="0" smtClean="0"/>
          </a:p>
          <a:p>
            <a:pPr marL="0" indent="0" algn="r">
              <a:buNone/>
            </a:pPr>
            <a:endParaRPr lang="en-US" dirty="0" smtClean="0"/>
          </a:p>
          <a:p>
            <a:pPr marL="0" indent="0" algn="r">
              <a:buNone/>
            </a:pPr>
            <a:endParaRPr lang="en-US" dirty="0" smtClean="0"/>
          </a:p>
          <a:p>
            <a:pPr marL="0" indent="0" algn="r">
              <a:buNone/>
            </a:pPr>
            <a:endParaRPr lang="en-US" dirty="0" smtClean="0"/>
          </a:p>
          <a:p>
            <a:pPr marL="0" indent="0" algn="r">
              <a:buNone/>
            </a:pPr>
            <a:endParaRPr lang="en-US" dirty="0" smtClean="0"/>
          </a:p>
          <a:p>
            <a:pPr marL="0" indent="0" algn="r">
              <a:buNone/>
            </a:pPr>
            <a:endParaRPr lang="en-US" dirty="0" smtClean="0"/>
          </a:p>
          <a:p>
            <a:pPr marL="0" indent="0" algn="r">
              <a:buNone/>
            </a:pPr>
            <a:endParaRPr lang="en-US" dirty="0" smtClean="0"/>
          </a:p>
          <a:p>
            <a:pPr marL="0" indent="0" algn="r">
              <a:buNone/>
            </a:pPr>
            <a:endParaRPr lang="en-US" dirty="0" smtClean="0"/>
          </a:p>
          <a:p>
            <a:pPr marL="0" indent="0" algn="r">
              <a:buNone/>
            </a:pPr>
            <a:endParaRPr lang="en-US" dirty="0" smtClean="0"/>
          </a:p>
          <a:p>
            <a:pPr marL="0" indent="0" algn="r">
              <a:buNone/>
            </a:pPr>
            <a:endParaRPr lang="en-US" dirty="0" smtClean="0"/>
          </a:p>
          <a:p>
            <a:pPr marL="0" indent="0" algn="r">
              <a:buNone/>
            </a:pPr>
            <a:endParaRPr lang="en-US" dirty="0" smtClean="0"/>
          </a:p>
          <a:p>
            <a:pPr marL="0" indent="0" algn="r">
              <a:buNone/>
            </a:pPr>
            <a:endParaRPr lang="en-US" dirty="0" smtClean="0"/>
          </a:p>
          <a:p>
            <a:pPr marL="0" indent="0" algn="r">
              <a:buNone/>
            </a:pPr>
            <a:endParaRPr lang="en-US" dirty="0" smtClean="0"/>
          </a:p>
          <a:p>
            <a:pPr marL="0" indent="0" algn="r">
              <a:buNone/>
            </a:pPr>
            <a:endParaRPr lang="en-US" dirty="0" smtClean="0"/>
          </a:p>
          <a:p>
            <a:pPr marL="0" indent="0" algn="r">
              <a:buNone/>
            </a:pPr>
            <a:endParaRPr lang="en-US" dirty="0" smtClean="0"/>
          </a:p>
          <a:p>
            <a:pPr marL="0" indent="0" algn="r">
              <a:buNone/>
            </a:pPr>
            <a:endParaRPr lang="en-US" dirty="0" smtClean="0"/>
          </a:p>
          <a:p>
            <a:pPr marL="0" indent="0" algn="r">
              <a:buNone/>
            </a:pPr>
            <a:endParaRPr lang="en-US" dirty="0"/>
          </a:p>
        </p:txBody>
      </p:sp>
    </p:spTree>
    <p:extLst>
      <p:ext uri="{BB962C8B-B14F-4D97-AF65-F5344CB8AC3E}">
        <p14:creationId xmlns:p14="http://schemas.microsoft.com/office/powerpoint/2010/main" val="5809835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000"/>
          </a:solidFill>
        </p:spPr>
        <p:txBody>
          <a:bodyPr/>
          <a:lstStyle/>
          <a:p>
            <a:r>
              <a:rPr lang="fa-IR" dirty="0" smtClean="0">
                <a:solidFill>
                  <a:srgbClr val="00B0F0"/>
                </a:solidFill>
                <a:latin typeface="IranNastaliq" pitchFamily="18" charset="0"/>
                <a:cs typeface="IranNastaliq" pitchFamily="18" charset="0"/>
              </a:rPr>
              <a:t>تصاویری از پاسارگاد</a:t>
            </a:r>
            <a:endParaRPr lang="en-US" dirty="0">
              <a:solidFill>
                <a:srgbClr val="00B0F0"/>
              </a:solidFill>
              <a:latin typeface="IranNastaliq" pitchFamily="18" charset="0"/>
              <a:cs typeface="IranNastaliq" pitchFamily="18" charset="0"/>
            </a:endParaRP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496" y="1555949"/>
            <a:ext cx="8712968" cy="301075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26" y="4941168"/>
            <a:ext cx="3601035" cy="189556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9" name="TextBox 8"/>
          <p:cNvSpPr txBox="1"/>
          <p:nvPr/>
        </p:nvSpPr>
        <p:spPr>
          <a:xfrm>
            <a:off x="3671392" y="1842633"/>
            <a:ext cx="1152128" cy="369332"/>
          </a:xfrm>
          <a:prstGeom prst="rect">
            <a:avLst/>
          </a:prstGeom>
          <a:noFill/>
        </p:spPr>
        <p:txBody>
          <a:bodyPr wrap="square" rtlCol="0">
            <a:spAutoFit/>
          </a:bodyPr>
          <a:lstStyle/>
          <a:p>
            <a:r>
              <a:rPr lang="fa-IR" dirty="0" smtClean="0">
                <a:solidFill>
                  <a:schemeClr val="bg1"/>
                </a:solidFill>
                <a:latin typeface="IranNastaliq" pitchFamily="18" charset="0"/>
                <a:cs typeface="IranNastaliq" pitchFamily="18" charset="0"/>
              </a:rPr>
              <a:t>مقبره کوروش</a:t>
            </a:r>
            <a:endParaRPr lang="en-US" dirty="0">
              <a:solidFill>
                <a:schemeClr val="bg1"/>
              </a:solidFill>
              <a:latin typeface="IranNastaliq" pitchFamily="18" charset="0"/>
              <a:cs typeface="IranNastaliq" pitchFamily="18" charset="0"/>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95936" y="4566706"/>
            <a:ext cx="3528392" cy="227687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293068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8100000" scaled="1"/>
            <a:tileRect/>
          </a:gradFill>
        </p:spPr>
        <p:txBody>
          <a:bodyPr/>
          <a:lstStyle/>
          <a:p>
            <a:r>
              <a:rPr lang="fa-IR" dirty="0" smtClean="0">
                <a:solidFill>
                  <a:srgbClr val="FF0000"/>
                </a:solidFill>
                <a:latin typeface="IranNastaliq" pitchFamily="18" charset="0"/>
                <a:cs typeface="IranNastaliq" pitchFamily="18" charset="0"/>
              </a:rPr>
              <a:t>تخت جمشید </a:t>
            </a:r>
            <a:endParaRPr lang="en-US" dirty="0">
              <a:solidFill>
                <a:srgbClr val="FF0000"/>
              </a:solidFill>
              <a:latin typeface="IranNastaliq" pitchFamily="18" charset="0"/>
              <a:cs typeface="IranNastaliq" pitchFamily="18" charset="0"/>
            </a:endParaRPr>
          </a:p>
        </p:txBody>
      </p:sp>
      <p:sp>
        <p:nvSpPr>
          <p:cNvPr id="3" name="Content Placeholder 2"/>
          <p:cNvSpPr>
            <a:spLocks noGrp="1"/>
          </p:cNvSpPr>
          <p:nvPr>
            <p:ph idx="1"/>
          </p:nvPr>
        </p:nvSpPr>
        <p:spPr/>
        <p:txBody>
          <a:bodyPr>
            <a:normAutofit fontScale="92500" lnSpcReduction="20000"/>
          </a:bodyPr>
          <a:lstStyle/>
          <a:p>
            <a:pPr marL="0" indent="0" algn="r">
              <a:buNone/>
            </a:pPr>
            <a:r>
              <a:rPr lang="fa-IR" sz="3900" dirty="0" smtClean="0">
                <a:latin typeface="Adobe Arabic" pitchFamily="18" charset="-78"/>
                <a:cs typeface="Adobe Arabic" pitchFamily="18" charset="-78"/>
              </a:rPr>
              <a:t>تخت </a:t>
            </a:r>
            <a:r>
              <a:rPr lang="fa-IR" sz="3900" dirty="0">
                <a:latin typeface="Adobe Arabic" pitchFamily="18" charset="-78"/>
                <a:cs typeface="Adobe Arabic" pitchFamily="18" charset="-78"/>
              </a:rPr>
              <a:t>جمشید را می توان مشهورترین مجموعه از دوران باستان در ایران به شمار آورد که در سطح جهانی نیز کاملا شناخته شده است. احداث این مجموعه در دوره داریوش هخامنشی در حدود سالهای 520 تا 518 (پیش از </a:t>
            </a:r>
            <a:r>
              <a:rPr lang="fa-IR" sz="3900" dirty="0" smtClean="0">
                <a:latin typeface="Adobe Arabic" pitchFamily="18" charset="-78"/>
                <a:cs typeface="Adobe Arabic" pitchFamily="18" charset="-78"/>
              </a:rPr>
              <a:t>میلاد) </a:t>
            </a:r>
            <a:r>
              <a:rPr lang="fa-IR" sz="3900" dirty="0">
                <a:latin typeface="Adobe Arabic" pitchFamily="18" charset="-78"/>
                <a:cs typeface="Adobe Arabic" pitchFamily="18" charset="-78"/>
              </a:rPr>
              <a:t>شروع شد و در دوره پسر او , خشایار شاه هخامنشی نیز ادامه یافت. در دوره پادشاهان بعدی هخامنشی نیز فعالیت های در زمینه توسعه این مجموعه صورت گرفت. یکی از ویژگیهای این مجموعه این است که پیش و پس از آن، مجموعه ای با آن عظمت در تاریخ ایران ساخته </a:t>
            </a:r>
            <a:r>
              <a:rPr lang="fa-IR" sz="3900" dirty="0" smtClean="0">
                <a:latin typeface="Adobe Arabic" pitchFamily="18" charset="-78"/>
                <a:cs typeface="Adobe Arabic" pitchFamily="18" charset="-78"/>
              </a:rPr>
              <a:t>نشده </a:t>
            </a:r>
            <a:r>
              <a:rPr lang="fa-IR" sz="3900" dirty="0">
                <a:latin typeface="Adobe Arabic" pitchFamily="18" charset="-78"/>
                <a:cs typeface="Adobe Arabic" pitchFamily="18" charset="-78"/>
              </a:rPr>
              <a:t>و هنوز هم منحصر به فرد </a:t>
            </a:r>
            <a:r>
              <a:rPr lang="fa-IR" sz="3900" dirty="0" smtClean="0">
                <a:latin typeface="Adobe Arabic" pitchFamily="18" charset="-78"/>
                <a:cs typeface="Adobe Arabic" pitchFamily="18" charset="-78"/>
              </a:rPr>
              <a:t>است.</a:t>
            </a:r>
            <a:endParaRPr lang="en-US" sz="3900" dirty="0">
              <a:latin typeface="Adobe Arabic" pitchFamily="18" charset="-78"/>
              <a:cs typeface="Adobe Arabic" pitchFamily="18" charset="-78"/>
            </a:endParaRPr>
          </a:p>
        </p:txBody>
      </p:sp>
    </p:spTree>
    <p:extLst>
      <p:ext uri="{BB962C8B-B14F-4D97-AF65-F5344CB8AC3E}">
        <p14:creationId xmlns:p14="http://schemas.microsoft.com/office/powerpoint/2010/main" val="31759256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7030A0"/>
          </a:solidFill>
        </p:spPr>
        <p:txBody>
          <a:bodyPr/>
          <a:lstStyle/>
          <a:p>
            <a:r>
              <a:rPr lang="fa-IR" dirty="0" smtClean="0">
                <a:solidFill>
                  <a:schemeClr val="bg1"/>
                </a:solidFill>
                <a:latin typeface="IranNastaliq" pitchFamily="18" charset="0"/>
                <a:cs typeface="IranNastaliq" pitchFamily="18" charset="0"/>
              </a:rPr>
              <a:t>تصاویر تخت جمشید</a:t>
            </a:r>
            <a:endParaRPr lang="en-US" dirty="0">
              <a:solidFill>
                <a:schemeClr val="bg1"/>
              </a:solidFill>
              <a:latin typeface="IranNastaliq" pitchFamily="18" charset="0"/>
              <a:cs typeface="IranNastaliq"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681" y="1437429"/>
            <a:ext cx="2778725" cy="1652585"/>
          </a:xfrm>
          <a:prstGeom prst="rect">
            <a:avLst/>
          </a:prstGeom>
          <a:ln>
            <a:noFill/>
          </a:ln>
          <a:effectLst>
            <a:outerShdw blurRad="190500" algn="tl" rotWithShape="0">
              <a:srgbClr val="000000">
                <a:alpha val="70000"/>
              </a:srgbClr>
            </a:outerShdw>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81" y="5184988"/>
            <a:ext cx="2778725" cy="167301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89314" y="1407570"/>
            <a:ext cx="3054686" cy="1648212"/>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02406" y="3043546"/>
            <a:ext cx="3281762" cy="2185653"/>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84168" y="5206231"/>
            <a:ext cx="3059832" cy="1607145"/>
          </a:xfrm>
          <a:prstGeom prst="rect">
            <a:avLst/>
          </a:prstGeom>
        </p:spPr>
      </p:pic>
    </p:spTree>
    <p:extLst>
      <p:ext uri="{BB962C8B-B14F-4D97-AF65-F5344CB8AC3E}">
        <p14:creationId xmlns:p14="http://schemas.microsoft.com/office/powerpoint/2010/main" val="16910605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lin ang="2700000" scaled="1"/>
            <a:tileRect/>
          </a:gradFill>
        </p:spPr>
        <p:txBody>
          <a:bodyPr/>
          <a:lstStyle/>
          <a:p>
            <a:r>
              <a:rPr lang="fa-IR" dirty="0" smtClean="0">
                <a:solidFill>
                  <a:srgbClr val="00B050"/>
                </a:solidFill>
                <a:latin typeface="IranNastaliq" pitchFamily="18" charset="0"/>
                <a:cs typeface="IranNastaliq" pitchFamily="18" charset="0"/>
              </a:rPr>
              <a:t>حمام وکیل و نقوش عهد عیلام</a:t>
            </a:r>
            <a:endParaRPr lang="en-US" dirty="0">
              <a:solidFill>
                <a:srgbClr val="00B050"/>
              </a:solidFill>
              <a:latin typeface="IranNastaliq" pitchFamily="18" charset="0"/>
              <a:cs typeface="IranNastaliq" pitchFamily="18" charset="0"/>
            </a:endParaRPr>
          </a:p>
        </p:txBody>
      </p:sp>
      <p:sp>
        <p:nvSpPr>
          <p:cNvPr id="3" name="Content Placeholder 2"/>
          <p:cNvSpPr>
            <a:spLocks noGrp="1"/>
          </p:cNvSpPr>
          <p:nvPr>
            <p:ph idx="1"/>
          </p:nvPr>
        </p:nvSpPr>
        <p:spPr>
          <a:xfrm>
            <a:off x="0" y="1600200"/>
            <a:ext cx="9144000" cy="5257800"/>
          </a:xfrm>
        </p:spPr>
        <p:txBody>
          <a:bodyPr>
            <a:normAutofit fontScale="85000" lnSpcReduction="10000"/>
          </a:bodyPr>
          <a:lstStyle/>
          <a:p>
            <a:pPr marL="0" indent="0" algn="r">
              <a:buNone/>
            </a:pPr>
            <a:r>
              <a:rPr lang="fa-IR" dirty="0">
                <a:latin typeface="Adobe Arabic" pitchFamily="18" charset="-78"/>
                <a:cs typeface="Adobe Arabic" pitchFamily="18" charset="-78"/>
              </a:rPr>
              <a:t>حمام وكيل كه جزء آثار مجموعه زنديه است در خيابان آيت الله طالقانى شيراز و جنب غربى مسجد وكيل واقع شده است. اين حمام از زيباترين و كامل‏ترين نوع حمام‏هاى خزينه‏اى ايران است. زير بناى حمام 1350 متر مربع است و از آجر، آهك و سنگ و ساروج ساخته شده است</a:t>
            </a:r>
            <a:r>
              <a:rPr lang="fa-IR" dirty="0" smtClean="0">
                <a:latin typeface="Adobe Arabic" pitchFamily="18" charset="-78"/>
                <a:cs typeface="Adobe Arabic" pitchFamily="18" charset="-78"/>
              </a:rPr>
              <a:t>. </a:t>
            </a:r>
            <a:endParaRPr lang="fa-IR" dirty="0">
              <a:latin typeface="Adobe Arabic" pitchFamily="18" charset="-78"/>
              <a:cs typeface="Adobe Arabic" pitchFamily="18" charset="-78"/>
            </a:endParaRPr>
          </a:p>
          <a:p>
            <a:pPr marL="0" indent="0" algn="r">
              <a:buNone/>
            </a:pPr>
            <a:r>
              <a:rPr lang="fa-IR" dirty="0">
                <a:latin typeface="Adobe Arabic" pitchFamily="18" charset="-78"/>
                <a:cs typeface="Adobe Arabic" pitchFamily="18" charset="-78"/>
              </a:rPr>
              <a:t>برخى از قسمتهاى حمام عبارتند از: در ورودى (چوبى)، هشتى (سقف هشتى به وسيله گچ برى‏هاى ريز تزيين داده شده)، رختكن، حوض سنگى هشت ضلعى، سكو، نورگير، آهك برى سقف رختكن (شامل نقش‏هايى از قبيل: صحنه معراج حضرت رسول(ص)، صحنه سلطان سنجر و </a:t>
            </a:r>
            <a:r>
              <a:rPr lang="fa-IR" dirty="0" smtClean="0">
                <a:latin typeface="Adobe Arabic" pitchFamily="18" charset="-78"/>
                <a:cs typeface="Adobe Arabic" pitchFamily="18" charset="-78"/>
              </a:rPr>
              <a:t>پيرزن</a:t>
            </a:r>
            <a:r>
              <a:rPr lang="fa-IR" dirty="0">
                <a:latin typeface="Adobe Arabic" pitchFamily="18" charset="-78"/>
                <a:cs typeface="Adobe Arabic" pitchFamily="18" charset="-78"/>
              </a:rPr>
              <a:t>، صحنه ديدن بيژن و منيژه، صحنه بيرون آوردن حضرت يوسف عليه‏</a:t>
            </a:r>
            <a:r>
              <a:rPr lang="fa-IR" dirty="0" smtClean="0">
                <a:latin typeface="Adobe Arabic" pitchFamily="18" charset="-78"/>
                <a:cs typeface="Adobe Arabic" pitchFamily="18" charset="-78"/>
              </a:rPr>
              <a:t>السلام از </a:t>
            </a:r>
            <a:r>
              <a:rPr lang="fa-IR" dirty="0">
                <a:latin typeface="Adobe Arabic" pitchFamily="18" charset="-78"/>
                <a:cs typeface="Adobe Arabic" pitchFamily="18" charset="-78"/>
              </a:rPr>
              <a:t>چاه </a:t>
            </a:r>
            <a:r>
              <a:rPr lang="fa-IR" dirty="0" smtClean="0">
                <a:latin typeface="Adobe Arabic" pitchFamily="18" charset="-78"/>
                <a:cs typeface="Adobe Arabic" pitchFamily="18" charset="-78"/>
              </a:rPr>
              <a:t>و...) </a:t>
            </a:r>
            <a:endParaRPr lang="fa-IR" dirty="0">
              <a:latin typeface="Adobe Arabic" pitchFamily="18" charset="-78"/>
              <a:cs typeface="Adobe Arabic" pitchFamily="18" charset="-78"/>
            </a:endParaRPr>
          </a:p>
          <a:p>
            <a:pPr marL="0" indent="0" algn="r">
              <a:buNone/>
            </a:pPr>
            <a:r>
              <a:rPr lang="fa-IR" dirty="0">
                <a:latin typeface="Adobe Arabic" pitchFamily="18" charset="-78"/>
                <a:cs typeface="Adobe Arabic" pitchFamily="18" charset="-78"/>
              </a:rPr>
              <a:t>در سال‏هاى اخير حمام وكيل به همت اداره ميراث فرهنگى فارس، مورد مرمت قرار </a:t>
            </a:r>
            <a:r>
              <a:rPr lang="fa-IR" dirty="0" smtClean="0">
                <a:latin typeface="Adobe Arabic" pitchFamily="18" charset="-78"/>
                <a:cs typeface="Adobe Arabic" pitchFamily="18" charset="-78"/>
              </a:rPr>
              <a:t>گرفته </a:t>
            </a:r>
            <a:r>
              <a:rPr lang="fa-IR" dirty="0">
                <a:latin typeface="Adobe Arabic" pitchFamily="18" charset="-78"/>
                <a:cs typeface="Adobe Arabic" pitchFamily="18" charset="-78"/>
              </a:rPr>
              <a:t>و اين تعميرات همچنان ادامه </a:t>
            </a:r>
            <a:r>
              <a:rPr lang="fa-IR" dirty="0" smtClean="0">
                <a:latin typeface="Adobe Arabic" pitchFamily="18" charset="-78"/>
                <a:cs typeface="Adobe Arabic" pitchFamily="18" charset="-78"/>
              </a:rPr>
              <a:t>دارد.</a:t>
            </a:r>
          </a:p>
          <a:p>
            <a:pPr marL="0" indent="0" algn="r">
              <a:buNone/>
            </a:pPr>
            <a:r>
              <a:rPr lang="fa-IR" dirty="0">
                <a:solidFill>
                  <a:srgbClr val="FF0000"/>
                </a:solidFill>
                <a:latin typeface="Adobe Arabic" pitchFamily="18" charset="-78"/>
                <a:cs typeface="Adobe Arabic" pitchFamily="18" charset="-78"/>
              </a:rPr>
              <a:t>نقوش برجسته عهد عيلام </a:t>
            </a:r>
            <a:r>
              <a:rPr lang="fa-IR" dirty="0" smtClean="0">
                <a:solidFill>
                  <a:srgbClr val="FF0000"/>
                </a:solidFill>
                <a:latin typeface="Adobe Arabic" pitchFamily="18" charset="-78"/>
                <a:cs typeface="Adobe Arabic" pitchFamily="18" charset="-78"/>
              </a:rPr>
              <a:t>:</a:t>
            </a:r>
          </a:p>
          <a:p>
            <a:pPr marL="0" indent="0" algn="r">
              <a:buNone/>
            </a:pPr>
            <a:r>
              <a:rPr lang="fa-IR" dirty="0" smtClean="0">
                <a:solidFill>
                  <a:srgbClr val="FF0000"/>
                </a:solidFill>
                <a:latin typeface="Adobe Arabic" pitchFamily="18" charset="-78"/>
                <a:cs typeface="Adobe Arabic" pitchFamily="18" charset="-78"/>
              </a:rPr>
              <a:t> </a:t>
            </a:r>
            <a:r>
              <a:rPr lang="fa-IR" dirty="0">
                <a:latin typeface="Adobe Arabic" pitchFamily="18" charset="-78"/>
                <a:cs typeface="Adobe Arabic" pitchFamily="18" charset="-78"/>
              </a:rPr>
              <a:t>در كوهستان سروان بر فراز تپه اي كه در دامنه كوهستان و بر بالاي رودخانه واقع شده است ، (نزديك به روستاي سه تلو) نقوشي از دوران عيلاميان وجود دارد كه هر چند بسياري از آن محو شده اما هنوز بخشي از آن نقوش بر جاي مانده است . </a:t>
            </a:r>
          </a:p>
          <a:p>
            <a:pPr marL="0" indent="0" algn="r">
              <a:buNone/>
            </a:pPr>
            <a:endParaRPr lang="fa-IR" dirty="0">
              <a:latin typeface="Adobe Arabic" pitchFamily="18" charset="-78"/>
              <a:cs typeface="Adobe Arabic" pitchFamily="18" charset="-78"/>
            </a:endParaRPr>
          </a:p>
          <a:p>
            <a:pPr marL="0" indent="0" algn="r">
              <a:buNone/>
            </a:pPr>
            <a:endParaRPr lang="fa-IR" dirty="0">
              <a:latin typeface="Adobe Arabic" pitchFamily="18" charset="-78"/>
              <a:cs typeface="Adobe Arabic" pitchFamily="18" charset="-78"/>
            </a:endParaRPr>
          </a:p>
          <a:p>
            <a:pPr marL="0" indent="0" algn="r">
              <a:buNone/>
            </a:pPr>
            <a:endParaRPr lang="en-US" dirty="0"/>
          </a:p>
        </p:txBody>
      </p:sp>
    </p:spTree>
    <p:extLst>
      <p:ext uri="{BB962C8B-B14F-4D97-AF65-F5344CB8AC3E}">
        <p14:creationId xmlns:p14="http://schemas.microsoft.com/office/powerpoint/2010/main" val="37478184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lstStyle/>
          <a:p>
            <a:r>
              <a:rPr lang="fa-IR" dirty="0" smtClean="0">
                <a:latin typeface="IranNastaliq" pitchFamily="18" charset="0"/>
                <a:cs typeface="IranNastaliq" pitchFamily="18" charset="0"/>
              </a:rPr>
              <a:t>عکس از حمام وکیل</a:t>
            </a:r>
            <a:endParaRPr lang="en-US" dirty="0">
              <a:latin typeface="IranNastaliq" pitchFamily="18" charset="0"/>
              <a:cs typeface="IranNastaliq"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23928" y="3888760"/>
            <a:ext cx="3560796" cy="296953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1340768"/>
            <a:ext cx="4287436" cy="3545479"/>
          </a:xfrm>
          <a:prstGeom prst="ellipse">
            <a:avLst/>
          </a:prstGeom>
          <a:ln>
            <a:noFill/>
          </a:ln>
          <a:effectLst>
            <a:softEdge rad="112500"/>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98996" y="1611713"/>
            <a:ext cx="4200525" cy="2524125"/>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42144886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2538</TotalTime>
  <Words>1655</Words>
  <Application>Microsoft Office PowerPoint</Application>
  <PresentationFormat>On-screen Show (4:3)</PresentationFormat>
  <Paragraphs>99</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به نام خدا  </vt:lpstr>
      <vt:lpstr>پیشینه تاریخی استان فارس پیش از اسلام</vt:lpstr>
      <vt:lpstr>پیشینه تاریخی استان فارس بعد از اسلام</vt:lpstr>
      <vt:lpstr>ساختمان ها و بناهای تاریخی استان فارس</vt:lpstr>
      <vt:lpstr>تصاویری از پاسارگاد</vt:lpstr>
      <vt:lpstr>تخت جمشید </vt:lpstr>
      <vt:lpstr>تصاویر تخت جمشید</vt:lpstr>
      <vt:lpstr>حمام وکیل و نقوش عهد عیلام</vt:lpstr>
      <vt:lpstr>عکس از حمام وکیل</vt:lpstr>
      <vt:lpstr>نقش برجسته بهرام دوم </vt:lpstr>
      <vt:lpstr>اشیا تاریخی استان فارس</vt:lpstr>
      <vt:lpstr>معروف  ترین موزه های استان فارس</vt:lpstr>
    </vt:vector>
  </TitlesOfParts>
  <Company>MRT www.Win2Farsi.com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MRT</dc:creator>
  <cp:lastModifiedBy>MRT</cp:lastModifiedBy>
  <cp:revision>20</cp:revision>
  <dcterms:created xsi:type="dcterms:W3CDTF">2019-03-29T11:55:54Z</dcterms:created>
  <dcterms:modified xsi:type="dcterms:W3CDTF">2019-04-02T08:16:47Z</dcterms:modified>
</cp:coreProperties>
</file>