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/index.php?title=%D9%88%D8%B1%D8%AF_%D8%A7%D9%86%D8%B2%D9%88%D8%B1&amp;action=edit&amp;redlink=1" TargetMode="External"/><Relationship Id="rId13" Type="http://schemas.openxmlformats.org/officeDocument/2006/relationships/hyperlink" Target="https://fa.wikipedia.org/wiki/%DB%B6%DB%B2%DB%B6_(%D9%82%D9%85%D8%B1%DB%8C)" TargetMode="External"/><Relationship Id="rId18" Type="http://schemas.openxmlformats.org/officeDocument/2006/relationships/hyperlink" Target="https://fa.wikipedia.org/w/index.php?title=%DB%8C%D9%88%D8%B3%D9%81_%D8%B4%D8%A7%D9%87&amp;action=edit&amp;redlink=1" TargetMode="External"/><Relationship Id="rId3" Type="http://schemas.openxmlformats.org/officeDocument/2006/relationships/hyperlink" Target="https://fa.wikipedia.org/w/index.php?title=%D8%AE%D8%A7%D9%86_%D9%81%D8%AA%D8%A7%DB%8C&amp;action=edit&amp;redlink=1" TargetMode="External"/><Relationship Id="rId21" Type="http://schemas.openxmlformats.org/officeDocument/2006/relationships/hyperlink" Target="https://fa.wikipedia.org/w/index.php?title=%D8%A7%D9%85%DB%8C%D8%B1_%D9%85%D8%AD%D9%85%D8%AF_%D8%A7%D8%A8%D8%AF%D8%A7%D8%AC%DB%8C&amp;action=edit&amp;redlink=1" TargetMode="External"/><Relationship Id="rId7" Type="http://schemas.openxmlformats.org/officeDocument/2006/relationships/hyperlink" Target="https://fa.wikipedia.org/wiki/%DB%B6%DB%B4%DB%B0_(%D9%82%D9%85%D8%B1%DB%8C)" TargetMode="External"/><Relationship Id="rId12" Type="http://schemas.openxmlformats.org/officeDocument/2006/relationships/hyperlink" Target="https://fa.wikipedia.org/wiki/%D9%85%D8%BA%D9%88%D9%84" TargetMode="External"/><Relationship Id="rId17" Type="http://schemas.openxmlformats.org/officeDocument/2006/relationships/hyperlink" Target="https://fa.wikipedia.org/w/index.php?title=%D8%B9%D9%84%D8%A7%D8%A1%D8%A7%D9%84%D8%AF%D9%88%D9%84%D9%87&amp;action=edit&amp;redlink=1" TargetMode="External"/><Relationship Id="rId2" Type="http://schemas.openxmlformats.org/officeDocument/2006/relationships/hyperlink" Target="https://fa.wikipedia.org/w/index.php?title=%D9%81%D8%B1%D8%A7%D9%85%D8%B1%D8%B2_%D8%A8%D9%86_%D8%B9%D9%84%DB%8C&amp;action=edit&amp;redlink=1" TargetMode="External"/><Relationship Id="rId16" Type="http://schemas.openxmlformats.org/officeDocument/2006/relationships/hyperlink" Target="https://fa.wikipedia.org/w/index.php?title=%D8%B7%D9%81%DB%8C_%D8%B4%D8%A7%D9%87&amp;action=edit&amp;redlink=1" TargetMode="External"/><Relationship Id="rId20" Type="http://schemas.openxmlformats.org/officeDocument/2006/relationships/hyperlink" Target="https://fa.wikipedia.org/wiki/%D8%B3%DB%8C%D8%B3%D8%AA%D8%A7%D9%8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.wikipedia.org/w/index.php?title=%D8%B9%D8%B2%D8%A7%D9%84%D8%AF%DB%8C%D9%86_%D9%84%D9%86%DA%AF%D8%B1&amp;action=edit&amp;redlink=1" TargetMode="External"/><Relationship Id="rId11" Type="http://schemas.openxmlformats.org/officeDocument/2006/relationships/hyperlink" Target="https://fa.wikipedia.org/w/index.php?title=%D9%85%D8%B1%DB%8C%D9%85_%D8%AA%D8%B1%DA%A9%D8%A7%D9%86&amp;action=edit&amp;redlink=1" TargetMode="External"/><Relationship Id="rId5" Type="http://schemas.openxmlformats.org/officeDocument/2006/relationships/hyperlink" Target="https://fa.wikipedia.org/w/index.php?title=%D8%B1%DA%A9%D9%86%E2%80%8C%D8%A7%D9%84%D8%AF%DB%8C%D9%86_%D8%B3%D8%A7%D9%85&amp;action=edit&amp;redlink=1" TargetMode="External"/><Relationship Id="rId15" Type="http://schemas.openxmlformats.org/officeDocument/2006/relationships/hyperlink" Target="https://fa.wikipedia.org/w/index.php?title=%D8%B3%D9%81%D9%84%D8%B1_%D8%B4%D8%A7%D9%87&amp;action=edit&amp;redlink=1" TargetMode="External"/><Relationship Id="rId23" Type="http://schemas.openxmlformats.org/officeDocument/2006/relationships/hyperlink" Target="https://fa.wikipedia.org/wiki/%D8%AD%D8%A7%D8%AC%DB%8C_%D8%B4%D8%A7%D9%87" TargetMode="External"/><Relationship Id="rId10" Type="http://schemas.openxmlformats.org/officeDocument/2006/relationships/hyperlink" Target="https://fa.wikipedia.org/w/index.php?title=%D8%A7%D8%A8%D9%88%D9%85%D9%86%D8%B5%D9%88%D8%B1_%D8%A7%D8%B3%D9%81%D9%87%E2%80%8C%D8%B3%D8%A7%D9%84%D8%A7%D8%B1&amp;action=edit&amp;redlink=1" TargetMode="External"/><Relationship Id="rId19" Type="http://schemas.openxmlformats.org/officeDocument/2006/relationships/hyperlink" Target="https://fa.wikipedia.org/wiki/%D8%BA%D8%A7%D8%B2%D8%A7%D9%86_%D8%AE%D8%A7%D9%86" TargetMode="External"/><Relationship Id="rId4" Type="http://schemas.openxmlformats.org/officeDocument/2006/relationships/hyperlink" Target="https://fa.wikipedia.org/wiki/%D8%B3%D9%84%D8%B7%D8%A7%D9%86_%D8%B3%D9%86%D8%AC%D8%B1" TargetMode="External"/><Relationship Id="rId9" Type="http://schemas.openxmlformats.org/officeDocument/2006/relationships/hyperlink" Target="https://fa.wikipedia.org/wiki/%DB%B6%DB%B5%DB%B2_(%D9%82%D9%85%D8%B1%DB%8C)" TargetMode="External"/><Relationship Id="rId14" Type="http://schemas.openxmlformats.org/officeDocument/2006/relationships/hyperlink" Target="https://fa.wikipedia.org/wiki/%DB%B6%DB%B3%DB%B9_(%D9%82%D9%85%D8%B1%DB%8C)" TargetMode="External"/><Relationship Id="rId22" Type="http://schemas.openxmlformats.org/officeDocument/2006/relationships/hyperlink" Target="https://fa.wikipedia.org/wiki/%D8%A7%D9%85%DB%8C%D8%B1_%D9%85%D8%A8%D8%A7%D8%B1%D8%B2%D8%A7%D9%84%D8%AF%DB%8C%D9%8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a.wikipedia.org/wiki/%DA%86%D9%86%DA%AF%DB%8C%D8%B2%D8%AE%D8%A7%D9%86" TargetMode="External"/><Relationship Id="rId2" Type="http://schemas.openxmlformats.org/officeDocument/2006/relationships/hyperlink" Target="https://fa.wikipedia.org/w/index.php?title=%D8%B3%D9%84%D8%B7%D8%A7%D9%86_%D9%82%D9%84%D8%A8_%D8%A7%D9%84%D8%AF%DB%8C%D9%86_%D8%B9%D8%B4%D9%82%DB%8C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.wikipedia.org/wiki/%D9%87%D9%86%D8%AF%D9%88%D8%B3%D8%AA%D8%A7%D9%86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8%AA%DB%8C%D9%85%D9%88%D8%B1" TargetMode="External"/><Relationship Id="rId3" Type="http://schemas.openxmlformats.org/officeDocument/2006/relationships/hyperlink" Target="https://fa.wikipedia.org/wiki/%D9%85%D8%A7%D9%88%D8%B1%D8%A7%D8%A1%D8%A7%D9%84%D9%86%D9%87%D8%B1" TargetMode="External"/><Relationship Id="rId7" Type="http://schemas.openxmlformats.org/officeDocument/2006/relationships/hyperlink" Target="https://fa.wikipedia.org/wiki/%D8%A7%D8%B3%D8%AA%D8%A7%D9%86_%D9%81%D8%A7%D8%B1%D8%B3" TargetMode="External"/><Relationship Id="rId2" Type="http://schemas.openxmlformats.org/officeDocument/2006/relationships/hyperlink" Target="https://fa.wikipedia.org/wiki/%D8%A7%D9%85%DB%8C%D8%B1_%D8%AA%DB%8C%D9%85%D9%88%D8%B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.wikipedia.org/wiki/%D8%A7%D8%B1%D8%AF%D8%B3%D8%AA%D8%A7%D9%86" TargetMode="External"/><Relationship Id="rId11" Type="http://schemas.openxmlformats.org/officeDocument/2006/relationships/hyperlink" Target="https://fa.wikipedia.org/wiki/%D8%B4%D8%B1%D9%81_%D8%A7%D9%84%D8%AF%DB%8C%D9%86_%D8%B9%D9%84%DB%8C_%DB%8C%D8%B2%D8%AF%DB%8C" TargetMode="External"/><Relationship Id="rId5" Type="http://schemas.openxmlformats.org/officeDocument/2006/relationships/hyperlink" Target="https://fa.wikipedia.org/wiki/%D9%86%D8%A7%DB%8C%DB%8C%D9%86" TargetMode="External"/><Relationship Id="rId10" Type="http://schemas.openxmlformats.org/officeDocument/2006/relationships/hyperlink" Target="https://fa.wikipedia.org/wiki/%D9%85%DB%8C%D8%AF%D8%A7%D9%86_%D8%A7%D9%85%DB%8C%D8%B1_%DA%86%D8%AE%D9%85%D8%A7%D9%82" TargetMode="External"/><Relationship Id="rId4" Type="http://schemas.openxmlformats.org/officeDocument/2006/relationships/hyperlink" Target="https://fa.wikipedia.org/wiki/%D8%A7%D8%B5%D9%81%D9%87%D8%A7%D9%86" TargetMode="External"/><Relationship Id="rId9" Type="http://schemas.openxmlformats.org/officeDocument/2006/relationships/hyperlink" Target="https://fa.wikipedia.org/wiki/%D8%B3%DB%8C%D8%B3%D8%AA%D8%A7%D9%8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9503" y="4032738"/>
            <a:ext cx="8637072" cy="1230924"/>
          </a:xfrm>
        </p:spPr>
        <p:txBody>
          <a:bodyPr>
            <a:noAutofit/>
          </a:bodyPr>
          <a:lstStyle/>
          <a:p>
            <a:pPr algn="r"/>
            <a:r>
              <a:rPr lang="fa-IR" sz="6000" dirty="0">
                <a:latin typeface="IranNastaliq" panose="02000503000000020003" pitchFamily="2" charset="0"/>
                <a:ea typeface="+mj-ea"/>
                <a:cs typeface="B Badr" panose="00000400000000000000" pitchFamily="2" charset="-78"/>
              </a:rPr>
              <a:t>شهر </a:t>
            </a:r>
            <a:r>
              <a:rPr lang="fa-IR" sz="6000" dirty="0" smtClean="0">
                <a:latin typeface="IranNastaliq" panose="02000503000000020003" pitchFamily="2" charset="0"/>
                <a:ea typeface="+mj-ea"/>
                <a:cs typeface="B Badr" panose="00000400000000000000" pitchFamily="2" charset="-78"/>
              </a:rPr>
              <a:t>یزد   -سید محمد خلیفه واقفی</a:t>
            </a:r>
            <a:endParaRPr lang="fa-IR" sz="6000" dirty="0">
              <a:latin typeface="IranNastaliq" panose="02000503000000020003" pitchFamily="2" charset="0"/>
              <a:ea typeface="+mj-ea"/>
              <a:cs typeface="B Badr" panose="00000400000000000000" pitchFamily="2" charset="-78"/>
            </a:endParaRPr>
          </a:p>
        </p:txBody>
      </p:sp>
      <p:sp>
        <p:nvSpPr>
          <p:cNvPr id="4" name="AutoShape 2" descr="ÙØªÛØ¬Ù ØªØµÙÛØ±Û Ø¨Ø±Ø§Û Ø¨Ø³Ù Ø§ÙÙÙ Ø§ÙØ±Ø­ÙÙ Ø§ÙØ±Ø­ÛÙ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3071445" y="1207477"/>
            <a:ext cx="8446953" cy="213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a-IR" sz="2800" dirty="0" smtClean="0">
                <a:latin typeface="IranNastaliq" panose="02000503000000020003" pitchFamily="2" charset="0"/>
                <a:cs typeface="IranNastaliq" panose="02000503000000020003" pitchFamily="2" charset="0"/>
              </a:rPr>
              <a:t/>
            </a:r>
            <a:br>
              <a:rPr lang="fa-IR" sz="2800" dirty="0" smtClean="0">
                <a:latin typeface="IranNastaliq" panose="02000503000000020003" pitchFamily="2" charset="0"/>
                <a:cs typeface="IranNastaliq" panose="02000503000000020003" pitchFamily="2" charset="0"/>
              </a:rPr>
            </a:br>
            <a:r>
              <a:rPr lang="fa-IR" sz="2800" dirty="0">
                <a:latin typeface="IranNastaliq" panose="02000503000000020003" pitchFamily="2" charset="0"/>
                <a:cs typeface="IranNastaliq" panose="02000503000000020003" pitchFamily="2" charset="0"/>
              </a:rPr>
              <a:t/>
            </a:r>
            <a:br>
              <a:rPr lang="fa-IR" sz="2800" dirty="0">
                <a:latin typeface="IranNastaliq" panose="02000503000000020003" pitchFamily="2" charset="0"/>
                <a:cs typeface="IranNastaliq" panose="02000503000000020003" pitchFamily="2" charset="0"/>
              </a:rPr>
            </a:br>
            <a:r>
              <a:rPr lang="fa-IR" sz="8000" dirty="0">
                <a:latin typeface="IranNastaliq" panose="02000503000000020003" pitchFamily="2" charset="0"/>
                <a:cs typeface="IranNastaliq" panose="02000503000000020003" pitchFamily="2" charset="0"/>
              </a:rPr>
              <a:t>بسم الله </a:t>
            </a:r>
            <a:r>
              <a:rPr lang="fa-IR" sz="8000" dirty="0" smtClean="0">
                <a:latin typeface="IranNastaliq" panose="02000503000000020003" pitchFamily="2" charset="0"/>
                <a:cs typeface="IranNastaliq" panose="02000503000000020003" pitchFamily="2" charset="0"/>
              </a:rPr>
              <a:t>الرحمن </a:t>
            </a:r>
            <a:r>
              <a:rPr lang="fa-IR" sz="8000" dirty="0">
                <a:latin typeface="IranNastaliq" panose="02000503000000020003" pitchFamily="2" charset="0"/>
                <a:cs typeface="IranNastaliq" panose="02000503000000020003" pitchFamily="2" charset="0"/>
              </a:rPr>
              <a:t>الرحیم</a:t>
            </a:r>
            <a:endParaRPr lang="fa-IR" sz="2800" dirty="0">
              <a:latin typeface="IranNastaliq" panose="02000503000000020003" pitchFamily="2" charset="0"/>
              <a:cs typeface="IranNastaliq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cs typeface="B Badr" panose="00000400000000000000" pitchFamily="2" charset="-78"/>
              </a:rPr>
              <a:t>پیشینه</a:t>
            </a:r>
            <a:r>
              <a:rPr lang="fa-IR" dirty="0" smtClean="0">
                <a:cs typeface="B Badr" panose="00000400000000000000" pitchFamily="2" charset="-78"/>
              </a:rPr>
              <a:t> تاریخی</a:t>
            </a:r>
            <a:endParaRPr lang="fa-IR" dirty="0">
              <a:cs typeface="B Bad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400" dirty="0">
                <a:cs typeface="Nazanin" panose="00000400000000000000" pitchFamily="2" charset="-78"/>
              </a:rPr>
              <a:t>یزد اولین شهر خشتی و دومین شهر تاریخی جهان بعد از شهر ونیز ایتالیاست. همین دو ویژگی کافی است تا ایرانیان بدانند کشوری به وسعت تاریخ جهان دارند و شهری کویری که می توانند خشت به خشت، ریگ به ریگ و لحظه به لحظه تاریخ آن را به رخ جهانیان بکشند.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62" y="3444836"/>
            <a:ext cx="3812084" cy="261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9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Badr" panose="00000400000000000000" pitchFamily="2" charset="-78"/>
              </a:rPr>
              <a:t>حکومت های یزد-اکباتان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1600" dirty="0">
                <a:cs typeface="Nazanin" panose="00000400000000000000" pitchFamily="2" charset="-78"/>
              </a:rPr>
              <a:t>اتابکان یزد نزدیک به ۱۴۰ سال بر این خطه حکومت کردند. با کشته شدن </a:t>
            </a:r>
            <a:r>
              <a:rPr lang="fa-IR" sz="1600" dirty="0">
                <a:cs typeface="Nazanin" panose="00000400000000000000" pitchFamily="2" charset="-78"/>
                <a:hlinkClick r:id="rId2" tooltip="فرامرز بن علی (صفحه وجود ندارد)"/>
              </a:rPr>
              <a:t>فرامرز بن علی</a:t>
            </a:r>
            <a:r>
              <a:rPr lang="fa-IR" sz="1600" dirty="0">
                <a:cs typeface="Nazanin" panose="00000400000000000000" pitchFamily="2" charset="-78"/>
              </a:rPr>
              <a:t> در جنگ با </a:t>
            </a:r>
            <a:r>
              <a:rPr lang="fa-IR" sz="1600" dirty="0">
                <a:cs typeface="Nazanin" panose="00000400000000000000" pitchFamily="2" charset="-78"/>
                <a:hlinkClick r:id="rId3" tooltip="خان فتای (صفحه وجود ندارد)"/>
              </a:rPr>
              <a:t>خان فتای</a:t>
            </a:r>
            <a:r>
              <a:rPr lang="fa-IR" sz="1600" dirty="0">
                <a:cs typeface="Nazanin" panose="00000400000000000000" pitchFamily="2" charset="-78"/>
              </a:rPr>
              <a:t>، </a:t>
            </a:r>
            <a:r>
              <a:rPr lang="fa-IR" sz="1600" dirty="0">
                <a:cs typeface="Nazanin" panose="00000400000000000000" pitchFamily="2" charset="-78"/>
                <a:hlinkClick r:id="rId4" tooltip="سلطان سنجر"/>
              </a:rPr>
              <a:t>سلطان سنجر</a:t>
            </a:r>
            <a:r>
              <a:rPr lang="fa-IR" sz="1600" dirty="0">
                <a:cs typeface="Nazanin" panose="00000400000000000000" pitchFamily="2" charset="-78"/>
              </a:rPr>
              <a:t>، حکومت یزد را به دختران فرمانده خود که پسری نداشت واگذاشت و </a:t>
            </a:r>
            <a:r>
              <a:rPr lang="fa-IR" sz="1600" dirty="0">
                <a:cs typeface="Nazanin" panose="00000400000000000000" pitchFamily="2" charset="-78"/>
                <a:hlinkClick r:id="rId5" tooltip="رکن‌الدین سام (صفحه وجود ندارد)"/>
              </a:rPr>
              <a:t>رکن‌الدین سام</a:t>
            </a:r>
            <a:r>
              <a:rPr lang="fa-IR" sz="1600" dirty="0">
                <a:cs typeface="Nazanin" panose="00000400000000000000" pitchFamily="2" charset="-78"/>
              </a:rPr>
              <a:t> از سرداران سپاه فرامرز را برای اداره یزد به اتابکی آنان گماشت.</a:t>
            </a:r>
          </a:p>
          <a:p>
            <a:r>
              <a:rPr lang="fa-IR" sz="1600" dirty="0">
                <a:cs typeface="Nazanin" panose="00000400000000000000" pitchFamily="2" charset="-78"/>
              </a:rPr>
              <a:t>رکن الدین سام نخستین امیر این خاندان به علت پیری و ناتوانی در اداره حکومت در سال ۵۸۴ ه‍.ق جای خود را به برادر کوچکش </a:t>
            </a:r>
            <a:r>
              <a:rPr lang="fa-IR" sz="1600" dirty="0">
                <a:cs typeface="Nazanin" panose="00000400000000000000" pitchFamily="2" charset="-78"/>
                <a:hlinkClick r:id="rId6" tooltip="عزالدین لنگر (صفحه وجود ندارد)"/>
              </a:rPr>
              <a:t>عزالدین لنگر</a:t>
            </a:r>
            <a:r>
              <a:rPr lang="fa-IR" sz="1600" dirty="0">
                <a:cs typeface="Nazanin" panose="00000400000000000000" pitchFamily="2" charset="-78"/>
              </a:rPr>
              <a:t> سپرد. با مرگ عزالدین در سال </a:t>
            </a:r>
            <a:r>
              <a:rPr lang="fa-IR" sz="1600" dirty="0">
                <a:cs typeface="Nazanin" panose="00000400000000000000" pitchFamily="2" charset="-78"/>
                <a:hlinkClick r:id="rId7" tooltip="۶۴۰ (قمری)"/>
              </a:rPr>
              <a:t>۶۴۰ ه‍. ق</a:t>
            </a:r>
            <a:r>
              <a:rPr lang="fa-IR" sz="1600" dirty="0">
                <a:cs typeface="Nazanin" panose="00000400000000000000" pitchFamily="2" charset="-78"/>
              </a:rPr>
              <a:t> </a:t>
            </a:r>
            <a:r>
              <a:rPr lang="fa-IR" sz="1600" dirty="0">
                <a:cs typeface="Nazanin" panose="00000400000000000000" pitchFamily="2" charset="-78"/>
                <a:hlinkClick r:id="rId8" tooltip="ورد انزور (صفحه وجود ندارد)"/>
              </a:rPr>
              <a:t>ورد انزور</a:t>
            </a:r>
            <a:r>
              <a:rPr lang="fa-IR" sz="1600" dirty="0">
                <a:cs typeface="Nazanin" panose="00000400000000000000" pitchFamily="2" charset="-78"/>
              </a:rPr>
              <a:t> به حکومت رسید و در سال </a:t>
            </a:r>
            <a:r>
              <a:rPr lang="fa-IR" sz="1600" dirty="0">
                <a:cs typeface="Nazanin" panose="00000400000000000000" pitchFamily="2" charset="-78"/>
                <a:hlinkClick r:id="rId9" tooltip="۶۵۲ (قمری)"/>
              </a:rPr>
              <a:t>۶۵۲ ه‍. ق</a:t>
            </a:r>
            <a:r>
              <a:rPr lang="fa-IR" sz="1600" dirty="0">
                <a:cs typeface="Nazanin" panose="00000400000000000000" pitchFamily="2" charset="-78"/>
              </a:rPr>
              <a:t> حکومت به </a:t>
            </a:r>
            <a:r>
              <a:rPr lang="fa-IR" sz="1600" dirty="0">
                <a:cs typeface="Nazanin" panose="00000400000000000000" pitchFamily="2" charset="-78"/>
                <a:hlinkClick r:id="rId10" tooltip="ابومنصور اسفه‌سالار (صفحه وجود ندارد)"/>
              </a:rPr>
              <a:t>ابومنصور اسفه‌سالار</a:t>
            </a:r>
            <a:r>
              <a:rPr lang="fa-IR" sz="1600" dirty="0">
                <a:cs typeface="Nazanin" panose="00000400000000000000" pitchFamily="2" charset="-78"/>
              </a:rPr>
              <a:t> مشهور به قطب‌الدین رسید. مادر او </a:t>
            </a:r>
            <a:r>
              <a:rPr lang="fa-IR" sz="1600" dirty="0">
                <a:cs typeface="Nazanin" panose="00000400000000000000" pitchFamily="2" charset="-78"/>
                <a:hlinkClick r:id="rId11" tooltip="مریم ترکان (صفحه وجود ندارد)"/>
              </a:rPr>
              <a:t>مریم ترکان</a:t>
            </a:r>
            <a:r>
              <a:rPr lang="fa-IR" sz="1600" dirty="0">
                <a:cs typeface="Nazanin" panose="00000400000000000000" pitchFamily="2" charset="-78"/>
              </a:rPr>
              <a:t> بناهای زیادی را در یزد ساخت و در دوره قطب‌الدین، مغولان به ایران حمله کردند. اتابک چیرگی مغولان را پذیرفت و یزد را از سپاه </a:t>
            </a:r>
            <a:r>
              <a:rPr lang="fa-IR" sz="1600" dirty="0">
                <a:cs typeface="Nazanin" panose="00000400000000000000" pitchFamily="2" charset="-78"/>
                <a:hlinkClick r:id="rId12" tooltip="مغول"/>
              </a:rPr>
              <a:t>مغول</a:t>
            </a:r>
            <a:r>
              <a:rPr lang="fa-IR" sz="1600" dirty="0">
                <a:cs typeface="Nazanin" panose="00000400000000000000" pitchFamily="2" charset="-78"/>
              </a:rPr>
              <a:t>مصون داشت. با مرگ قطب‌الدین در سال </a:t>
            </a:r>
            <a:r>
              <a:rPr lang="fa-IR" sz="1600" dirty="0">
                <a:cs typeface="Nazanin" panose="00000400000000000000" pitchFamily="2" charset="-78"/>
                <a:hlinkClick r:id="rId13" tooltip="۶۲۶ (قمری)"/>
              </a:rPr>
              <a:t>۶۲۶ ه‍. ق</a:t>
            </a:r>
            <a:r>
              <a:rPr lang="fa-IR" sz="1600" dirty="0">
                <a:cs typeface="Nazanin" panose="00000400000000000000" pitchFamily="2" charset="-78"/>
              </a:rPr>
              <a:t> پسرش محمد بر تخت نشست و او نیز تا سال </a:t>
            </a:r>
            <a:r>
              <a:rPr lang="fa-IR" sz="1600" dirty="0">
                <a:cs typeface="Nazanin" panose="00000400000000000000" pitchFamily="2" charset="-78"/>
                <a:hlinkClick r:id="rId14" tooltip="۶۳۹ (قمری)"/>
              </a:rPr>
              <a:t>۶۳۹ ه‍. ق</a:t>
            </a:r>
            <a:r>
              <a:rPr lang="fa-IR" sz="1600" dirty="0">
                <a:cs typeface="Nazanin" panose="00000400000000000000" pitchFamily="2" charset="-78"/>
              </a:rPr>
              <a:t> حکومت کرد. پس از او به ترتیب </a:t>
            </a:r>
            <a:r>
              <a:rPr lang="fa-IR" sz="1600" dirty="0">
                <a:cs typeface="Nazanin" panose="00000400000000000000" pitchFamily="2" charset="-78"/>
                <a:hlinkClick r:id="rId15" tooltip="سفلر شاه (صفحه وجود ندارد)"/>
              </a:rPr>
              <a:t>سفلر شاه</a:t>
            </a:r>
            <a:r>
              <a:rPr lang="fa-IR" sz="1600" dirty="0">
                <a:cs typeface="Nazanin" panose="00000400000000000000" pitchFamily="2" charset="-78"/>
              </a:rPr>
              <a:t> (متوفی ۶۴۹ ه‍.ق)، </a:t>
            </a:r>
            <a:r>
              <a:rPr lang="fa-IR" sz="1600" dirty="0">
                <a:cs typeface="Nazanin" panose="00000400000000000000" pitchFamily="2" charset="-78"/>
                <a:hlinkClick r:id="rId16" tooltip="طفی شاه (صفحه وجود ندارد)"/>
              </a:rPr>
              <a:t>طفی شاه</a:t>
            </a:r>
            <a:r>
              <a:rPr lang="fa-IR" sz="1600" dirty="0">
                <a:cs typeface="Nazanin" panose="00000400000000000000" pitchFamily="2" charset="-78"/>
              </a:rPr>
              <a:t> (متوفی ۶۷۰)، </a:t>
            </a:r>
            <a:r>
              <a:rPr lang="fa-IR" sz="1600" dirty="0">
                <a:cs typeface="Nazanin" panose="00000400000000000000" pitchFamily="2" charset="-78"/>
                <a:hlinkClick r:id="rId17" tooltip="علاءالدوله (صفحه وجود ندارد)"/>
              </a:rPr>
              <a:t>علاءالدوله</a:t>
            </a:r>
            <a:r>
              <a:rPr lang="fa-IR" sz="1600" dirty="0">
                <a:cs typeface="Nazanin" panose="00000400000000000000" pitchFamily="2" charset="-78"/>
              </a:rPr>
              <a:t> (متوفی ۶۷۳) </a:t>
            </a:r>
            <a:r>
              <a:rPr lang="fa-IR" sz="1600" dirty="0">
                <a:cs typeface="Nazanin" panose="00000400000000000000" pitchFamily="2" charset="-78"/>
                <a:hlinkClick r:id="rId18" tooltip="یوسف شاه (صفحه وجود ندارد)"/>
              </a:rPr>
              <a:t>یوسف شاه</a:t>
            </a:r>
            <a:r>
              <a:rPr lang="fa-IR" sz="1600" dirty="0">
                <a:cs typeface="Nazanin" panose="00000400000000000000" pitchFamily="2" charset="-78"/>
              </a:rPr>
              <a:t> (متوفی ۶۹۰) حکومت کردند. در دوره یوسف شاه در اثر بی‌احترامی او به فرستاده </a:t>
            </a:r>
            <a:r>
              <a:rPr lang="fa-IR" sz="1600" dirty="0">
                <a:cs typeface="Nazanin" panose="00000400000000000000" pitchFamily="2" charset="-78"/>
                <a:hlinkClick r:id="rId19" tooltip="غازان خان"/>
              </a:rPr>
              <a:t>غازان خان</a:t>
            </a:r>
            <a:r>
              <a:rPr lang="fa-IR" sz="1600" dirty="0">
                <a:cs typeface="Nazanin" panose="00000400000000000000" pitchFamily="2" charset="-78"/>
              </a:rPr>
              <a:t>، سپاه غازان وی به یزد حمله کرد و او مجبور به فرار به </a:t>
            </a:r>
            <a:r>
              <a:rPr lang="fa-IR" sz="1600" dirty="0">
                <a:cs typeface="Nazanin" panose="00000400000000000000" pitchFamily="2" charset="-78"/>
                <a:hlinkClick r:id="rId20" tooltip="سیستان"/>
              </a:rPr>
              <a:t>سیستان</a:t>
            </a:r>
            <a:r>
              <a:rPr lang="fa-IR" sz="1600" dirty="0">
                <a:cs typeface="Nazanin" panose="00000400000000000000" pitchFamily="2" charset="-78"/>
              </a:rPr>
              <a:t> شد اما مردم یزد به همراه علما به نزد </a:t>
            </a:r>
            <a:r>
              <a:rPr lang="fa-IR" sz="1600" dirty="0">
                <a:cs typeface="Nazanin" panose="00000400000000000000" pitchFamily="2" charset="-78"/>
                <a:hlinkClick r:id="rId21" tooltip="امیر محمد ابداجی (صفحه وجود ندارد)"/>
              </a:rPr>
              <a:t>امیر محمد ابداجی</a:t>
            </a:r>
            <a:r>
              <a:rPr lang="fa-IR" sz="1600" dirty="0">
                <a:cs typeface="Nazanin" panose="00000400000000000000" pitchFamily="2" charset="-78"/>
              </a:rPr>
              <a:t> فرمانده سپاه غازان رفتند و او را از ورود به داخل یزد بازداشتند. سرانجام سلسله اتابکان یزد در سال ۷۱۸ به دست </a:t>
            </a:r>
            <a:r>
              <a:rPr lang="fa-IR" sz="1600" dirty="0">
                <a:cs typeface="Nazanin" panose="00000400000000000000" pitchFamily="2" charset="-78"/>
                <a:hlinkClick r:id="rId22" tooltip="امیر مبارزالدین"/>
              </a:rPr>
              <a:t>امیر مبارزالدین</a:t>
            </a:r>
            <a:r>
              <a:rPr lang="fa-IR" sz="1600" dirty="0">
                <a:cs typeface="Nazanin" panose="00000400000000000000" pitchFamily="2" charset="-78"/>
              </a:rPr>
              <a:t>برچیده شد و آخرین امیر سلسله اتابکان </a:t>
            </a:r>
            <a:r>
              <a:rPr lang="fa-IR" sz="1600" dirty="0">
                <a:cs typeface="Nazanin" panose="00000400000000000000" pitchFamily="2" charset="-78"/>
                <a:hlinkClick r:id="rId23" tooltip="حاجی شاه"/>
              </a:rPr>
              <a:t>حاجی شاه</a:t>
            </a:r>
            <a:r>
              <a:rPr lang="fa-IR" sz="1600" dirty="0">
                <a:cs typeface="Nazanin" panose="00000400000000000000" pitchFamily="2" charset="-78"/>
              </a:rPr>
              <a:t> فرزند یوسف شاه سرنگون گردید.</a:t>
            </a:r>
          </a:p>
          <a:p>
            <a:endParaRPr lang="fa-IR" sz="1600" dirty="0">
              <a:cs typeface="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192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Badr" panose="00000400000000000000" pitchFamily="2" charset="-78"/>
              </a:rPr>
              <a:t>حکومت یزد-مغول</a:t>
            </a:r>
            <a:endParaRPr lang="fa-IR" b="1" dirty="0">
              <a:cs typeface="B Bad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363" y="2062624"/>
            <a:ext cx="9603275" cy="3450613"/>
          </a:xfrm>
        </p:spPr>
        <p:txBody>
          <a:bodyPr>
            <a:normAutofit/>
          </a:bodyPr>
          <a:lstStyle/>
          <a:p>
            <a:r>
              <a:rPr lang="fa-IR" dirty="0">
                <a:cs typeface="Nazanin" panose="00000400000000000000" pitchFamily="2" charset="-78"/>
              </a:rPr>
              <a:t>در زمان حکومت </a:t>
            </a:r>
            <a:r>
              <a:rPr lang="fa-IR" dirty="0">
                <a:cs typeface="Nazanin" panose="00000400000000000000" pitchFamily="2" charset="-78"/>
                <a:hlinkClick r:id="rId2" tooltip="سلطان قلب الدین عشقی (صفحه وجود ندارد)"/>
              </a:rPr>
              <a:t>سلطان قلب الدین عشقی</a:t>
            </a:r>
            <a:r>
              <a:rPr lang="fa-IR" dirty="0">
                <a:cs typeface="Nazanin" panose="00000400000000000000" pitchFamily="2" charset="-78"/>
              </a:rPr>
              <a:t>، </a:t>
            </a:r>
            <a:r>
              <a:rPr lang="fa-IR" dirty="0">
                <a:cs typeface="Nazanin" panose="00000400000000000000" pitchFamily="2" charset="-78"/>
                <a:hlinkClick r:id="rId3" tooltip="چنگیزخان"/>
              </a:rPr>
              <a:t>چنگیزخان</a:t>
            </a:r>
            <a:r>
              <a:rPr lang="fa-IR" dirty="0">
                <a:cs typeface="Nazanin" panose="00000400000000000000" pitchFamily="2" charset="-78"/>
              </a:rPr>
              <a:t> مغول به ایران حمله کرد. وی سلطه مغولان را پذیرفت و جانشینانش به عنوان دست نشاندگان مغولان در یزد ابقا شدند و با کفایت و زیرکی یزد را از خشم مغولان مصون داشتند. در سایه امنیت و آرامش نسبی یزد، در این دوره بازرگانی و مبادله کالاهای مختلف رونق یافت. عوامل متعددی در بسط و توسعه بازرگانی دخیل بود از جمله این که ایالات جنوبی ایران تحت حاکمیت مغولان قرار گرفته بود، لذا کالاهای یزدی تا آن سوی آب‌های جنوبی ایران به خصوص </a:t>
            </a:r>
            <a:r>
              <a:rPr lang="fa-IR" dirty="0">
                <a:cs typeface="Nazanin" panose="00000400000000000000" pitchFamily="2" charset="-78"/>
                <a:hlinkClick r:id="rId4" tooltip="هندوستان"/>
              </a:rPr>
              <a:t>هندوستان</a:t>
            </a:r>
            <a:r>
              <a:rPr lang="fa-IR" dirty="0">
                <a:cs typeface="Nazanin" panose="00000400000000000000" pitchFamily="2" charset="-78"/>
              </a:rPr>
              <a:t> راه یافت و تنها مشکل، حفظ و حراست راه‌های منتهی به بازار فروش بود. راهداری و نگهداری راه‌های کشور از زمان مغولان مورد توجه قرار گرفت و حفاظت راه‌ها را اغلب به امرا و بزرگان واگذار می‌کردند. در اوایل قرن هشتم هر دو جنبه، یعنی گسترش شبکه راه‌های منتهی به یزد و هم امنیت آن حاصل شد و این دو از مواردی بود که نقش به سزایی در توسعه بازرگانی یزد و در نهایت شکوفایی اقتصادی و فرهنگی و اجتماعی این ایالت داشت.</a:t>
            </a:r>
          </a:p>
          <a:p>
            <a:endParaRPr lang="fa-IR" dirty="0">
              <a:cs typeface="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44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Badr" panose="00000400000000000000" pitchFamily="2" charset="-78"/>
              </a:rPr>
              <a:t>حکومت یزد-آل ظفر</a:t>
            </a:r>
            <a:endParaRPr lang="fa-IR" b="1" dirty="0">
              <a:cs typeface="B Bad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/>
              <a:t>در سال ۷۹۵ ه‍.ق </a:t>
            </a:r>
            <a:r>
              <a:rPr lang="fa-IR" dirty="0">
                <a:hlinkClick r:id="rId2" tooltip="امیر تیمور"/>
              </a:rPr>
              <a:t>امیر تیمور</a:t>
            </a:r>
            <a:r>
              <a:rPr lang="fa-IR" dirty="0"/>
              <a:t> در یورش سه ساله خود طومار دولت مظفری را درنوردید و یزد را به یکی از عمال خود سپرد. بعد از مراجعت تیمور به</a:t>
            </a:r>
            <a:r>
              <a:rPr lang="fa-IR" dirty="0">
                <a:hlinkClick r:id="rId3" tooltip="ماوراءالنهر"/>
              </a:rPr>
              <a:t>ماوراءالنهر</a:t>
            </a:r>
            <a:r>
              <a:rPr lang="fa-IR" dirty="0"/>
              <a:t> گروهی از همدلی مردم نسبت به آل مظفر سوء استفاده کرده، به رهبری حاجی آبدار، یزد را از تصرف حاکم تیمور بیرون آوردند و سپس سلطان محمد پسر ابو سعید طبسی، یزد را به چنگ آورد و استقلال آن را اعلام کرد. حاکمان تیموری، </a:t>
            </a:r>
            <a:r>
              <a:rPr lang="fa-IR" dirty="0">
                <a:hlinkClick r:id="rId4" tooltip="اصفهان"/>
              </a:rPr>
              <a:t>اصفهان</a:t>
            </a:r>
            <a:r>
              <a:rPr lang="fa-IR" dirty="0"/>
              <a:t>، </a:t>
            </a:r>
            <a:r>
              <a:rPr lang="fa-IR" dirty="0">
                <a:hlinkClick r:id="rId5" tooltip="نایین"/>
              </a:rPr>
              <a:t>نایین</a:t>
            </a:r>
            <a:r>
              <a:rPr lang="fa-IR" dirty="0"/>
              <a:t> و </a:t>
            </a:r>
            <a:r>
              <a:rPr lang="fa-IR" dirty="0">
                <a:hlinkClick r:id="rId6" tooltip="اردستان"/>
              </a:rPr>
              <a:t>اردستان</a:t>
            </a:r>
            <a:r>
              <a:rPr lang="fa-IR" dirty="0"/>
              <a:t> برای اعاده نظم به یزد لشکر کشیدند، اما شکست خوردند. به ناچار پیر محمد بن عمر شیخ بن تیمور، حاکم </a:t>
            </a:r>
            <a:r>
              <a:rPr lang="fa-IR" dirty="0">
                <a:hlinkClick r:id="rId7" tooltip="استان فارس"/>
              </a:rPr>
              <a:t>فارس</a:t>
            </a:r>
            <a:r>
              <a:rPr lang="fa-IR" dirty="0"/>
              <a:t>، با سپاهی فراوان رهسپار یزد شد و به امر </a:t>
            </a:r>
            <a:r>
              <a:rPr lang="fa-IR" dirty="0">
                <a:hlinkClick r:id="rId8" tooltip="تیمور"/>
              </a:rPr>
              <a:t>تیمور</a:t>
            </a:r>
            <a:r>
              <a:rPr lang="fa-IR" dirty="0"/>
              <a:t>، حاکم </a:t>
            </a:r>
            <a:r>
              <a:rPr lang="fa-IR" dirty="0">
                <a:hlinkClick r:id="rId9" tooltip="سیستان"/>
              </a:rPr>
              <a:t>سیستان</a:t>
            </a:r>
            <a:r>
              <a:rPr lang="fa-IR" dirty="0"/>
              <a:t> هم همراهی و مساعدت کرد و از هر سو یزد را در محاصره گرفتند و در نهایت یزد را گشودند. کاشی کاری‌های مسجد جامع و </a:t>
            </a:r>
            <a:r>
              <a:rPr lang="fa-IR" dirty="0">
                <a:hlinkClick r:id="rId10" tooltip="میدان امیر چخماق"/>
              </a:rPr>
              <a:t>میدان امیر چخماق</a:t>
            </a:r>
            <a:r>
              <a:rPr lang="fa-IR" dirty="0"/>
              <a:t> و مسجد امیر چخماق، مصلای عتیق و … از آثار این دوران است. مدارس و کتابخانه‌های متعددی چون مدرسه و کتابخانه قطبیه سرپلوک، مدرسه دارالصفا، مدرسه و کتابخانه یوسف چهره، مدرسه و کتابخانه اصیلیه سرد هوک و کتابخانه باوردیه تأسیس شدند، که نویسندگان و علما و مورخان نامی نظیر </a:t>
            </a:r>
            <a:r>
              <a:rPr lang="fa-IR" dirty="0">
                <a:hlinkClick r:id="rId11" tooltip="شرف الدین علی یزدی"/>
              </a:rPr>
              <a:t>شرف الدین علی یزدی</a:t>
            </a:r>
            <a:r>
              <a:rPr lang="fa-IR" dirty="0"/>
              <a:t> در آن‌ها پرورش یافتند.</a:t>
            </a:r>
          </a:p>
        </p:txBody>
      </p:sp>
    </p:spTree>
    <p:extLst>
      <p:ext uri="{BB962C8B-B14F-4D97-AF65-F5344CB8AC3E}">
        <p14:creationId xmlns:p14="http://schemas.microsoft.com/office/powerpoint/2010/main" val="52297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10353559" cy="5317034"/>
          </a:xfrm>
        </p:spPr>
        <p:txBody>
          <a:bodyPr/>
          <a:lstStyle/>
          <a:p>
            <a:pPr algn="r"/>
            <a:r>
              <a:rPr lang="fa-IR" b="1" dirty="0" smtClean="0">
                <a:cs typeface="B Badr" panose="00000400000000000000" pitchFamily="2" charset="-78"/>
              </a:rPr>
              <a:t>مکان تاریخی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sz="2000" dirty="0" smtClean="0"/>
              <a:t>امیرچخماخ                                             آب انبار                                                          دولت آباد</a:t>
            </a:r>
            <a:br>
              <a:rPr lang="fa-IR" sz="2000" dirty="0" smtClean="0"/>
            </a:br>
            <a:r>
              <a:rPr lang="fa-IR" sz="2000" dirty="0"/>
              <a:t/>
            </a:r>
            <a:br>
              <a:rPr lang="fa-IR" sz="2000" dirty="0"/>
            </a:b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/>
              <a:t/>
            </a:r>
            <a:br>
              <a:rPr lang="fa-IR" sz="2000" dirty="0"/>
            </a:b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/>
              <a:t/>
            </a:r>
            <a:br>
              <a:rPr lang="fa-IR" sz="2000" dirty="0"/>
            </a:b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/>
              <a:t/>
            </a:r>
            <a:br>
              <a:rPr lang="fa-IR" sz="2000" dirty="0"/>
            </a:br>
            <a:r>
              <a:rPr lang="fa-IR" sz="2000" dirty="0" smtClean="0"/>
              <a:t/>
            </a:r>
            <a:br>
              <a:rPr lang="fa-IR" sz="2000" dirty="0" smtClean="0"/>
            </a:br>
            <a:r>
              <a:rPr lang="fa-IR" sz="2000" dirty="0"/>
              <a:t> </a:t>
            </a:r>
            <a:r>
              <a:rPr lang="fa-IR" sz="2000" dirty="0" smtClean="0"/>
              <a:t>    بنا های خشتی                                                                          کلاهدوزها</a:t>
            </a:r>
            <a:endParaRPr lang="fa-IR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679" y="2329779"/>
            <a:ext cx="2473562" cy="15497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421" y="2329778"/>
            <a:ext cx="2620841" cy="15497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06" y="1959313"/>
            <a:ext cx="2123959" cy="19416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900" y="3834985"/>
            <a:ext cx="3098800" cy="224207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562" y="4059561"/>
            <a:ext cx="2982546" cy="199234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6878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Badr" panose="00000400000000000000" pitchFamily="2" charset="-78"/>
              </a:rPr>
              <a:t>اشیا تاریخی</a:t>
            </a:r>
            <a:endParaRPr lang="fa-IR" b="1" dirty="0">
              <a:cs typeface="B Badr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85" y="2053047"/>
            <a:ext cx="4080822" cy="272054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946" y="2053047"/>
            <a:ext cx="4080821" cy="27205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045" y="2053047"/>
            <a:ext cx="3434863" cy="272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2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810" y="851411"/>
            <a:ext cx="10435621" cy="5291481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cs typeface="B Badr" panose="00000400000000000000" pitchFamily="2" charset="-78"/>
              </a:rPr>
              <a:t>موزه ها</a:t>
            </a:r>
            <a:br>
              <a:rPr lang="fa-IR" b="1" dirty="0" smtClean="0">
                <a:cs typeface="B Badr" panose="00000400000000000000" pitchFamily="2" charset="-78"/>
              </a:rPr>
            </a:br>
            <a:r>
              <a:rPr lang="fa-IR" b="1" dirty="0">
                <a:cs typeface="B Badr" panose="00000400000000000000" pitchFamily="2" charset="-78"/>
              </a:rPr>
              <a:t/>
            </a:r>
            <a:br>
              <a:rPr lang="fa-IR" b="1" dirty="0">
                <a:cs typeface="B Badr" panose="00000400000000000000" pitchFamily="2" charset="-78"/>
              </a:rPr>
            </a:br>
            <a:r>
              <a:rPr lang="fa-IR" b="1" dirty="0" smtClean="0">
                <a:cs typeface="B Badr" panose="00000400000000000000" pitchFamily="2" charset="-78"/>
              </a:rPr>
              <a:t/>
            </a:r>
            <a:br>
              <a:rPr lang="fa-IR" b="1" dirty="0" smtClean="0">
                <a:cs typeface="B Badr" panose="00000400000000000000" pitchFamily="2" charset="-78"/>
              </a:rPr>
            </a:br>
            <a:r>
              <a:rPr lang="fa-IR" b="1" dirty="0">
                <a:cs typeface="B Badr" panose="00000400000000000000" pitchFamily="2" charset="-78"/>
              </a:rPr>
              <a:t/>
            </a:r>
            <a:br>
              <a:rPr lang="fa-IR" b="1" dirty="0">
                <a:cs typeface="B Badr" panose="00000400000000000000" pitchFamily="2" charset="-78"/>
              </a:rPr>
            </a:br>
            <a:r>
              <a:rPr lang="fa-IR" b="1" dirty="0" smtClean="0">
                <a:cs typeface="B Badr" panose="00000400000000000000" pitchFamily="2" charset="-78"/>
              </a:rPr>
              <a:t/>
            </a:r>
            <a:br>
              <a:rPr lang="fa-IR" b="1" dirty="0" smtClean="0">
                <a:cs typeface="B Badr" panose="00000400000000000000" pitchFamily="2" charset="-78"/>
              </a:rPr>
            </a:br>
            <a:r>
              <a:rPr lang="fa-IR" sz="2400" b="1" dirty="0" smtClean="0">
                <a:cs typeface="B Badr" panose="00000400000000000000" pitchFamily="2" charset="-78"/>
              </a:rPr>
              <a:t>آیینه و روشنایی                                                                                         موزه آب</a:t>
            </a:r>
            <a:br>
              <a:rPr lang="fa-IR" sz="2400" b="1" dirty="0" smtClean="0">
                <a:cs typeface="B Badr" panose="00000400000000000000" pitchFamily="2" charset="-78"/>
              </a:rPr>
            </a:br>
            <a:r>
              <a:rPr lang="fa-IR" sz="2400" b="1" dirty="0">
                <a:cs typeface="B Badr" panose="00000400000000000000" pitchFamily="2" charset="-78"/>
              </a:rPr>
              <a:t/>
            </a:r>
            <a:br>
              <a:rPr lang="fa-IR" sz="2400" b="1" dirty="0">
                <a:cs typeface="B Badr" panose="00000400000000000000" pitchFamily="2" charset="-78"/>
              </a:rPr>
            </a:br>
            <a:r>
              <a:rPr lang="fa-IR" sz="2400" b="1" dirty="0" smtClean="0">
                <a:cs typeface="B Badr" panose="00000400000000000000" pitchFamily="2" charset="-78"/>
              </a:rPr>
              <a:t/>
            </a:r>
            <a:br>
              <a:rPr lang="fa-IR" sz="2400" b="1" dirty="0" smtClean="0">
                <a:cs typeface="B Badr" panose="00000400000000000000" pitchFamily="2" charset="-78"/>
              </a:rPr>
            </a:br>
            <a:r>
              <a:rPr lang="fa-IR" sz="2400" b="1" dirty="0">
                <a:cs typeface="B Badr" panose="00000400000000000000" pitchFamily="2" charset="-78"/>
              </a:rPr>
              <a:t/>
            </a:r>
            <a:br>
              <a:rPr lang="fa-IR" sz="2400" b="1" dirty="0">
                <a:cs typeface="B Badr" panose="00000400000000000000" pitchFamily="2" charset="-78"/>
              </a:rPr>
            </a:br>
            <a:r>
              <a:rPr lang="fa-IR" sz="2400" b="1" dirty="0" smtClean="0">
                <a:cs typeface="B Badr" panose="00000400000000000000" pitchFamily="2" charset="-78"/>
              </a:rPr>
              <a:t/>
            </a:r>
            <a:br>
              <a:rPr lang="fa-IR" sz="2400" b="1" dirty="0" smtClean="0">
                <a:cs typeface="B Badr" panose="00000400000000000000" pitchFamily="2" charset="-78"/>
              </a:rPr>
            </a:br>
            <a:r>
              <a:rPr lang="fa-IR" sz="2400" b="1" dirty="0">
                <a:cs typeface="B Badr" panose="00000400000000000000" pitchFamily="2" charset="-78"/>
              </a:rPr>
              <a:t/>
            </a:r>
            <a:br>
              <a:rPr lang="fa-IR" sz="2400" b="1" dirty="0">
                <a:cs typeface="B Badr" panose="00000400000000000000" pitchFamily="2" charset="-78"/>
              </a:rPr>
            </a:br>
            <a:r>
              <a:rPr lang="fa-IR" sz="2400" b="1" dirty="0" smtClean="0">
                <a:cs typeface="B Badr" panose="00000400000000000000" pitchFamily="2" charset="-78"/>
              </a:rPr>
              <a:t/>
            </a:r>
            <a:br>
              <a:rPr lang="fa-IR" sz="2400" b="1" dirty="0" smtClean="0">
                <a:cs typeface="B Badr" panose="00000400000000000000" pitchFamily="2" charset="-78"/>
              </a:rPr>
            </a:br>
            <a:r>
              <a:rPr lang="fa-IR" sz="2400" b="1" dirty="0">
                <a:cs typeface="B Badr" panose="00000400000000000000" pitchFamily="2" charset="-78"/>
              </a:rPr>
              <a:t> </a:t>
            </a:r>
            <a:r>
              <a:rPr lang="fa-IR" sz="2400" b="1" dirty="0" smtClean="0">
                <a:cs typeface="B Badr" panose="00000400000000000000" pitchFamily="2" charset="-78"/>
              </a:rPr>
              <a:t>                                             فرهنگ زرتشتیان</a:t>
            </a:r>
            <a:br>
              <a:rPr lang="fa-IR" sz="2400" b="1" dirty="0" smtClean="0">
                <a:cs typeface="B Badr" panose="00000400000000000000" pitchFamily="2" charset="-78"/>
              </a:rPr>
            </a:br>
            <a:r>
              <a:rPr lang="fa-IR" sz="2400" b="1" dirty="0">
                <a:cs typeface="B Badr" panose="00000400000000000000" pitchFamily="2" charset="-78"/>
              </a:rPr>
              <a:t/>
            </a:r>
            <a:br>
              <a:rPr lang="fa-IR" sz="2400" b="1" dirty="0">
                <a:cs typeface="B Badr" panose="00000400000000000000" pitchFamily="2" charset="-78"/>
              </a:rPr>
            </a:br>
            <a:r>
              <a:rPr lang="fa-IR" sz="2400" b="1" dirty="0" smtClean="0">
                <a:cs typeface="B Badr" panose="00000400000000000000" pitchFamily="2" charset="-78"/>
              </a:rPr>
              <a:t/>
            </a:r>
            <a:br>
              <a:rPr lang="fa-IR" sz="2400" b="1" dirty="0" smtClean="0">
                <a:cs typeface="B Badr" panose="00000400000000000000" pitchFamily="2" charset="-78"/>
              </a:rPr>
            </a:br>
            <a:r>
              <a:rPr lang="fa-IR" sz="2400" b="1" dirty="0">
                <a:cs typeface="B Badr" panose="00000400000000000000" pitchFamily="2" charset="-78"/>
              </a:rPr>
              <a:t/>
            </a:r>
            <a:br>
              <a:rPr lang="fa-IR" sz="2400" b="1" dirty="0">
                <a:cs typeface="B Badr" panose="00000400000000000000" pitchFamily="2" charset="-78"/>
              </a:rPr>
            </a:br>
            <a:r>
              <a:rPr lang="fa-IR" sz="2400" b="1" dirty="0" smtClean="0">
                <a:cs typeface="B Badr" panose="00000400000000000000" pitchFamily="2" charset="-78"/>
              </a:rPr>
              <a:t/>
            </a:r>
            <a:br>
              <a:rPr lang="fa-IR" sz="2400" b="1" dirty="0" smtClean="0">
                <a:cs typeface="B Badr" panose="00000400000000000000" pitchFamily="2" charset="-78"/>
              </a:rPr>
            </a:br>
            <a:endParaRPr lang="fa-IR" sz="2400" b="1" dirty="0">
              <a:cs typeface="B Badr" panose="000004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3" y="2224740"/>
            <a:ext cx="2696300" cy="202539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91" y="2288284"/>
            <a:ext cx="3044792" cy="20253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66" y="3985427"/>
            <a:ext cx="3025426" cy="202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9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Badr" panose="00000400000000000000" pitchFamily="2" charset="-78"/>
              </a:rPr>
              <a:t>شجرنامه خانوادگی</a:t>
            </a:r>
            <a:endParaRPr lang="fa-IR" b="1" dirty="0">
              <a:cs typeface="B Bad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223" y="1329136"/>
            <a:ext cx="3086100" cy="391724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1191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54</TotalTime>
  <Words>101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 Badr</vt:lpstr>
      <vt:lpstr>Gill Sans MT</vt:lpstr>
      <vt:lpstr>IranNastaliq</vt:lpstr>
      <vt:lpstr>Nazanin</vt:lpstr>
      <vt:lpstr>Times New Roman</vt:lpstr>
      <vt:lpstr>Gallery</vt:lpstr>
      <vt:lpstr>  بسم الله الرحمن الرحیم</vt:lpstr>
      <vt:lpstr>پیشینه تاریخی</vt:lpstr>
      <vt:lpstr>حکومت های یزد-اکباتان </vt:lpstr>
      <vt:lpstr>حکومت یزد-مغول</vt:lpstr>
      <vt:lpstr>حکومت یزد-آل ظفر</vt:lpstr>
      <vt:lpstr>مکان تاریخی    امیرچخماخ                                             آب انبار                                                          دولت آباد              بنا های خشتی                                                                          کلاهدوزها</vt:lpstr>
      <vt:lpstr>اشیا تاریخی</vt:lpstr>
      <vt:lpstr>موزه ها     آیینه و روشنایی                                                                                         موزه آب                                                     فرهنگ زرتشتیان     </vt:lpstr>
      <vt:lpstr>شجرنامه خانوادگی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Vaghefi</dc:creator>
  <cp:lastModifiedBy>Vaghefi</cp:lastModifiedBy>
  <cp:revision>7</cp:revision>
  <dcterms:created xsi:type="dcterms:W3CDTF">2019-03-21T15:24:10Z</dcterms:created>
  <dcterms:modified xsi:type="dcterms:W3CDTF">2019-03-31T07:45:46Z</dcterms:modified>
</cp:coreProperties>
</file>