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3"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a:xfrm>
            <a:off x="5332412" y="5883275"/>
            <a:ext cx="4324044" cy="365125"/>
          </a:xfrm>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2520546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B979F4-CF91-47DE-AE24-B873E95A75F7}" type="datetimeFigureOut">
              <a:rPr lang="fa-IR" smtClean="0"/>
              <a:t>1439/07/15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339599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28850691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3772241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3059315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238685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42239814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1451680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2531595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10951856" y="5867131"/>
            <a:ext cx="551167" cy="365125"/>
          </a:xfrm>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74327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AB979F4-CF91-47DE-AE24-B873E95A75F7}" type="datetimeFigureOut">
              <a:rPr lang="fa-IR" smtClean="0"/>
              <a:t>1439/07/15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148249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B979F4-CF91-47DE-AE24-B873E95A75F7}" type="datetimeFigureOut">
              <a:rPr lang="fa-IR" smtClean="0"/>
              <a:t>1439/07/15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417298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B979F4-CF91-47DE-AE24-B873E95A75F7}" type="datetimeFigureOut">
              <a:rPr lang="fa-IR" smtClean="0"/>
              <a:t>1439/07/15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331191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B979F4-CF91-47DE-AE24-B873E95A75F7}" type="datetimeFigureOut">
              <a:rPr lang="fa-IR" smtClean="0"/>
              <a:t>1439/07/15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52257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B979F4-CF91-47DE-AE24-B873E95A75F7}" type="datetimeFigureOut">
              <a:rPr lang="fa-IR" smtClean="0"/>
              <a:t>1439/07/15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1052681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B979F4-CF91-47DE-AE24-B873E95A75F7}" type="datetimeFigureOut">
              <a:rPr lang="fa-IR" smtClean="0"/>
              <a:t>1439/07/15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91511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AB979F4-CF91-47DE-AE24-B873E95A75F7}" type="datetimeFigureOut">
              <a:rPr lang="fa-IR" smtClean="0"/>
              <a:t>1439/07/15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4E432C10-F436-4D9B-9242-071C422BF252}" type="slidenum">
              <a:rPr lang="fa-IR" smtClean="0"/>
              <a:t>‹#›</a:t>
            </a:fld>
            <a:endParaRPr lang="fa-IR"/>
          </a:p>
        </p:txBody>
      </p:sp>
    </p:spTree>
    <p:extLst>
      <p:ext uri="{BB962C8B-B14F-4D97-AF65-F5344CB8AC3E}">
        <p14:creationId xmlns:p14="http://schemas.microsoft.com/office/powerpoint/2010/main" val="177763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AB979F4-CF91-47DE-AE24-B873E95A75F7}" type="datetimeFigureOut">
              <a:rPr lang="fa-IR" smtClean="0"/>
              <a:t>1439/07/15</a:t>
            </a:fld>
            <a:endParaRPr lang="fa-IR"/>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fa-IR"/>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E432C10-F436-4D9B-9242-071C422BF252}" type="slidenum">
              <a:rPr lang="fa-IR" smtClean="0"/>
              <a:t>‹#›</a:t>
            </a:fld>
            <a:endParaRPr lang="fa-IR"/>
          </a:p>
        </p:txBody>
      </p:sp>
    </p:spTree>
    <p:extLst>
      <p:ext uri="{BB962C8B-B14F-4D97-AF65-F5344CB8AC3E}">
        <p14:creationId xmlns:p14="http://schemas.microsoft.com/office/powerpoint/2010/main" val="37671776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fa.wikipedia.org/wiki/%DB%8C%D8%B2%D8%AF#cite_note-3" TargetMode="External"/><Relationship Id="rId3" Type="http://schemas.openxmlformats.org/officeDocument/2006/relationships/hyperlink" Target="https://fa.wikipedia.org/wiki/%D8%B4%D9%87%D8%B1%D8%B3%D8%AA%D8%A7%D9%86_%DB%8C%D8%B2%D8%AF" TargetMode="External"/><Relationship Id="rId7" Type="http://schemas.openxmlformats.org/officeDocument/2006/relationships/hyperlink" Target="https://fa.wikipedia.org/wiki/%D8%A7%D8%AA%D8%A7%D8%A8%DA%A9%D8%A7%D9%86_%DB%8C%D8%B2%D8%AF" TargetMode="External"/><Relationship Id="rId2" Type="http://schemas.openxmlformats.org/officeDocument/2006/relationships/hyperlink" Target="https://fa.wikipedia.org/wiki/%D8%A7%D8%B3%D8%AA%D8%A7%D9%86_%DB%8C%D8%B2%D8%AF" TargetMode="External"/><Relationship Id="rId1" Type="http://schemas.openxmlformats.org/officeDocument/2006/relationships/slideLayout" Target="../slideLayouts/slideLayout1.xml"/><Relationship Id="rId6" Type="http://schemas.openxmlformats.org/officeDocument/2006/relationships/hyperlink" Target="https://fa.wikipedia.org/wiki/%D8%AE%D8%B1%D8%A7%D9%86%D9%82" TargetMode="External"/><Relationship Id="rId5" Type="http://schemas.openxmlformats.org/officeDocument/2006/relationships/hyperlink" Target="https://fa.wikipedia.org/wiki/%D8%B4%DB%8C%D8%B1%DA%A9%D9%88%D9%87" TargetMode="External"/><Relationship Id="rId4" Type="http://schemas.openxmlformats.org/officeDocument/2006/relationships/hyperlink" Target="https://fa.wikipedia.org/wiki/%D8%A7%DB%8C%D8%B1%D8%A7%D9%86"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a.wikipedia.org/wiki/%D8%A7%D8%B5%D9%81%D9%87%D8%A7%D9%86" TargetMode="External"/><Relationship Id="rId2" Type="http://schemas.openxmlformats.org/officeDocument/2006/relationships/hyperlink" Target="https://fa.wikipedia.org/wiki/%D9%BE%D8%A7%D8%B1%D8%B3" TargetMode="External"/><Relationship Id="rId1" Type="http://schemas.openxmlformats.org/officeDocument/2006/relationships/slideLayout" Target="../slideLayouts/slideLayout2.xml"/><Relationship Id="rId6" Type="http://schemas.openxmlformats.org/officeDocument/2006/relationships/hyperlink" Target="https://fa.wikipedia.org/wiki/%D8%A2%D9%84_%D9%85%D8%B8%D9%81%D8%B1" TargetMode="External"/><Relationship Id="rId5" Type="http://schemas.openxmlformats.org/officeDocument/2006/relationships/hyperlink" Target="https://fa.wikipedia.org/wiki/%D8%AE%D8%B1%D8%A7%D8%B3%D8%A7%D9%86" TargetMode="External"/><Relationship Id="rId4" Type="http://schemas.openxmlformats.org/officeDocument/2006/relationships/hyperlink" Target="https://fa.wikipedia.org/wiki/%DA%A9%D8%B1%D9%85%D8%A7%D9%86"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400" y="0"/>
            <a:ext cx="8574622" cy="2616199"/>
          </a:xfrm>
        </p:spPr>
        <p:txBody>
          <a:bodyPr/>
          <a:lstStyle/>
          <a:p>
            <a:r>
              <a:rPr lang="fa-IR" dirty="0" smtClean="0">
                <a:latin typeface="IranNastaliq" panose="02000503000000020003" pitchFamily="2" charset="0"/>
                <a:cs typeface="IranNastaliq" panose="02000503000000020003" pitchFamily="2" charset="0"/>
              </a:rPr>
              <a:t>به نام خداوند بخشنده مهربان</a:t>
            </a:r>
            <a:endParaRPr lang="fa-IR" dirty="0">
              <a:latin typeface="IranNastaliq" panose="02000503000000020003" pitchFamily="2" charset="0"/>
              <a:cs typeface="IranNastaliq" panose="02000503000000020003" pitchFamily="2" charset="0"/>
            </a:endParaRPr>
          </a:p>
        </p:txBody>
      </p:sp>
      <p:sp>
        <p:nvSpPr>
          <p:cNvPr id="3" name="Subtitle 2"/>
          <p:cNvSpPr>
            <a:spLocks noGrp="1"/>
          </p:cNvSpPr>
          <p:nvPr>
            <p:ph type="subTitle" idx="1"/>
          </p:nvPr>
        </p:nvSpPr>
        <p:spPr>
          <a:xfrm>
            <a:off x="4515377" y="3771900"/>
            <a:ext cx="6987645" cy="2298700"/>
          </a:xfrm>
        </p:spPr>
        <p:txBody>
          <a:bodyPr>
            <a:normAutofit/>
          </a:bodyPr>
          <a:lstStyle/>
          <a:p>
            <a:endParaRPr lang="fa-IR" sz="6000" dirty="0" smtClean="0">
              <a:ln w="3175" cmpd="sng">
                <a:noFill/>
              </a:ln>
              <a:latin typeface="IranNastaliq" panose="02000503000000020003" pitchFamily="2" charset="0"/>
              <a:ea typeface="+mj-ea"/>
              <a:cs typeface="IranNastaliq" panose="02000503000000020003" pitchFamily="2" charset="0"/>
            </a:endParaRPr>
          </a:p>
          <a:p>
            <a:r>
              <a:rPr lang="fa-IR" sz="6000" dirty="0" smtClean="0">
                <a:ln w="3175" cmpd="sng">
                  <a:noFill/>
                </a:ln>
                <a:latin typeface="IranNastaliq" panose="02000503000000020003" pitchFamily="2" charset="0"/>
                <a:ea typeface="+mj-ea"/>
                <a:cs typeface="IranNastaliq" panose="02000503000000020003" pitchFamily="2" charset="0"/>
              </a:rPr>
              <a:t>سید محمد خلیفه واقفی</a:t>
            </a:r>
            <a:endParaRPr lang="fa-IR" sz="6000" dirty="0">
              <a:ln w="3175" cmpd="sng">
                <a:noFill/>
              </a:ln>
              <a:latin typeface="IranNastaliq" panose="02000503000000020003" pitchFamily="2" charset="0"/>
              <a:ea typeface="+mj-ea"/>
              <a:cs typeface="IranNastaliq" panose="02000503000000020003" pitchFamily="2" charset="0"/>
            </a:endParaRPr>
          </a:p>
          <a:p>
            <a:endParaRPr lang="fa-IR" sz="6000" dirty="0">
              <a:ln w="3175" cmpd="sng">
                <a:noFill/>
              </a:ln>
              <a:latin typeface="IranNastaliq" panose="02000503000000020003" pitchFamily="2" charset="0"/>
              <a:ea typeface="+mj-ea"/>
              <a:cs typeface="IranNastaliq" panose="02000503000000020003" pitchFamily="2" charset="0"/>
            </a:endParaRPr>
          </a:p>
        </p:txBody>
      </p:sp>
    </p:spTree>
    <p:extLst>
      <p:ext uri="{BB962C8B-B14F-4D97-AF65-F5344CB8AC3E}">
        <p14:creationId xmlns:p14="http://schemas.microsoft.com/office/powerpoint/2010/main" val="31034874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17378" y="0"/>
            <a:ext cx="8574622" cy="2616199"/>
          </a:xfrm>
        </p:spPr>
        <p:txBody>
          <a:bodyPr/>
          <a:lstStyle/>
          <a:p>
            <a:pPr algn="ctr"/>
            <a:r>
              <a:rPr lang="fa-IR" dirty="0" smtClean="0">
                <a:latin typeface="IranNastaliq" panose="02000503000000020003" pitchFamily="2" charset="0"/>
                <a:cs typeface="IranNastaliq" panose="02000503000000020003" pitchFamily="2" charset="0"/>
              </a:rPr>
              <a:t>یزد</a:t>
            </a:r>
            <a:endParaRPr lang="fa-IR" dirty="0">
              <a:latin typeface="IranNastaliq" panose="02000503000000020003" pitchFamily="2" charset="0"/>
              <a:cs typeface="IranNastaliq" panose="02000503000000020003" pitchFamily="2" charset="0"/>
            </a:endParaRPr>
          </a:p>
        </p:txBody>
      </p:sp>
      <p:sp>
        <p:nvSpPr>
          <p:cNvPr id="27" name="Subtitle 26"/>
          <p:cNvSpPr>
            <a:spLocks noGrp="1"/>
          </p:cNvSpPr>
          <p:nvPr>
            <p:ph type="subTitle" idx="1"/>
          </p:nvPr>
        </p:nvSpPr>
        <p:spPr>
          <a:xfrm>
            <a:off x="4410866" y="3304288"/>
            <a:ext cx="6987645" cy="1388534"/>
          </a:xfrm>
        </p:spPr>
        <p:txBody>
          <a:bodyPr>
            <a:noAutofit/>
          </a:bodyPr>
          <a:lstStyle/>
          <a:p>
            <a:r>
              <a:rPr lang="fa-IR" dirty="0" smtClean="0">
                <a:latin typeface="Adobe Arabic" panose="02040503050201020203" pitchFamily="18" charset="-78"/>
                <a:cs typeface="Adobe Arabic" panose="02040503050201020203" pitchFamily="18" charset="-78"/>
              </a:rPr>
              <a:t>یزد مرکز</a:t>
            </a:r>
            <a:r>
              <a:rPr lang="fa-IR" dirty="0">
                <a:latin typeface="Adobe Arabic" panose="02040503050201020203" pitchFamily="18" charset="-78"/>
                <a:cs typeface="Adobe Arabic" panose="02040503050201020203" pitchFamily="18" charset="-78"/>
              </a:rPr>
              <a:t> </a:t>
            </a:r>
            <a:r>
              <a:rPr lang="fa-IR" dirty="0">
                <a:latin typeface="Adobe Arabic" panose="02040503050201020203" pitchFamily="18" charset="-78"/>
                <a:cs typeface="Adobe Arabic" panose="02040503050201020203" pitchFamily="18" charset="-78"/>
                <a:hlinkClick r:id="rId2" tooltip="استان یزد"/>
              </a:rPr>
              <a:t>استان</a:t>
            </a:r>
            <a:r>
              <a:rPr lang="fa-IR" dirty="0">
                <a:latin typeface="Adobe Arabic" panose="02040503050201020203" pitchFamily="18" charset="-78"/>
                <a:cs typeface="Adobe Arabic" panose="02040503050201020203" pitchFamily="18" charset="-78"/>
              </a:rPr>
              <a:t> و </a:t>
            </a:r>
            <a:r>
              <a:rPr lang="fa-IR" dirty="0">
                <a:latin typeface="Adobe Arabic" panose="02040503050201020203" pitchFamily="18" charset="-78"/>
                <a:cs typeface="Adobe Arabic" panose="02040503050201020203" pitchFamily="18" charset="-78"/>
                <a:hlinkClick r:id="rId3" tooltip="شهرستان یزد"/>
              </a:rPr>
              <a:t>شهرستان یزد</a:t>
            </a:r>
            <a:r>
              <a:rPr lang="fa-IR" dirty="0">
                <a:latin typeface="Adobe Arabic" panose="02040503050201020203" pitchFamily="18" charset="-78"/>
                <a:cs typeface="Adobe Arabic" panose="02040503050201020203" pitchFamily="18" charset="-78"/>
              </a:rPr>
              <a:t> در مرکز </a:t>
            </a:r>
            <a:r>
              <a:rPr lang="fa-IR" dirty="0">
                <a:latin typeface="Adobe Arabic" panose="02040503050201020203" pitchFamily="18" charset="-78"/>
                <a:cs typeface="Adobe Arabic" panose="02040503050201020203" pitchFamily="18" charset="-78"/>
                <a:hlinkClick r:id="rId4" tooltip="ایران"/>
              </a:rPr>
              <a:t>ایران</a:t>
            </a:r>
            <a:r>
              <a:rPr lang="fa-IR" dirty="0">
                <a:latin typeface="Adobe Arabic" panose="02040503050201020203" pitchFamily="18" charset="-78"/>
                <a:cs typeface="Adobe Arabic" panose="02040503050201020203" pitchFamily="18" charset="-78"/>
              </a:rPr>
              <a:t> است. این شهر بین رشته‌های </a:t>
            </a:r>
            <a:r>
              <a:rPr lang="fa-IR" dirty="0">
                <a:latin typeface="Adobe Arabic" panose="02040503050201020203" pitchFamily="18" charset="-78"/>
                <a:cs typeface="Adobe Arabic" panose="02040503050201020203" pitchFamily="18" charset="-78"/>
                <a:hlinkClick r:id="rId5" tooltip="شیرکوه"/>
              </a:rPr>
              <a:t>شیرکوه</a:t>
            </a:r>
            <a:r>
              <a:rPr lang="fa-IR" dirty="0">
                <a:latin typeface="Adobe Arabic" panose="02040503050201020203" pitchFamily="18" charset="-78"/>
                <a:cs typeface="Adobe Arabic" panose="02040503050201020203" pitchFamily="18" charset="-78"/>
              </a:rPr>
              <a:t> و </a:t>
            </a:r>
            <a:r>
              <a:rPr lang="fa-IR" dirty="0">
                <a:latin typeface="Adobe Arabic" panose="02040503050201020203" pitchFamily="18" charset="-78"/>
                <a:cs typeface="Adobe Arabic" panose="02040503050201020203" pitchFamily="18" charset="-78"/>
                <a:hlinkClick r:id="rId6" tooltip="خرانق"/>
              </a:rPr>
              <a:t>خرانق</a:t>
            </a:r>
            <a:r>
              <a:rPr lang="fa-IR" dirty="0">
                <a:latin typeface="Adobe Arabic" panose="02040503050201020203" pitchFamily="18" charset="-78"/>
                <a:cs typeface="Adobe Arabic" panose="02040503050201020203" pitchFamily="18" charset="-78"/>
              </a:rPr>
              <a:t> و در دشتی گسترده به نام دشت یزد ـ اردکان قرار گرفته‌است. به قسمی که اولین صندوق امانات جهان در ۱۷۰۰ سال پیش در حوضه تمدن این شهر بنا نهاده </a:t>
            </a:r>
            <a:r>
              <a:rPr lang="fa-IR">
                <a:latin typeface="Adobe Arabic" panose="02040503050201020203" pitchFamily="18" charset="-78"/>
                <a:cs typeface="Adobe Arabic" panose="02040503050201020203" pitchFamily="18" charset="-78"/>
              </a:rPr>
              <a:t>شده‌است</a:t>
            </a:r>
            <a:r>
              <a:rPr lang="fa-IR" smtClean="0">
                <a:latin typeface="Adobe Arabic" panose="02040503050201020203" pitchFamily="18" charset="-78"/>
                <a:cs typeface="Adobe Arabic" panose="02040503050201020203" pitchFamily="18" charset="-78"/>
              </a:rPr>
              <a:t>.</a:t>
            </a:r>
            <a:r>
              <a:rPr lang="fa-IR" baseline="30000" smtClean="0">
                <a:latin typeface="Adobe Arabic" panose="02040503050201020203" pitchFamily="18" charset="-78"/>
                <a:cs typeface="Adobe Arabic" panose="02040503050201020203" pitchFamily="18" charset="-78"/>
              </a:rPr>
              <a:t> </a:t>
            </a:r>
            <a:r>
              <a:rPr lang="fa-IR" dirty="0">
                <a:latin typeface="Adobe Arabic" panose="02040503050201020203" pitchFamily="18" charset="-78"/>
                <a:cs typeface="Adobe Arabic" panose="02040503050201020203" pitchFamily="18" charset="-78"/>
              </a:rPr>
              <a:t> اوج آبادانی یزد از سدهٔ «هشتم هجری» به بعد بوده و </a:t>
            </a:r>
            <a:r>
              <a:rPr lang="fa-IR" u="sng" dirty="0">
                <a:latin typeface="Adobe Arabic" panose="02040503050201020203" pitchFamily="18" charset="-78"/>
                <a:cs typeface="Adobe Arabic" panose="02040503050201020203" pitchFamily="18" charset="-78"/>
                <a:hlinkClick r:id="rId7"/>
              </a:rPr>
              <a:t>اتابکان یزد</a:t>
            </a:r>
            <a:r>
              <a:rPr lang="fa-IR" dirty="0">
                <a:latin typeface="Adobe Arabic" panose="02040503050201020203" pitchFamily="18" charset="-78"/>
                <a:cs typeface="Adobe Arabic" panose="02040503050201020203" pitchFamily="18" charset="-78"/>
              </a:rPr>
              <a:t> از مهم‌ترین عوامل پیش‌رفت این شهر در سده‌های گذشته به‌شمار می‌روند.</a:t>
            </a:r>
            <a:r>
              <a:rPr lang="fa-IR" baseline="30000" dirty="0">
                <a:latin typeface="Adobe Arabic" panose="02040503050201020203" pitchFamily="18" charset="-78"/>
                <a:cs typeface="Adobe Arabic" panose="02040503050201020203" pitchFamily="18" charset="-78"/>
                <a:hlinkClick r:id="rId8"/>
              </a:rPr>
              <a:t>[۳]</a:t>
            </a:r>
            <a:r>
              <a:rPr lang="fa-IR" dirty="0">
                <a:latin typeface="Adobe Arabic" panose="02040503050201020203" pitchFamily="18" charset="-78"/>
                <a:cs typeface="Adobe Arabic" panose="02040503050201020203" pitchFamily="18" charset="-78"/>
              </a:rPr>
              <a:t> یزد در منطقه فلات مرکزی ایران واقع شده‌است.</a:t>
            </a:r>
            <a:endParaRPr lang="fa-IR" sz="2400" dirty="0">
              <a:solidFill>
                <a:schemeClr val="tx2"/>
              </a:solidFill>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117514062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1000"/>
                                  </p:stCondLst>
                                  <p:childTnLst>
                                    <p:set>
                                      <p:cBhvr>
                                        <p:cTn id="11" dur="1" fill="hold">
                                          <p:stCondLst>
                                            <p:cond delay="0"/>
                                          </p:stCondLst>
                                        </p:cTn>
                                        <p:tgtEl>
                                          <p:spTgt spid="27">
                                            <p:txEl>
                                              <p:pRg st="0" end="0"/>
                                            </p:txEl>
                                          </p:spTgt>
                                        </p:tgtEl>
                                        <p:attrNameLst>
                                          <p:attrName>style.visibility</p:attrName>
                                        </p:attrNameLst>
                                      </p:cBhvr>
                                      <p:to>
                                        <p:strVal val="visible"/>
                                      </p:to>
                                    </p:set>
                                    <p:animEffect transition="in" filter="fade">
                                      <p:cBhvr>
                                        <p:cTn id="12" dur="1000"/>
                                        <p:tgtEl>
                                          <p:spTgt spid="27">
                                            <p:txEl>
                                              <p:pRg st="0" end="0"/>
                                            </p:txEl>
                                          </p:spTgt>
                                        </p:tgtEl>
                                      </p:cBhvr>
                                    </p:animEffect>
                                    <p:anim calcmode="lin" valueType="num">
                                      <p:cBhvr>
                                        <p:cTn id="13"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solidFill>
                  <a:schemeClr val="tx2"/>
                </a:solidFill>
                <a:latin typeface="IranNastaliq" panose="02000503000000020003" pitchFamily="2" charset="0"/>
                <a:ea typeface="+mn-ea"/>
                <a:cs typeface="IranNastaliq" panose="02000503000000020003" pitchFamily="2" charset="0"/>
              </a:rPr>
              <a:t>پیشینه ی تاریخی</a:t>
            </a:r>
            <a:endParaRPr lang="fa-IR" sz="3200" dirty="0">
              <a:solidFill>
                <a:schemeClr val="tx2"/>
              </a:solidFill>
              <a:latin typeface="IranNastaliq" panose="02000503000000020003" pitchFamily="2" charset="0"/>
              <a:ea typeface="+mn-ea"/>
              <a:cs typeface="IranNastaliq" panose="02000503000000020003" pitchFamily="2" charset="0"/>
            </a:endParaRPr>
          </a:p>
        </p:txBody>
      </p:sp>
      <p:sp>
        <p:nvSpPr>
          <p:cNvPr id="3" name="Content Placeholder 2"/>
          <p:cNvSpPr>
            <a:spLocks noGrp="1"/>
          </p:cNvSpPr>
          <p:nvPr>
            <p:ph idx="1"/>
          </p:nvPr>
        </p:nvSpPr>
        <p:spPr/>
        <p:txBody>
          <a:bodyPr>
            <a:noAutofit/>
          </a:bodyPr>
          <a:lstStyle/>
          <a:p>
            <a:r>
              <a:rPr lang="fa-IR" sz="1800" dirty="0">
                <a:latin typeface="Adobe Arabic" panose="02040503050201020203" pitchFamily="18" charset="-78"/>
                <a:cs typeface="Adobe Arabic" panose="02040503050201020203" pitchFamily="18" charset="-78"/>
              </a:rPr>
              <a:t>يزد يکی از سرزمينهای باستانی ودارای ميراث درخشانی از فرهنگ و تمدن کهن و ادوار مختلف تاريخی با قدمت 3 هزار سالاست. برخی از مورخين بنای اوليه شهر يزد را به زمان اسکندر مقدونی نسبت می دهند کهوی زندانی ساخته و نام آن را چنين نهاده است و به اعتقاد عده ای ديگر از تاريخنويسان در دوره ساسانيان به فرمان يزدگرد اول ( 421-339 م ) در اين محل شهری بناميزدان گرد بنا گرديده است. نام يزد از همين عنوان گرفته شده است و به معنی مقدس،فرخنده و در خور آفرين می‌باشد. </a:t>
            </a:r>
            <a:br>
              <a:rPr lang="fa-IR" sz="1800" dirty="0">
                <a:latin typeface="Adobe Arabic" panose="02040503050201020203" pitchFamily="18" charset="-78"/>
                <a:cs typeface="Adobe Arabic" panose="02040503050201020203" pitchFamily="18" charset="-78"/>
              </a:rPr>
            </a:br>
            <a:endParaRPr lang="fa-IR" sz="1800" dirty="0">
              <a:latin typeface="Adobe Arabic" panose="02040503050201020203" pitchFamily="18" charset="-78"/>
              <a:cs typeface="Adobe Arabic" panose="02040503050201020203" pitchFamily="18" charset="-78"/>
            </a:endParaRPr>
          </a:p>
          <a:p>
            <a:r>
              <a:rPr lang="fa-IR" sz="1800" dirty="0">
                <a:latin typeface="Adobe Arabic" panose="02040503050201020203" pitchFamily="18" charset="-78"/>
                <a:cs typeface="Adobe Arabic" panose="02040503050201020203" pitchFamily="18" charset="-78"/>
              </a:rPr>
              <a:t>مورخين يونانی شهر کهن و باستانی را اياتيسخوانده اند که احتمالا بعد از ويرانی شهر کهن 'کته' پديد آمده است. پس از ظهوراسلام و گرايش مردم ايران به دين اسلام به يزد لقب ' دارالعباده ' داده شد.</a:t>
            </a:r>
            <a:br>
              <a:rPr lang="fa-IR" sz="1800" dirty="0">
                <a:latin typeface="Adobe Arabic" panose="02040503050201020203" pitchFamily="18" charset="-78"/>
                <a:cs typeface="Adobe Arabic" panose="02040503050201020203" pitchFamily="18" charset="-78"/>
              </a:rPr>
            </a:br>
            <a:r>
              <a:rPr lang="fa-IR" sz="1800" dirty="0">
                <a:latin typeface="Adobe Arabic" panose="02040503050201020203" pitchFamily="18" charset="-78"/>
                <a:cs typeface="Adobe Arabic" panose="02040503050201020203" pitchFamily="18" charset="-78"/>
              </a:rPr>
              <a:t>يزدبه معنای پاک و مقدس و يزد گرد به معنای داده خدايی است. شهر يزد نيز به معنای شهرخدا و سرزمين مقدس است.</a:t>
            </a:r>
            <a:br>
              <a:rPr lang="fa-IR" sz="1800" dirty="0">
                <a:latin typeface="Adobe Arabic" panose="02040503050201020203" pitchFamily="18" charset="-78"/>
                <a:cs typeface="Adobe Arabic" panose="02040503050201020203" pitchFamily="18" charset="-78"/>
              </a:rPr>
            </a:br>
            <a:r>
              <a:rPr lang="fa-IR" sz="1800" dirty="0">
                <a:latin typeface="Adobe Arabic" panose="02040503050201020203" pitchFamily="18" charset="-78"/>
                <a:cs typeface="Adobe Arabic" panose="02040503050201020203" pitchFamily="18" charset="-78"/>
              </a:rPr>
              <a:t>اين ناحيه همواره در دوره هخامنشيان ازراههای معتبر موسسه های راهداری، مراکز پستی و چاپاری برخوردار بوده است. راهداریدر يزد قديم چنان اهميتی داشت که خاندان آل مظفر از منصب راهداری ناحيه ميبد بهپادشاهی رسيدند. در طی قرون متمادی آباديهای کوچک و بزرگ متعددی در اين سرزمين پديدآمده و از ميان رفته است. آنچه اينک سرافراز از ميان ريگهای روان احصار، مصون ازرخدادهای مخرب تاريخی بر جا مانده يادگارهای گويا از سرنوشت تاريخی اين سرزمين ونشانگر فرهنگ و تمدن پربار است. گرجه قدمت آبادی نشينی و تمدن در اين سرزمين ازهراره جلگه های يزد تکوين يافته است. منابع مکتوب پيدايش را به عهد پيشداديان نسبتداده اند. </a:t>
            </a:r>
            <a:br>
              <a:rPr lang="fa-IR" sz="1800" dirty="0">
                <a:latin typeface="Adobe Arabic" panose="02040503050201020203" pitchFamily="18" charset="-78"/>
                <a:cs typeface="Adobe Arabic" panose="02040503050201020203" pitchFamily="18" charset="-78"/>
              </a:rPr>
            </a:br>
            <a:r>
              <a:rPr lang="fa-IR" sz="1800" dirty="0">
                <a:latin typeface="Adobe Arabic" panose="02040503050201020203" pitchFamily="18" charset="-78"/>
                <a:cs typeface="Adobe Arabic" panose="02040503050201020203" pitchFamily="18" charset="-78"/>
              </a:rPr>
              <a:t>اين شهر از قرن پنجم رو به گسترش نهاد و اتابكان سهم به سزايي در آباداني اين شهر ايفا كردند. اكثر دانشمندان قرن هفتم و هشتم براي در امان ماندن از هجوم مغول اين شهر را مركز فعاليت خود قرار دادند.</a:t>
            </a:r>
          </a:p>
          <a:p>
            <a:pPr marL="0" indent="0">
              <a:buNone/>
            </a:pPr>
            <a:endParaRPr lang="fa-IR" sz="18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4065796937"/>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500"/>
                                        <p:tgtEl>
                                          <p:spTgt spid="3">
                                            <p:txEl>
                                              <p:pRg st="0" end="0"/>
                                            </p:txEl>
                                          </p:spTgt>
                                        </p:tgtEl>
                                      </p:cBhvr>
                                    </p:animEffect>
                                    <p:anim calcmode="lin" valueType="num">
                                      <p:cBhvr>
                                        <p:cTn id="8" dur="15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500" fill="hold"/>
                                        <p:tgtEl>
                                          <p:spTgt spid="3">
                                            <p:txEl>
                                              <p:pRg st="0" end="0"/>
                                            </p:txEl>
                                          </p:spTgt>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500"/>
                                        <p:tgtEl>
                                          <p:spTgt spid="3">
                                            <p:txEl>
                                              <p:pRg st="1" end="1"/>
                                            </p:txEl>
                                          </p:spTgt>
                                        </p:tgtEl>
                                      </p:cBhvr>
                                    </p:animEffect>
                                    <p:anim calcmode="lin" valueType="num">
                                      <p:cBhvr>
                                        <p:cTn id="13" dur="15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4" dur="1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400" dirty="0" smtClean="0">
                <a:latin typeface="IranNastaliq" panose="02000503000000020003" pitchFamily="2" charset="0"/>
                <a:cs typeface="IranNastaliq" panose="02000503000000020003" pitchFamily="2" charset="0"/>
              </a:rPr>
              <a:t>حکومت های شکل گرفته یزد</a:t>
            </a:r>
            <a:endParaRPr lang="fa-IR" sz="4400" dirty="0">
              <a:latin typeface="IranNastaliq" panose="02000503000000020003" pitchFamily="2" charset="0"/>
              <a:cs typeface="IranNastaliq" panose="02000503000000020003" pitchFamily="2" charset="0"/>
            </a:endParaRPr>
          </a:p>
        </p:txBody>
      </p:sp>
      <p:sp>
        <p:nvSpPr>
          <p:cNvPr id="3" name="Content Placeholder 2"/>
          <p:cNvSpPr>
            <a:spLocks noGrp="1"/>
          </p:cNvSpPr>
          <p:nvPr>
            <p:ph idx="1"/>
          </p:nvPr>
        </p:nvSpPr>
        <p:spPr/>
        <p:txBody>
          <a:bodyPr>
            <a:noAutofit/>
          </a:bodyPr>
          <a:lstStyle/>
          <a:p>
            <a:r>
              <a:rPr lang="fa-IR" sz="2000" dirty="0">
                <a:latin typeface="Adobe Arabic" panose="02040503050201020203" pitchFamily="18" charset="-78"/>
                <a:cs typeface="Adobe Arabic" panose="02040503050201020203" pitchFamily="18" charset="-78"/>
              </a:rPr>
              <a:t>استان یزد از سرزمین‌های تاریخی است که در میان ایالت‌های قدیمی و بزرگ از جمله </a:t>
            </a:r>
            <a:r>
              <a:rPr lang="fa-IR" sz="2000" dirty="0">
                <a:latin typeface="Adobe Arabic" panose="02040503050201020203" pitchFamily="18" charset="-78"/>
                <a:cs typeface="Adobe Arabic" panose="02040503050201020203" pitchFamily="18" charset="-78"/>
                <a:hlinkClick r:id="rId2" tooltip="پارس"/>
              </a:rPr>
              <a:t>پارس</a:t>
            </a:r>
            <a:r>
              <a:rPr lang="fa-IR" sz="2000" dirty="0">
                <a:latin typeface="Adobe Arabic" panose="02040503050201020203" pitchFamily="18" charset="-78"/>
                <a:cs typeface="Adobe Arabic" panose="02040503050201020203" pitchFamily="18" charset="-78"/>
              </a:rPr>
              <a:t>، </a:t>
            </a:r>
            <a:r>
              <a:rPr lang="fa-IR" sz="2000" dirty="0">
                <a:latin typeface="Adobe Arabic" panose="02040503050201020203" pitchFamily="18" charset="-78"/>
                <a:cs typeface="Adobe Arabic" panose="02040503050201020203" pitchFamily="18" charset="-78"/>
                <a:hlinkClick r:id="rId3" tooltip="اصفهان"/>
              </a:rPr>
              <a:t>اصفهان</a:t>
            </a:r>
            <a:r>
              <a:rPr lang="fa-IR" sz="2000" dirty="0">
                <a:latin typeface="Adobe Arabic" panose="02040503050201020203" pitchFamily="18" charset="-78"/>
                <a:cs typeface="Adobe Arabic" panose="02040503050201020203" pitchFamily="18" charset="-78"/>
              </a:rPr>
              <a:t>، </a:t>
            </a:r>
            <a:r>
              <a:rPr lang="fa-IR" sz="2000" dirty="0">
                <a:latin typeface="Adobe Arabic" panose="02040503050201020203" pitchFamily="18" charset="-78"/>
                <a:cs typeface="Adobe Arabic" panose="02040503050201020203" pitchFamily="18" charset="-78"/>
                <a:hlinkClick r:id="rId4" tooltip="کرمان"/>
              </a:rPr>
              <a:t>کرمان</a:t>
            </a:r>
            <a:r>
              <a:rPr lang="fa-IR" sz="2000" dirty="0">
                <a:latin typeface="Adobe Arabic" panose="02040503050201020203" pitchFamily="18" charset="-78"/>
                <a:cs typeface="Adobe Arabic" panose="02040503050201020203" pitchFamily="18" charset="-78"/>
              </a:rPr>
              <a:t> و </a:t>
            </a:r>
            <a:r>
              <a:rPr lang="fa-IR" sz="2000" dirty="0">
                <a:latin typeface="Adobe Arabic" panose="02040503050201020203" pitchFamily="18" charset="-78"/>
                <a:cs typeface="Adobe Arabic" panose="02040503050201020203" pitchFamily="18" charset="-78"/>
                <a:hlinkClick r:id="rId5" tooltip="خراسان"/>
              </a:rPr>
              <a:t>خراسان</a:t>
            </a:r>
            <a:r>
              <a:rPr lang="fa-IR" sz="2000" dirty="0">
                <a:latin typeface="Adobe Arabic" panose="02040503050201020203" pitchFamily="18" charset="-78"/>
                <a:cs typeface="Adobe Arabic" panose="02040503050201020203" pitchFamily="18" charset="-78"/>
              </a:rPr>
              <a:t> قرار داشته‌است. آبادی نشینی در این منطقه از قدمت طولانی برخوردار می‌باشد. این سرزمین از گذرگاه‌های مهم در دوره‌های تاریخی محسوب می‌شده‌است. این ناحیه در دوره هخامنشیان از راه‌های معتبر موسسه‌های راهداری، مراکز پستی و چاپاری برخوردار بوده‌است. راهداری در یزد از زمان قدیم چنان اهمیتی داشت که خاندان </a:t>
            </a:r>
            <a:r>
              <a:rPr lang="fa-IR" sz="2000" dirty="0">
                <a:latin typeface="Adobe Arabic" panose="02040503050201020203" pitchFamily="18" charset="-78"/>
                <a:cs typeface="Adobe Arabic" panose="02040503050201020203" pitchFamily="18" charset="-78"/>
                <a:hlinkClick r:id="rId6" tooltip="آل مظفر"/>
              </a:rPr>
              <a:t>آل مظفر</a:t>
            </a:r>
            <a:r>
              <a:rPr lang="fa-IR" sz="2000" dirty="0">
                <a:latin typeface="Adobe Arabic" panose="02040503050201020203" pitchFamily="18" charset="-78"/>
                <a:cs typeface="Adobe Arabic" panose="02040503050201020203" pitchFamily="18" charset="-78"/>
              </a:rPr>
              <a:t> از منصب راهداری ناحیه میبد به پادشاهی رسیدند. این استان از درگیری‌ها و جنگ‌های تاریخ کشور ایران تا حدودی ایمنی داشته‌است. سخت‌گذر بودن راه‌ها به همراه محدودیت منابع آبی مانع عمده تسخیر این منطقه توسط بعضی از حکومتهای بزرگ و کوچک پیرامون این منطقه در طول تاریخ بوده‌است. وجود آثاری از مهر و آناهیتا، ایساتیس و هخامنشی و زندان اسکندر و برج و بارو و کهن درهای بزرگ و عظیم و پناهگاه‌های متعدد و موبدان و سران ساسانی و ابنیه و یادگارهای بعد از اسلام نظیر مساجد و امامزاده‌ها و مزارها نشانگر فرهنگ و تمدن قبل و بعد از دوره اسلامی بوده‌است.</a:t>
            </a:r>
          </a:p>
        </p:txBody>
      </p:sp>
    </p:spTree>
    <p:extLst>
      <p:ext uri="{BB962C8B-B14F-4D97-AF65-F5344CB8AC3E}">
        <p14:creationId xmlns:p14="http://schemas.microsoft.com/office/powerpoint/2010/main" val="394807558"/>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750" fill="hold"/>
                                        <p:tgtEl>
                                          <p:spTgt spid="2"/>
                                        </p:tgtEl>
                                        <p:attrNameLst>
                                          <p:attrName>ppt_w</p:attrName>
                                        </p:attrNameLst>
                                      </p:cBhvr>
                                      <p:tavLst>
                                        <p:tav tm="0">
                                          <p:val>
                                            <p:fltVal val="0"/>
                                          </p:val>
                                        </p:tav>
                                        <p:tav tm="100000">
                                          <p:val>
                                            <p:strVal val="#ppt_w"/>
                                          </p:val>
                                        </p:tav>
                                      </p:tavLst>
                                    </p:anim>
                                    <p:anim calcmode="lin" valueType="num">
                                      <p:cBhvr>
                                        <p:cTn id="8" dur="1750" fill="hold"/>
                                        <p:tgtEl>
                                          <p:spTgt spid="2"/>
                                        </p:tgtEl>
                                        <p:attrNameLst>
                                          <p:attrName>ppt_h</p:attrName>
                                        </p:attrNameLst>
                                      </p:cBhvr>
                                      <p:tavLst>
                                        <p:tav tm="0">
                                          <p:val>
                                            <p:fltVal val="0"/>
                                          </p:val>
                                        </p:tav>
                                        <p:tav tm="100000">
                                          <p:val>
                                            <p:strVal val="#ppt_h"/>
                                          </p:val>
                                        </p:tav>
                                      </p:tavLst>
                                    </p:anim>
                                    <p:anim calcmode="lin" valueType="num">
                                      <p:cBhvr>
                                        <p:cTn id="9" dur="1750" fill="hold"/>
                                        <p:tgtEl>
                                          <p:spTgt spid="2"/>
                                        </p:tgtEl>
                                        <p:attrNameLst>
                                          <p:attrName>style.rotation</p:attrName>
                                        </p:attrNameLst>
                                      </p:cBhvr>
                                      <p:tavLst>
                                        <p:tav tm="0">
                                          <p:val>
                                            <p:fltVal val="360"/>
                                          </p:val>
                                        </p:tav>
                                        <p:tav tm="100000">
                                          <p:val>
                                            <p:fltVal val="0"/>
                                          </p:val>
                                        </p:tav>
                                      </p:tavLst>
                                    </p:anim>
                                    <p:animEffect transition="in" filter="fade">
                                      <p:cBhvr>
                                        <p:cTn id="10" dur="1750"/>
                                        <p:tgtEl>
                                          <p:spTgt spid="2"/>
                                        </p:tgtEl>
                                      </p:cBhvr>
                                    </p:animEffect>
                                  </p:childTnLst>
                                </p:cTn>
                              </p:par>
                              <p:par>
                                <p:cTn id="11" presetID="1" presetClass="entr" presetSubtype="0" fill="hold" nodeType="withEffect">
                                  <p:stCondLst>
                                    <p:cond delay="0"/>
                                  </p:stCondLst>
                                  <p:childTnLst>
                                    <p:set>
                                      <p:cBhvr>
                                        <p:cTn id="12" dur="1" fill="hold">
                                          <p:stCondLst>
                                            <p:cond delay="124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dirty="0" smtClean="0">
                <a:latin typeface="IranNastaliq" panose="02000503000000020003" pitchFamily="2" charset="0"/>
                <a:cs typeface="IranNastaliq" panose="02000503000000020003" pitchFamily="2" charset="0"/>
              </a:rPr>
              <a:t>بنا های تاریخی یزد</a:t>
            </a:r>
            <a:endParaRPr lang="fa-IR" sz="4800" dirty="0">
              <a:latin typeface="IranNastaliq" panose="02000503000000020003" pitchFamily="2" charset="0"/>
              <a:cs typeface="IranNastaliq" panose="02000503000000020003" pitchFamily="2" charset="0"/>
            </a:endParaRPr>
          </a:p>
        </p:txBody>
      </p:sp>
      <p:pic>
        <p:nvPicPr>
          <p:cNvPr id="2050" name="Picture 2" descr="ÙÙØ§Ø·Ù Ú¯Ø±Ø¯Ø´Ú¯Ø±Û Ø´ÙØ± ÛØ²Ø¯"/>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23019" y="2438525"/>
            <a:ext cx="3085948" cy="21601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2" name="Picture 4" descr="ÙÙØ§Ø·Ù Ú¯Ø±Ø¯Ø´Ú¯Ø±Û Ø´ÙØ± ÛØ²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8810" y="4781795"/>
            <a:ext cx="2966007" cy="20762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6" name="Picture 8" descr="ÙÙØ§Ø·Ù Ú¯Ø±Ø¯Ø´Ú¯Ø±Û Ø´ÙØ± ÛØ²Ø¯"/>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4513" y="2440501"/>
            <a:ext cx="3080304" cy="21562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8" name="Picture 10" descr="ÙÙØ§Ø·Ù Ú¯Ø±Ø¯Ø´Ú¯Ø±Û Ø´ÙØ± ÛØ²Ø¯"/>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23019" y="4861805"/>
            <a:ext cx="3085948" cy="19961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 name="Picture 2" descr="ÙÙØ§Ø·Ù Ú¯Ø±Ø¯Ø´Ú¯Ø±Û Ø´ÙØ± ÛØ²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23019" y="2436423"/>
            <a:ext cx="3085948" cy="21601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1" name="Picture 8" descr="ÙÙØ§Ø·Ù Ú¯Ø±Ø¯Ø´Ú¯Ø±Û Ø´ÙØ± ÛØ²Ø¯"/>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4513" y="2440373"/>
            <a:ext cx="3080304" cy="21562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5376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5400" dirty="0" smtClean="0">
                <a:latin typeface="IranNastaliq" panose="02000503000000020003" pitchFamily="2" charset="0"/>
                <a:cs typeface="IranNastaliq" panose="02000503000000020003" pitchFamily="2" charset="0"/>
              </a:rPr>
              <a:t>موزه ها</a:t>
            </a:r>
            <a:endParaRPr lang="fa-IR" sz="5400" dirty="0">
              <a:latin typeface="IranNastaliq" panose="02000503000000020003" pitchFamily="2" charset="0"/>
              <a:cs typeface="IranNastaliq" panose="02000503000000020003" pitchFamily="2" charset="0"/>
            </a:endParaRPr>
          </a:p>
        </p:txBody>
      </p:sp>
      <p:sp>
        <p:nvSpPr>
          <p:cNvPr id="3" name="Content Placeholder 2"/>
          <p:cNvSpPr>
            <a:spLocks noGrp="1"/>
          </p:cNvSpPr>
          <p:nvPr>
            <p:ph idx="1"/>
          </p:nvPr>
        </p:nvSpPr>
        <p:spPr/>
        <p:txBody>
          <a:bodyPr>
            <a:noAutofit/>
          </a:bodyPr>
          <a:lstStyle/>
          <a:p>
            <a:r>
              <a:rPr lang="fa-IR" sz="2000" b="1" dirty="0">
                <a:latin typeface="Adobe Arabic" panose="02040503050201020203" pitchFamily="18" charset="-78"/>
                <a:cs typeface="Adobe Arabic" panose="02040503050201020203" pitchFamily="18" charset="-78"/>
              </a:rPr>
              <a:t>موزه آینه و روشنایی :</a:t>
            </a:r>
            <a:r>
              <a:rPr lang="fa-IR" sz="2000" dirty="0">
                <a:latin typeface="Adobe Arabic" panose="02040503050201020203" pitchFamily="18" charset="-78"/>
                <a:cs typeface="Adobe Arabic" panose="02040503050201020203" pitchFamily="18" charset="-78"/>
              </a:rPr>
              <a:t>ساختمان این موزه کوشکی در میان باغ است. حیاط وسیع با استخری در وسط، اتاقهای گچ بری و آینه کاری شده رو به استخر، راهروهای تو در تو و حوضخانه از جاذبه های چشم نواز این بنا می باشد که در زمان پهلوی اول بنا شده است</a:t>
            </a:r>
            <a:r>
              <a:rPr lang="fa-IR" sz="2000" dirty="0" smtClean="0">
                <a:latin typeface="Adobe Arabic" panose="02040503050201020203" pitchFamily="18" charset="-78"/>
                <a:cs typeface="Adobe Arabic" panose="02040503050201020203" pitchFamily="18" charset="-78"/>
              </a:rPr>
              <a:t>.</a:t>
            </a:r>
          </a:p>
          <a:p>
            <a:r>
              <a:rPr lang="fa-IR" sz="2000" b="1" dirty="0">
                <a:latin typeface="Adobe Arabic" panose="02040503050201020203" pitchFamily="18" charset="-78"/>
                <a:cs typeface="Adobe Arabic" panose="02040503050201020203" pitchFamily="18" charset="-78"/>
              </a:rPr>
              <a:t>موزه آب:</a:t>
            </a:r>
            <a:r>
              <a:rPr lang="fa-IR" sz="2000" dirty="0">
                <a:latin typeface="Adobe Arabic" panose="02040503050201020203" pitchFamily="18" charset="-78"/>
                <a:cs typeface="Adobe Arabic" panose="02040503050201020203" pitchFamily="18" charset="-78"/>
              </a:rPr>
              <a:t> این موزه  قیام خانه ای قاجاری با وسعت بیش از 700 متر مربع قرار دارد که به خانه " کلاهدوزها" مشهور بوده است. این خانه دارای حیاط مرکزی و اتاقهایی در اطراف آن، زیر زمین وسیع با اتاقها و راهروهای تودر تو و پایاب می باشد؛ که به همت شرکت آب منطقه ای یزد از سال 1379 به موزه آب تبدیل شده است</a:t>
            </a:r>
            <a:r>
              <a:rPr lang="fa-IR" sz="2000" dirty="0" smtClean="0">
                <a:latin typeface="Adobe Arabic" panose="02040503050201020203" pitchFamily="18" charset="-78"/>
                <a:cs typeface="Adobe Arabic" panose="02040503050201020203" pitchFamily="18" charset="-78"/>
              </a:rPr>
              <a:t>.</a:t>
            </a:r>
          </a:p>
          <a:p>
            <a:r>
              <a:rPr lang="fa-IR" sz="2000" b="1" dirty="0">
                <a:latin typeface="Adobe Arabic" panose="02040503050201020203" pitchFamily="18" charset="-78"/>
                <a:cs typeface="Adobe Arabic" panose="02040503050201020203" pitchFamily="18" charset="-78"/>
              </a:rPr>
              <a:t>موزه موقوفه میرزا محمد کاظمینی یزد :</a:t>
            </a:r>
            <a:r>
              <a:rPr lang="fa-IR" sz="2000" dirty="0">
                <a:latin typeface="Adobe Arabic" panose="02040503050201020203" pitchFamily="18" charset="-78"/>
                <a:cs typeface="Adobe Arabic" panose="02040503050201020203" pitchFamily="18" charset="-78"/>
              </a:rPr>
              <a:t> ساختمان این موزه کنار آستان مقدس امامزاده جعفر (ع) واقع شده است. آثار ارزشمند موجود در این موزه توسط آقای میرزا محمد کاظمینی وقف و به آستانه مقدس امامزاده جعفر(ع) یزد اهدا گردیده اند</a:t>
            </a:r>
            <a:r>
              <a:rPr lang="fa-IR" sz="2000" dirty="0" smtClean="0">
                <a:latin typeface="Adobe Arabic" panose="02040503050201020203" pitchFamily="18" charset="-78"/>
                <a:cs typeface="Adobe Arabic" panose="02040503050201020203" pitchFamily="18" charset="-78"/>
              </a:rPr>
              <a:t>.</a:t>
            </a:r>
          </a:p>
          <a:p>
            <a:endParaRPr lang="fa-IR" sz="2000" dirty="0">
              <a:latin typeface="Adobe Arabic" panose="02040503050201020203" pitchFamily="18" charset="-78"/>
              <a:cs typeface="Adobe Arabic" panose="02040503050201020203" pitchFamily="18" charset="-78"/>
            </a:endParaRPr>
          </a:p>
        </p:txBody>
      </p:sp>
    </p:spTree>
    <p:extLst>
      <p:ext uri="{BB962C8B-B14F-4D97-AF65-F5344CB8AC3E}">
        <p14:creationId xmlns:p14="http://schemas.microsoft.com/office/powerpoint/2010/main" val="23927385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4800" dirty="0" smtClean="0">
                <a:latin typeface="IranNastaliq" panose="02000503000000020003" pitchFamily="2" charset="0"/>
                <a:cs typeface="IranNastaliq" panose="02000503000000020003" pitchFamily="2" charset="0"/>
              </a:rPr>
              <a:t>اشیاء تاریخی یزد</a:t>
            </a:r>
            <a:endParaRPr lang="fa-IR" sz="4800" dirty="0">
              <a:latin typeface="IranNastaliq" panose="02000503000000020003" pitchFamily="2" charset="0"/>
              <a:cs typeface="IranNastaliq" panose="02000503000000020003" pitchFamily="2" charset="0"/>
            </a:endParaRPr>
          </a:p>
        </p:txBody>
      </p:sp>
      <p:pic>
        <p:nvPicPr>
          <p:cNvPr id="1026" name="Picture 2" descr="Image result for â«Ø§Ø´ÛØ§Ø¡ ØªØ§Ø±ÛØ®Û ÛØ²Ø¯â¬â"/>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89707" y="2532530"/>
            <a:ext cx="46863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â«Ø§Ø´ÛØ§Ø¡ ØªØ§Ø±ÛØ®Û ÛØ²Ø¯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4177" y="2438399"/>
            <a:ext cx="4687234" cy="3124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04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1000" fill="hold"/>
                                        <p:tgtEl>
                                          <p:spTgt spid="1028"/>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anim calcmode="lin" valueType="num">
                                      <p:cBhvr>
                                        <p:cTn id="13" dur="1000" fill="hold"/>
                                        <p:tgtEl>
                                          <p:spTgt spid="1026"/>
                                        </p:tgtEl>
                                        <p:attrNameLst>
                                          <p:attrName>ppt_x</p:attrName>
                                        </p:attrNameLst>
                                      </p:cBhvr>
                                      <p:tavLst>
                                        <p:tav tm="0">
                                          <p:val>
                                            <p:strVal val="#ppt_x"/>
                                          </p:val>
                                        </p:tav>
                                        <p:tav tm="100000">
                                          <p:val>
                                            <p:strVal val="#ppt_x"/>
                                          </p:val>
                                        </p:tav>
                                      </p:tavLst>
                                    </p:anim>
                                    <p:anim calcmode="lin" valueType="num">
                                      <p:cBhvr>
                                        <p:cTn id="14"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latin typeface="IranNastaliq" panose="02000503000000020003" pitchFamily="2" charset="0"/>
                <a:cs typeface="IranNastaliq" panose="02000503000000020003" pitchFamily="2" charset="0"/>
              </a:rPr>
              <a:t>استخراج شجره نامه خانوادگی</a:t>
            </a:r>
            <a:endParaRPr lang="fa-IR" dirty="0">
              <a:latin typeface="IranNastaliq" panose="02000503000000020003" pitchFamily="2" charset="0"/>
              <a:cs typeface="IranNastaliq" panose="02000503000000020003" pitchFamily="2" charset="0"/>
            </a:endParaRP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143500" y="2336799"/>
            <a:ext cx="3086100" cy="391724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1807971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idx="1"/>
          </p:nvPr>
        </p:nvSpPr>
        <p:spPr/>
        <p:txBody>
          <a:bodyPr>
            <a:normAutofit/>
          </a:bodyPr>
          <a:lstStyle/>
          <a:p>
            <a:pPr algn="ctr"/>
            <a:r>
              <a:rPr lang="fa-IR" sz="7200" dirty="0" smtClean="0">
                <a:latin typeface="IranNastaliq" panose="02000503000000020003" pitchFamily="2" charset="0"/>
                <a:cs typeface="IranNastaliq" panose="02000503000000020003" pitchFamily="2" charset="0"/>
              </a:rPr>
              <a:t>ممنون از توجه شما</a:t>
            </a:r>
            <a:endParaRPr lang="fa-IR" sz="7200" dirty="0">
              <a:latin typeface="IranNastaliq" panose="02000503000000020003" pitchFamily="2" charset="0"/>
              <a:cs typeface="IranNastaliq" panose="02000503000000020003" pitchFamily="2" charset="0"/>
            </a:endParaRPr>
          </a:p>
        </p:txBody>
      </p:sp>
    </p:spTree>
    <p:extLst>
      <p:ext uri="{BB962C8B-B14F-4D97-AF65-F5344CB8AC3E}">
        <p14:creationId xmlns:p14="http://schemas.microsoft.com/office/powerpoint/2010/main" val="1997745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fill="hold" nodeType="withEffect">
                                  <p:stCondLst>
                                    <p:cond delay="0"/>
                                  </p:stCondLst>
                                  <p:childTnLst>
                                    <p:animClr clrSpc="rgb" dir="cw">
                                      <p:cBhvr override="childStyle">
                                        <p:cTn id="6" dur="2000" fill="hold"/>
                                        <p:tgtEl>
                                          <p:spTgt spid="3">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83</TotalTime>
  <Words>206</Words>
  <Application>Microsoft Office PowerPoint</Application>
  <PresentationFormat>Widescreen</PresentationFormat>
  <Paragraphs>18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Adobe Arabic</vt:lpstr>
      <vt:lpstr>Arial</vt:lpstr>
      <vt:lpstr>Corbel</vt:lpstr>
      <vt:lpstr>IranNastaliq</vt:lpstr>
      <vt:lpstr>Tahoma</vt:lpstr>
      <vt:lpstr>Parallax</vt:lpstr>
      <vt:lpstr>به نام خداوند بخشنده مهربان</vt:lpstr>
      <vt:lpstr>یزد</vt:lpstr>
      <vt:lpstr>پیشینه ی تاریخی</vt:lpstr>
      <vt:lpstr>حکومت های شکل گرفته یزد</vt:lpstr>
      <vt:lpstr>بنا های تاریخی یزد</vt:lpstr>
      <vt:lpstr>موزه ها</vt:lpstr>
      <vt:lpstr>اشیاء تاریخی یزد</vt:lpstr>
      <vt:lpstr>استخراج شجره نامه خانوادگی</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بخشنده مهربان</dc:title>
  <dc:creator>Vaghefi</dc:creator>
  <cp:lastModifiedBy>Vaghefi</cp:lastModifiedBy>
  <cp:revision>13</cp:revision>
  <dcterms:created xsi:type="dcterms:W3CDTF">2018-03-23T17:07:25Z</dcterms:created>
  <dcterms:modified xsi:type="dcterms:W3CDTF">2018-03-31T14:47:44Z</dcterms:modified>
</cp:coreProperties>
</file>