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3"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ableStyles" Target="tableStyle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theme" Target="theme/theme1.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viewProps" Target="viewProps.xml" /><Relationship Id="rId5" Type="http://schemas.openxmlformats.org/officeDocument/2006/relationships/slide" Target="slides/slide4.xml" /><Relationship Id="rId10"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عنوان اسلاید">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fa-IR" dirty="0"/>
              <a:t>برای ویرایش نسخه اصلی سبک عنوان کلیک کنید</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a-IR" dirty="0"/>
              <a:t>برای ویرایش نسخه اصلی سبک زیرنویس کلیک کنید</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3/23/2019</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تصویر پانوراما با زیرنویس">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fa-IR" dirty="0"/>
              <a:t>برای ویرایش نسخه اصلی سبک عنوان کلیک کنید</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a-IR" dirty="0"/>
              <a:t>برای افزودن تصویر نماد را کلیک کنید</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dirty="0"/>
              <a:t>برای ویرایش سبک‌های متن اصلی، کلیک کنید</a:t>
            </a:r>
          </a:p>
        </p:txBody>
      </p:sp>
      <p:sp>
        <p:nvSpPr>
          <p:cNvPr id="5" name="Date Placeholder 4"/>
          <p:cNvSpPr>
            <a:spLocks noGrp="1"/>
          </p:cNvSpPr>
          <p:nvPr>
            <p:ph type="dt" sz="half" idx="10"/>
          </p:nvPr>
        </p:nvSpPr>
        <p:spPr/>
        <p:txBody>
          <a:bodyPr/>
          <a:lstStyle/>
          <a:p>
            <a:fld id="{B61BEF0D-F0BB-DE4B-95CE-6DB70DBA9567}" type="datetimeFigureOut">
              <a:rPr lang="en-US" dirty="0"/>
              <a:pPr/>
              <a:t>3/23/2019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عنوان و زیرنویس">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fa-IR" dirty="0"/>
              <a:t>برای ویرایش نسخه اصلی سبک عنوان کلیک کنید</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a-IR" dirty="0"/>
              <a:t>برای ویرایش سبک‌های متن اصلی، کلیک کنید</a:t>
            </a:r>
          </a:p>
        </p:txBody>
      </p:sp>
      <p:sp>
        <p:nvSpPr>
          <p:cNvPr id="4" name="Date Placeholder 3"/>
          <p:cNvSpPr>
            <a:spLocks noGrp="1"/>
          </p:cNvSpPr>
          <p:nvPr>
            <p:ph type="dt" sz="half" idx="10"/>
          </p:nvPr>
        </p:nvSpPr>
        <p:spPr/>
        <p:txBody>
          <a:bodyPr/>
          <a:lstStyle/>
          <a:p>
            <a:fld id="{B61BEF0D-F0BB-DE4B-95CE-6DB70DBA9567}" type="datetimeFigureOut">
              <a:rPr lang="en-US" dirty="0"/>
              <a:pPr/>
              <a:t>3/23/2019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نقل قول با زیرنویس">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a-IR" dirty="0"/>
              <a:t>برای ویرایش نسخه اصلی سبک عنوان کلیک کنید</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a-IR" dirty="0"/>
              <a:t>برای ویرایش سبک‌های متن اصلی، کلیک کنید</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a-IR" dirty="0"/>
              <a:t>برای ویرایش سبک‌های متن اصلی، کلیک کنید</a:t>
            </a:r>
          </a:p>
        </p:txBody>
      </p:sp>
      <p:sp>
        <p:nvSpPr>
          <p:cNvPr id="4" name="Date Placeholder 3"/>
          <p:cNvSpPr>
            <a:spLocks noGrp="1"/>
          </p:cNvSpPr>
          <p:nvPr>
            <p:ph type="dt" sz="half" idx="10"/>
          </p:nvPr>
        </p:nvSpPr>
        <p:spPr/>
        <p:txBody>
          <a:bodyPr/>
          <a:lstStyle/>
          <a:p>
            <a:fld id="{B61BEF0D-F0BB-DE4B-95CE-6DB70DBA9567}" type="datetimeFigureOut">
              <a:rPr lang="en-US" dirty="0"/>
              <a:pPr/>
              <a:t>3/23/2019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کارت نام">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fa-IR" dirty="0"/>
              <a:t>برای ویرایش نسخه اصلی سبک عنوان کلیک کنید</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a-IR" dirty="0"/>
              <a:t>برای ویرایش سبک‌های متن اصلی، کلیک کنید</a:t>
            </a:r>
          </a:p>
        </p:txBody>
      </p:sp>
      <p:sp>
        <p:nvSpPr>
          <p:cNvPr id="4" name="Date Placeholder 3"/>
          <p:cNvSpPr>
            <a:spLocks noGrp="1"/>
          </p:cNvSpPr>
          <p:nvPr>
            <p:ph type="dt" sz="half" idx="10"/>
          </p:nvPr>
        </p:nvSpPr>
        <p:spPr/>
        <p:txBody>
          <a:bodyPr/>
          <a:lstStyle/>
          <a:p>
            <a:fld id="{B61BEF0D-F0BB-DE4B-95CE-6DB70DBA9567}" type="datetimeFigureOut">
              <a:rPr lang="en-US" dirty="0"/>
              <a:pPr/>
              <a:t>3/23/2019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کارت نام نقل قول">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a-IR" dirty="0"/>
              <a:t>برای ویرایش نسخه اصلی سبک عنوان کلیک کنید</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fa-IR" dirty="0"/>
              <a:t>برای ویرایش سبک‌های متن اصلی، کلیک کنید</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a-IR" dirty="0"/>
              <a:t>برای ویرایش سبک‌های متن اصلی، کلیک کنید</a:t>
            </a:r>
          </a:p>
        </p:txBody>
      </p:sp>
      <p:sp>
        <p:nvSpPr>
          <p:cNvPr id="4" name="Date Placeholder 3"/>
          <p:cNvSpPr>
            <a:spLocks noGrp="1"/>
          </p:cNvSpPr>
          <p:nvPr>
            <p:ph type="dt" sz="half" idx="10"/>
          </p:nvPr>
        </p:nvSpPr>
        <p:spPr/>
        <p:txBody>
          <a:bodyPr/>
          <a:lstStyle/>
          <a:p>
            <a:fld id="{B61BEF0D-F0BB-DE4B-95CE-6DB70DBA9567}" type="datetimeFigureOut">
              <a:rPr lang="en-US" dirty="0"/>
              <a:pPr/>
              <a:t>3/23/2019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حیح یا اشتباه">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fa-IR" dirty="0"/>
              <a:t>برای ویرایش نسخه اصلی سبک عنوان کلیک کنید</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a-IR" dirty="0"/>
              <a:t>برای ویرایش سبک‌های متن اصلی، کلیک کنید</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a-IR" dirty="0"/>
              <a:t>برای ویرایش سبک‌های متن اصلی، کلیک کنید</a:t>
            </a:r>
          </a:p>
        </p:txBody>
      </p:sp>
      <p:sp>
        <p:nvSpPr>
          <p:cNvPr id="4" name="Date Placeholder 3"/>
          <p:cNvSpPr>
            <a:spLocks noGrp="1"/>
          </p:cNvSpPr>
          <p:nvPr>
            <p:ph type="dt" sz="half" idx="10"/>
          </p:nvPr>
        </p:nvSpPr>
        <p:spPr/>
        <p:txBody>
          <a:bodyPr/>
          <a:lstStyle/>
          <a:p>
            <a:fld id="{B61BEF0D-F0BB-DE4B-95CE-6DB70DBA9567}" type="datetimeFigureOut">
              <a:rPr lang="en-US" dirty="0"/>
              <a:pPr/>
              <a:t>3/23/2019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 متن عمودی">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fa-IR" dirty="0"/>
              <a:t>برای ویرایش سبک‌های متن اصلی، کلیک کنید</a:t>
            </a:r>
          </a:p>
          <a:p>
            <a:pPr lvl="1"/>
            <a:r>
              <a:rPr lang="fa-IR" dirty="0"/>
              <a:t>سطح دوم</a:t>
            </a:r>
          </a:p>
          <a:p>
            <a:pPr lvl="2"/>
            <a:r>
              <a:rPr lang="fa-IR" dirty="0"/>
              <a:t>سطح سوم</a:t>
            </a:r>
          </a:p>
          <a:p>
            <a:pPr lvl="3"/>
            <a:r>
              <a:rPr lang="fa-IR" dirty="0"/>
              <a:t>سطح چهارم</a:t>
            </a:r>
          </a:p>
          <a:p>
            <a:pPr lvl="4"/>
            <a:r>
              <a:rPr lang="fa-IR" dirty="0"/>
              <a:t>سطح پنجم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fa-IR" dirty="0"/>
              <a:t>برای ویرایش نسخه اصلی سبک عنوان کلیک کنید</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عمودی و متن">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fa-IR" dirty="0"/>
              <a:t>برای ویرایش نسخه اصلی سبک عنوان کلیک کنید</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fa-IR" dirty="0"/>
              <a:t>برای ویرایش سبک‌های متن اصلی، کلیک کنید</a:t>
            </a:r>
          </a:p>
          <a:p>
            <a:pPr lvl="1"/>
            <a:r>
              <a:rPr lang="fa-IR" dirty="0"/>
              <a:t>سطح دوم</a:t>
            </a:r>
          </a:p>
          <a:p>
            <a:pPr lvl="2"/>
            <a:r>
              <a:rPr lang="fa-IR" dirty="0"/>
              <a:t>سطح سوم</a:t>
            </a:r>
          </a:p>
          <a:p>
            <a:pPr lvl="3"/>
            <a:r>
              <a:rPr lang="fa-IR" dirty="0"/>
              <a:t>سطح چهارم</a:t>
            </a:r>
          </a:p>
          <a:p>
            <a:pPr lvl="4"/>
            <a:r>
              <a:rPr lang="fa-IR" dirty="0"/>
              <a:t>سطح پنجم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 محتوی">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a-IR" dirty="0"/>
              <a:t>برای ویرایش نسخه اصلی سبک عنوان کلیک کنید</a:t>
            </a:r>
            <a:endParaRPr lang="en-US" dirty="0"/>
          </a:p>
        </p:txBody>
      </p:sp>
      <p:sp>
        <p:nvSpPr>
          <p:cNvPr id="3" name="Content Placeholder 2"/>
          <p:cNvSpPr>
            <a:spLocks noGrp="1"/>
          </p:cNvSpPr>
          <p:nvPr>
            <p:ph idx="1"/>
          </p:nvPr>
        </p:nvSpPr>
        <p:spPr/>
        <p:txBody>
          <a:bodyPr anchor="ctr"/>
          <a:lstStyle/>
          <a:p>
            <a:pPr lvl="0"/>
            <a:r>
              <a:rPr lang="fa-IR" dirty="0"/>
              <a:t>برای ویرایش سبک‌های متن اصلی، کلیک کنید</a:t>
            </a:r>
          </a:p>
          <a:p>
            <a:pPr lvl="1"/>
            <a:r>
              <a:rPr lang="fa-IR" dirty="0"/>
              <a:t>سطح دوم</a:t>
            </a:r>
          </a:p>
          <a:p>
            <a:pPr lvl="2"/>
            <a:r>
              <a:rPr lang="fa-IR" dirty="0"/>
              <a:t>سطح سوم</a:t>
            </a:r>
          </a:p>
          <a:p>
            <a:pPr lvl="3"/>
            <a:r>
              <a:rPr lang="fa-IR" dirty="0"/>
              <a:t>سطح چهارم</a:t>
            </a:r>
          </a:p>
          <a:p>
            <a:pPr lvl="4"/>
            <a:r>
              <a:rPr lang="fa-IR" dirty="0"/>
              <a:t>سطح پنجم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سربرگ بخش">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fa-IR" dirty="0"/>
              <a:t>برای ویرایش نسخه اصلی سبک عنوان کلیک کنید</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a-IR" dirty="0"/>
              <a:t>برای ویرایش سبک‌های متن اصلی، کلیک کنید</a:t>
            </a:r>
          </a:p>
        </p:txBody>
      </p:sp>
      <p:sp>
        <p:nvSpPr>
          <p:cNvPr id="4" name="Date Placeholder 3"/>
          <p:cNvSpPr>
            <a:spLocks noGrp="1"/>
          </p:cNvSpPr>
          <p:nvPr>
            <p:ph type="dt" sz="half" idx="10"/>
          </p:nvPr>
        </p:nvSpPr>
        <p:spPr/>
        <p:txBody>
          <a:bodyPr/>
          <a:lstStyle/>
          <a:p>
            <a:fld id="{B61BEF0D-F0BB-DE4B-95CE-6DB70DBA9567}" type="datetimeFigureOut">
              <a:rPr lang="en-US" dirty="0"/>
              <a:pPr/>
              <a:t>3/23/2019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دو محتوا">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a-IR" dirty="0"/>
              <a:t>برای ویرایش نسخه اصلی سبک عنوان کلیک کنید</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fa-IR" dirty="0"/>
              <a:t>برای ویرایش سبک‌های متن اصلی، کلیک کنید</a:t>
            </a:r>
          </a:p>
          <a:p>
            <a:pPr lvl="1"/>
            <a:r>
              <a:rPr lang="fa-IR" dirty="0"/>
              <a:t>سطح دوم</a:t>
            </a:r>
          </a:p>
          <a:p>
            <a:pPr lvl="2"/>
            <a:r>
              <a:rPr lang="fa-IR" dirty="0"/>
              <a:t>سطح سوم</a:t>
            </a:r>
          </a:p>
          <a:p>
            <a:pPr lvl="3"/>
            <a:r>
              <a:rPr lang="fa-IR" dirty="0"/>
              <a:t>سطح چهارم</a:t>
            </a:r>
          </a:p>
          <a:p>
            <a:pPr lvl="4"/>
            <a:r>
              <a:rPr lang="fa-IR" dirty="0"/>
              <a:t>سطح پنجم</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fa-IR" dirty="0"/>
              <a:t>برای ویرایش سبک‌های متن اصلی، کلیک کنید</a:t>
            </a:r>
          </a:p>
          <a:p>
            <a:pPr lvl="1"/>
            <a:r>
              <a:rPr lang="fa-IR" dirty="0"/>
              <a:t>سطح دوم</a:t>
            </a:r>
          </a:p>
          <a:p>
            <a:pPr lvl="2"/>
            <a:r>
              <a:rPr lang="fa-IR" dirty="0"/>
              <a:t>سطح سوم</a:t>
            </a:r>
          </a:p>
          <a:p>
            <a:pPr lvl="3"/>
            <a:r>
              <a:rPr lang="fa-IR" dirty="0"/>
              <a:t>سطح چهارم</a:t>
            </a:r>
          </a:p>
          <a:p>
            <a:pPr lvl="4"/>
            <a:r>
              <a:rPr lang="fa-IR" dirty="0"/>
              <a:t>سطح پنجم</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یس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a-IR" dirty="0"/>
              <a:t>برای ویرایش نسخه اصلی سبک عنوان کلیک کنید</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dirty="0"/>
              <a:t>برای ویرایش سبک‌های متن اصلی، کلیک کنید</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fa-IR" dirty="0"/>
              <a:t>برای ویرایش سبک‌های متن اصلی، کلیک کنید</a:t>
            </a:r>
          </a:p>
          <a:p>
            <a:pPr lvl="1"/>
            <a:r>
              <a:rPr lang="fa-IR" dirty="0"/>
              <a:t>سطح دوم</a:t>
            </a:r>
          </a:p>
          <a:p>
            <a:pPr lvl="2"/>
            <a:r>
              <a:rPr lang="fa-IR" dirty="0"/>
              <a:t>سطح سوم</a:t>
            </a:r>
          </a:p>
          <a:p>
            <a:pPr lvl="3"/>
            <a:r>
              <a:rPr lang="fa-IR" dirty="0"/>
              <a:t>سطح چهارم</a:t>
            </a:r>
          </a:p>
          <a:p>
            <a:pPr lvl="4"/>
            <a:r>
              <a:rPr lang="fa-IR" dirty="0"/>
              <a:t>سطح پنجم</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dirty="0"/>
              <a:t>برای ویرایش سبک‌های متن اصلی، کلیک کنید</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fa-IR" dirty="0"/>
              <a:t>برای ویرایش سبک‌های متن اصلی، کلیک کنید</a:t>
            </a:r>
          </a:p>
          <a:p>
            <a:pPr lvl="1"/>
            <a:r>
              <a:rPr lang="fa-IR" dirty="0"/>
              <a:t>سطح دوم</a:t>
            </a:r>
          </a:p>
          <a:p>
            <a:pPr lvl="2"/>
            <a:r>
              <a:rPr lang="fa-IR" dirty="0"/>
              <a:t>سطح سوم</a:t>
            </a:r>
          </a:p>
          <a:p>
            <a:pPr lvl="3"/>
            <a:r>
              <a:rPr lang="fa-IR" dirty="0"/>
              <a:t>سطح چهارم</a:t>
            </a:r>
          </a:p>
          <a:p>
            <a:pPr lvl="4"/>
            <a:r>
              <a:rPr lang="fa-IR" dirty="0"/>
              <a:t>سطح پنجم</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تنها عنوان">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a-IR" dirty="0"/>
              <a:t>برای ویرایش نسخه اصلی سبک عنوان کلیک کنید</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خالی">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3/23/2019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ا با عنوان">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fa-IR" dirty="0"/>
              <a:t>برای ویرایش نسخه اصلی سبک عنوان کلیک کنید</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fa-IR" dirty="0"/>
              <a:t>برای ویرایش سبک‌های متن اصلی، کلیک کنید</a:t>
            </a:r>
          </a:p>
          <a:p>
            <a:pPr lvl="1"/>
            <a:r>
              <a:rPr lang="fa-IR" dirty="0"/>
              <a:t>سطح دوم</a:t>
            </a:r>
          </a:p>
          <a:p>
            <a:pPr lvl="2"/>
            <a:r>
              <a:rPr lang="fa-IR" dirty="0"/>
              <a:t>سطح سوم</a:t>
            </a:r>
          </a:p>
          <a:p>
            <a:pPr lvl="3"/>
            <a:r>
              <a:rPr lang="fa-IR" dirty="0"/>
              <a:t>سطح چهارم</a:t>
            </a:r>
          </a:p>
          <a:p>
            <a:pPr lvl="4"/>
            <a:r>
              <a:rPr lang="fa-IR" dirty="0"/>
              <a:t>سطح پنجم</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dirty="0"/>
              <a:t>برای ویرایش سبک‌های متن اصلی، کلیک کنید</a:t>
            </a:r>
          </a:p>
        </p:txBody>
      </p:sp>
      <p:sp>
        <p:nvSpPr>
          <p:cNvPr id="5" name="Date Placeholder 4"/>
          <p:cNvSpPr>
            <a:spLocks noGrp="1"/>
          </p:cNvSpPr>
          <p:nvPr>
            <p:ph type="dt" sz="half" idx="10"/>
          </p:nvPr>
        </p:nvSpPr>
        <p:spPr/>
        <p:txBody>
          <a:bodyPr/>
          <a:lstStyle/>
          <a:p>
            <a:fld id="{B61BEF0D-F0BB-DE4B-95CE-6DB70DBA9567}" type="datetimeFigureOut">
              <a:rPr lang="en-US" dirty="0"/>
              <a:pPr/>
              <a:t>3/23/2019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تصویر با عنوان">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fa-IR" dirty="0"/>
              <a:t>برای ویرایش نسخه اصلی سبک عنوان کلیک کنید</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a-IR" dirty="0"/>
              <a:t>برای افزودن تصویر نماد را کلیک کنید</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dirty="0"/>
              <a:t>برای ویرایش سبک‌های متن اصلی، کلیک کنید</a:t>
            </a:r>
          </a:p>
        </p:txBody>
      </p:sp>
      <p:sp>
        <p:nvSpPr>
          <p:cNvPr id="5" name="Date Placeholder 4"/>
          <p:cNvSpPr>
            <a:spLocks noGrp="1"/>
          </p:cNvSpPr>
          <p:nvPr>
            <p:ph type="dt" sz="half" idx="10"/>
          </p:nvPr>
        </p:nvSpPr>
        <p:spPr/>
        <p:txBody>
          <a:bodyPr/>
          <a:lstStyle/>
          <a:p>
            <a:fld id="{B61BEF0D-F0BB-DE4B-95CE-6DB70DBA9567}" type="datetimeFigureOut">
              <a:rPr lang="en-US" dirty="0"/>
              <a:pPr/>
              <a:t>3/23/2019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fa-IR" dirty="0"/>
              <a:t>برای ویرایش نسخه اصلی سبک عنوان کلیک کنید</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fa-IR" dirty="0"/>
              <a:t>برای ویرایش سبک‌های متن اصلی، کلیک کنید</a:t>
            </a:r>
          </a:p>
          <a:p>
            <a:pPr lvl="1"/>
            <a:r>
              <a:rPr lang="fa-IR" dirty="0"/>
              <a:t>سطح دوم</a:t>
            </a:r>
          </a:p>
          <a:p>
            <a:pPr lvl="2"/>
            <a:r>
              <a:rPr lang="fa-IR" dirty="0"/>
              <a:t>سطح سوم</a:t>
            </a:r>
          </a:p>
          <a:p>
            <a:pPr lvl="3"/>
            <a:r>
              <a:rPr lang="fa-IR" dirty="0"/>
              <a:t>سطح چهارم</a:t>
            </a:r>
          </a:p>
          <a:p>
            <a:pPr lvl="4"/>
            <a:r>
              <a:rPr lang="fa-IR" dirty="0"/>
              <a:t>سطح پنجم</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3/23/2019</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r" defTabSz="457200" rtl="1"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r" defTabSz="457200" rtl="1"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8.xml" /></Relationships>
</file>

<file path=ppt/slides/_rels/slide3.xml.rels><?xml version="1.0" encoding="UTF-8" standalone="yes"?>
<Relationships xmlns="http://schemas.openxmlformats.org/package/2006/relationships"><Relationship Id="rId3" Type="http://schemas.openxmlformats.org/officeDocument/2006/relationships/hyperlink" Target="http://www.kojaro.com/tag/%D8%B4%DB%8C%D8%B1%D8%A7%D8%B2/" TargetMode="External" /><Relationship Id="rId2" Type="http://schemas.openxmlformats.org/officeDocument/2006/relationships/image" Target="../media/image5.jpeg" /><Relationship Id="rId1" Type="http://schemas.openxmlformats.org/officeDocument/2006/relationships/slideLayout" Target="../slideLayouts/slideLayout8.xml" /></Relationships>
</file>

<file path=ppt/slides/_rels/slide4.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8.xml" /></Relationships>
</file>

<file path=ppt/slides/_rels/slide5.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8.xml" /></Relationships>
</file>

<file path=ppt/slides/_rels/slide6.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jpeg" /><Relationship Id="rId1" Type="http://schemas.openxmlformats.org/officeDocument/2006/relationships/slideLayout" Target="../slideLayouts/slideLayout8.xml" /><Relationship Id="rId6" Type="http://schemas.openxmlformats.org/officeDocument/2006/relationships/image" Target="../media/image12.jpeg" /><Relationship Id="rId5" Type="http://schemas.openxmlformats.org/officeDocument/2006/relationships/image" Target="../media/image11.jpeg" /><Relationship Id="rId4" Type="http://schemas.openxmlformats.org/officeDocument/2006/relationships/image" Target="../media/image10.jpeg"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20475EB-04E0-494D-81BD-3CDA28F58598}"/>
              </a:ext>
            </a:extLst>
          </p:cNvPr>
          <p:cNvSpPr>
            <a:spLocks noGrp="1"/>
          </p:cNvSpPr>
          <p:nvPr>
            <p:ph type="ctrTitle"/>
          </p:nvPr>
        </p:nvSpPr>
        <p:spPr/>
        <p:txBody>
          <a:bodyPr/>
          <a:lstStyle/>
          <a:p>
            <a:pPr algn="ctr"/>
            <a:r>
              <a:rPr lang="fa-IR"/>
              <a:t>  شهرستان شیراز</a:t>
            </a:r>
          </a:p>
        </p:txBody>
      </p:sp>
      <p:sp>
        <p:nvSpPr>
          <p:cNvPr id="3" name="زیر نویس 2">
            <a:extLst>
              <a:ext uri="{FF2B5EF4-FFF2-40B4-BE49-F238E27FC236}">
                <a16:creationId xmlns:a16="http://schemas.microsoft.com/office/drawing/2014/main" id="{72B790C1-A091-B044-9063-9E49B472A289}"/>
              </a:ext>
            </a:extLst>
          </p:cNvPr>
          <p:cNvSpPr>
            <a:spLocks noGrp="1"/>
          </p:cNvSpPr>
          <p:nvPr>
            <p:ph type="subTitle" idx="1"/>
          </p:nvPr>
        </p:nvSpPr>
        <p:spPr/>
        <p:txBody>
          <a:bodyPr anchor="t"/>
          <a:lstStyle/>
          <a:p>
            <a:pPr algn="ctr"/>
            <a:r>
              <a:rPr lang="fa-IR"/>
              <a:t>طرح پرواز تاریخ</a:t>
            </a:r>
          </a:p>
          <a:p>
            <a:pPr algn="ctr"/>
            <a:r>
              <a:rPr lang="fa-IR"/>
              <a:t>مهدی کلانتری</a:t>
            </a:r>
          </a:p>
        </p:txBody>
      </p:sp>
    </p:spTree>
    <p:extLst>
      <p:ext uri="{BB962C8B-B14F-4D97-AF65-F5344CB8AC3E}">
        <p14:creationId xmlns:p14="http://schemas.microsoft.com/office/powerpoint/2010/main" val="1093276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B47B037-92A1-7448-8907-27DDCCF3B696}"/>
              </a:ext>
            </a:extLst>
          </p:cNvPr>
          <p:cNvSpPr>
            <a:spLocks noGrp="1"/>
          </p:cNvSpPr>
          <p:nvPr>
            <p:ph type="title"/>
          </p:nvPr>
        </p:nvSpPr>
        <p:spPr/>
        <p:txBody>
          <a:bodyPr/>
          <a:lstStyle/>
          <a:p>
            <a:pPr algn="ctr"/>
            <a:r>
              <a:rPr lang="fa-IR"/>
              <a:t>پیشینه تاریخی شهرستان شیراز</a:t>
            </a:r>
          </a:p>
        </p:txBody>
      </p:sp>
      <p:sp>
        <p:nvSpPr>
          <p:cNvPr id="3" name="نگهدارنده مکان محتوا 2">
            <a:extLst>
              <a:ext uri="{FF2B5EF4-FFF2-40B4-BE49-F238E27FC236}">
                <a16:creationId xmlns:a16="http://schemas.microsoft.com/office/drawing/2014/main" id="{6334CEB4-ED00-E443-B50F-100B3DBA54F8}"/>
              </a:ext>
            </a:extLst>
          </p:cNvPr>
          <p:cNvSpPr>
            <a:spLocks noGrp="1"/>
          </p:cNvSpPr>
          <p:nvPr>
            <p:ph idx="1"/>
          </p:nvPr>
        </p:nvSpPr>
        <p:spPr/>
        <p:txBody>
          <a:bodyPr anchor="t">
            <a:normAutofit fontScale="70000" lnSpcReduction="20000"/>
          </a:bodyPr>
          <a:lstStyle/>
          <a:p>
            <a:pPr marL="0" indent="0" algn="just">
              <a:buNone/>
            </a:pPr>
            <a:endParaRPr lang="fa-IR" sz="1900">
              <a:solidFill>
                <a:srgbClr val="FFFF00"/>
              </a:solidFill>
            </a:endParaRPr>
          </a:p>
          <a:p>
            <a:pPr algn="just"/>
            <a:r>
              <a:rPr lang="fa-IR" sz="1900" b="0" i="0">
                <a:solidFill>
                  <a:srgbClr val="FFFF00"/>
                </a:solidFill>
                <a:effectLst/>
                <a:latin typeface="tahoma" panose="020B0604030504040204" pitchFamily="34" charset="0"/>
              </a:rPr>
              <a:t>در افسانه ها آمده است كه شیراز فرزند تهمورس (از پادشاهان سلسله پیشدادیان) شهر شیراز را تأسیس كرد و نام خود را بدان بخشید. به روایتی دیگر، نام این دیار، "شهرراز" بوده كه به اختصار شهر از و شیراز خوانده شده است.</a:t>
            </a:r>
          </a:p>
          <a:p>
            <a:pPr algn="just"/>
            <a:r>
              <a:rPr lang="fa-IR" sz="1900" b="0" i="0">
                <a:solidFill>
                  <a:schemeClr val="accent4">
                    <a:lumMod val="75000"/>
                  </a:schemeClr>
                </a:solidFill>
                <a:effectLst/>
                <a:latin typeface="tahoma" panose="020B0604030504040204" pitchFamily="34" charset="0"/>
              </a:rPr>
              <a:t>در حالی كه بر اساس تحقیقات "تدسكو" شیراز به معنای مركز انگور خوب است، "ابن حوقل"، جغرافی دان مسلمان قرن چهارم هجری، علت نامگذاری شیراز شباهت این سرزمین به اندرون شیر می داند، چرا كه به قول او عموما" خواربار نواحی دیگر بدانجا حمل می شد و از آنجا چیزی به جایی نمی بردند. و بالاخره بنا به نوشته كتاب "صورالاقالیم"، از جهت وجود دام های بسیار در دشت شیراز، آنجا را "شیرساز" نامیده اند.</a:t>
            </a:r>
          </a:p>
          <a:p>
            <a:pPr algn="just"/>
            <a:r>
              <a:rPr lang="fa-IR" sz="1900" b="0" i="0">
                <a:effectLst/>
                <a:latin typeface="tahoma" panose="020B0604030504040204" pitchFamily="34" charset="0"/>
              </a:rPr>
              <a:t>باری، بیش از هر چیز نام زیبا و سحرانگیز شیراز كه واژه ای فارسی است، بهترین گواه بر این باور است كه برخلاف پندار پاره ای از جغرافی دانان مسلمان، تأسیس این شهر به قرن ها قبل از ورود اسلام به ایران باز می گردد، شیراز، هم اكنون نیز در محل تقاطع مهمترین راه های ارتباطی شمال به جنوب و شرق به غرب كشور است و این موقعیت در ادوار قبل از اسلام شاخص تر بوده، چرا كه در عهد هخامنشیان، شیراز بر سر راه شوش (پایتخت هخامنشی) به تخت جمشید و پاسارگاد بوده و در عهد ساسانیان راه ارتباطی شهرهای بسیار مهمی چون بیشابور و گور با استخر، از جلگه شیراز می گذشت. در نتیجه مسلم است كه چنین محل حاصلخیز و خوش آب و هوایی كه در تقاطع مسیرهای مهمی كه برشمرده شد، قرار داشته، هرگز خالی از آبادی و سكنه نبوده است. وجود آثار قدیمی مانند قصر ابونصر در حوالی شیراز كه قدمت آن به دوره اشكانیان می رسد و نقوش برجسته برم دلك، (در چندكیلومتری شرق قصر ابونصر) كه از آثار دوره ساسانی است و قلعه بزرگ بندر (فهندر، پهندر، قهندز، كهندژ) در سمت شرق تنگ سعدی و چند نقش برجسته در دهكده گویم در چهار فرسنگی شمال غرب شیراز و همچنین پیدا شدن سكه هایی در ضمن حفاری های قصر ابونصر، كه بر آنها با خط پهلوی نام شیراز نقش بسته است، جملگی بر وجود شهر یا بلوكی به نام شیراز، در همین محل در دوران قبل از اسلام دلالت دارد.</a:t>
            </a:r>
          </a:p>
          <a:p>
            <a:pPr algn="just"/>
            <a:r>
              <a:rPr lang="fa-IR" sz="1900" b="0" i="0">
                <a:solidFill>
                  <a:schemeClr val="accent1"/>
                </a:solidFill>
                <a:effectLst/>
                <a:latin typeface="tahoma" panose="020B0604030504040204" pitchFamily="34" charset="0"/>
              </a:rPr>
              <a:t>علاوه بر آنچه گفته شد، كاوش های باستان شناسی در تخت جمشید، به سرپرستی كامرون در سال ۱۳۱۴ ه.ش، به پیدایش خشت نبشته هایی انجامید كه بر روی چند فقره از آنها نام شیراز مشخص بود. بدین ترتیب می توان احتمال داد، این وادی كه در عهد رونق تخت جمشید، آبادی كوچكی بیش نبوده است، بعد از انهدام پایتخت هخامنشیان، سمندروار از دل خاكستر آن دیار برپا خاسته است</a:t>
            </a:r>
          </a:p>
          <a:p>
            <a:pPr marL="0" indent="0">
              <a:buNone/>
            </a:pPr>
            <a:endParaRPr lang="fa-IR"/>
          </a:p>
        </p:txBody>
      </p:sp>
      <p:sp>
        <p:nvSpPr>
          <p:cNvPr id="6" name="نگهدارنده مکان متن 5">
            <a:extLst>
              <a:ext uri="{FF2B5EF4-FFF2-40B4-BE49-F238E27FC236}">
                <a16:creationId xmlns:a16="http://schemas.microsoft.com/office/drawing/2014/main" id="{CB5D93AA-ACB9-344B-A193-83A6BE652D90}"/>
              </a:ext>
            </a:extLst>
          </p:cNvPr>
          <p:cNvSpPr>
            <a:spLocks noGrp="1"/>
          </p:cNvSpPr>
          <p:nvPr>
            <p:ph type="body" sz="half" idx="2"/>
          </p:nvPr>
        </p:nvSpPr>
        <p:spPr/>
        <p:txBody>
          <a:bodyPr/>
          <a:lstStyle/>
          <a:p>
            <a:endParaRPr lang="fa-IR"/>
          </a:p>
        </p:txBody>
      </p:sp>
      <p:pic>
        <p:nvPicPr>
          <p:cNvPr id="7" name="تصویر 7">
            <a:extLst>
              <a:ext uri="{FF2B5EF4-FFF2-40B4-BE49-F238E27FC236}">
                <a16:creationId xmlns:a16="http://schemas.microsoft.com/office/drawing/2014/main" id="{CB961A40-92ED-3D41-99FD-E95F1C8AC123}"/>
              </a:ext>
            </a:extLst>
          </p:cNvPr>
          <p:cNvPicPr>
            <a:picLocks noChangeAspect="1"/>
          </p:cNvPicPr>
          <p:nvPr/>
        </p:nvPicPr>
        <p:blipFill>
          <a:blip r:embed="rId2"/>
          <a:stretch>
            <a:fillRect/>
          </a:stretch>
        </p:blipFill>
        <p:spPr>
          <a:xfrm>
            <a:off x="685800" y="16932"/>
            <a:ext cx="2779333" cy="1828801"/>
          </a:xfrm>
          <a:prstGeom prst="rect">
            <a:avLst/>
          </a:prstGeom>
          <a:effectLst>
            <a:outerShdw blurRad="76200" dist="12700" dir="2700000" sy="-23000" kx="-800400" algn="bl" rotWithShape="0">
              <a:prstClr val="black">
                <a:alpha val="20000"/>
              </a:prstClr>
            </a:outerShdw>
            <a:reflection blurRad="6350" stA="50000" endA="295" endPos="92000" dist="101600" dir="5400000" sy="-100000" algn="bl" rotWithShape="0"/>
          </a:effectLst>
        </p:spPr>
      </p:pic>
    </p:spTree>
    <p:extLst>
      <p:ext uri="{BB962C8B-B14F-4D97-AF65-F5344CB8AC3E}">
        <p14:creationId xmlns:p14="http://schemas.microsoft.com/office/powerpoint/2010/main" val="3658311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9EB4E65-E6CC-3A44-997D-0571BE17DC12}"/>
              </a:ext>
            </a:extLst>
          </p:cNvPr>
          <p:cNvSpPr>
            <a:spLocks noGrp="1"/>
          </p:cNvSpPr>
          <p:nvPr>
            <p:ph type="title"/>
          </p:nvPr>
        </p:nvSpPr>
        <p:spPr>
          <a:xfrm>
            <a:off x="1374773" y="2334381"/>
            <a:ext cx="2991912" cy="1111552"/>
          </a:xfrm>
        </p:spPr>
        <p:txBody>
          <a:bodyPr/>
          <a:lstStyle/>
          <a:p>
            <a:r>
              <a:rPr lang="en-US"/>
              <a:t>قدمت شیراز</a:t>
            </a:r>
            <a:endParaRPr lang="fa-IR"/>
          </a:p>
        </p:txBody>
      </p:sp>
      <p:pic>
        <p:nvPicPr>
          <p:cNvPr id="5" name="تصویر 5">
            <a:extLst>
              <a:ext uri="{FF2B5EF4-FFF2-40B4-BE49-F238E27FC236}">
                <a16:creationId xmlns:a16="http://schemas.microsoft.com/office/drawing/2014/main" id="{E0523F93-D348-EF4F-A0F7-7F29F89518A7}"/>
              </a:ext>
            </a:extLst>
          </p:cNvPr>
          <p:cNvPicPr>
            <a:picLocks noGrp="1" noChangeAspect="1"/>
          </p:cNvPicPr>
          <p:nvPr>
            <p:ph idx="1"/>
          </p:nvPr>
        </p:nvPicPr>
        <p:blipFill>
          <a:blip r:embed="rId2"/>
          <a:stretch>
            <a:fillRect/>
          </a:stretch>
        </p:blipFill>
        <p:spPr>
          <a:xfrm>
            <a:off x="909486" y="3412067"/>
            <a:ext cx="2857500" cy="2114550"/>
          </a:xfrm>
          <a:prstGeom prst="rect">
            <a:avLst/>
          </a:prstGeom>
          <a:effectLst>
            <a:reflection blurRad="6350" stA="50000" endA="300" endPos="90000" dist="50800" dir="5400000" sy="-100000" algn="bl" rotWithShape="0"/>
          </a:effectLst>
        </p:spPr>
      </p:pic>
      <p:sp>
        <p:nvSpPr>
          <p:cNvPr id="4" name="نگهدارنده مکان متن 3">
            <a:extLst>
              <a:ext uri="{FF2B5EF4-FFF2-40B4-BE49-F238E27FC236}">
                <a16:creationId xmlns:a16="http://schemas.microsoft.com/office/drawing/2014/main" id="{A3904330-D9BD-4D41-A6FA-9E7AFA98933A}"/>
              </a:ext>
            </a:extLst>
          </p:cNvPr>
          <p:cNvSpPr>
            <a:spLocks noGrp="1"/>
          </p:cNvSpPr>
          <p:nvPr>
            <p:ph type="body" sz="half" idx="2"/>
          </p:nvPr>
        </p:nvSpPr>
        <p:spPr/>
        <p:txBody>
          <a:bodyPr/>
          <a:lstStyle/>
          <a:p>
            <a:endParaRPr lang="fa-IR"/>
          </a:p>
        </p:txBody>
      </p:sp>
      <p:sp>
        <p:nvSpPr>
          <p:cNvPr id="8" name="کادر متن 7">
            <a:extLst>
              <a:ext uri="{FF2B5EF4-FFF2-40B4-BE49-F238E27FC236}">
                <a16:creationId xmlns:a16="http://schemas.microsoft.com/office/drawing/2014/main" id="{37A37D1D-B04E-8B44-AA4E-C20C2AC17DA9}"/>
              </a:ext>
            </a:extLst>
          </p:cNvPr>
          <p:cNvSpPr txBox="1"/>
          <p:nvPr/>
        </p:nvSpPr>
        <p:spPr>
          <a:xfrm>
            <a:off x="5757334" y="1149048"/>
            <a:ext cx="4184952" cy="369331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r" fontAlgn="base"/>
            <a:r>
              <a:rPr lang="fa-IR" b="0" i="0">
                <a:solidFill>
                  <a:srgbClr val="212121"/>
                </a:solidFill>
                <a:effectLst/>
                <a:latin typeface="IRANSans"/>
              </a:rPr>
              <a:t>قدمت شهر شیراز با کاوش‌های باستان‌شناسی که در تپه‌ی پوستچی انجام شد، به ۶ هزار و ۵۰۰ سال پیش رسید.</a:t>
            </a:r>
          </a:p>
          <a:p>
            <a:pPr algn="r" fontAlgn="base"/>
            <a:r>
              <a:rPr lang="fa-IR" b="0" i="0">
                <a:solidFill>
                  <a:srgbClr val="212121"/>
                </a:solidFill>
                <a:effectLst/>
                <a:latin typeface="IRANSans"/>
              </a:rPr>
              <a:t>«علیرضا سرداری» گفت که کاوش‌های باستان‌شناسی در تپه‌ی پوستچی واقع در جنوب بلوار رحمت شهر </a:t>
            </a:r>
            <a:r>
              <a:rPr lang="fa-IR" b="0" i="0" u="none" strike="noStrike">
                <a:solidFill>
                  <a:srgbClr val="1E88E5"/>
                </a:solidFill>
                <a:effectLst/>
                <a:latin typeface="IRANSans"/>
                <a:hlinkClick r:id="rId3"/>
              </a:rPr>
              <a:t>شیراز</a:t>
            </a:r>
            <a:r>
              <a:rPr lang="fa-IR" b="0" i="0">
                <a:solidFill>
                  <a:srgbClr val="212121"/>
                </a:solidFill>
                <a:effectLst/>
                <a:latin typeface="IRANSans"/>
              </a:rPr>
              <a:t>، منجر به کشف و شناسایی آثار و شواهدی از دوره‌های پیش از تاریخ و تاریخی منطقه شده است.</a:t>
            </a:r>
          </a:p>
          <a:p>
            <a:pPr algn="r" fontAlgn="base"/>
            <a:r>
              <a:rPr lang="fa-IR" b="0" i="0">
                <a:solidFill>
                  <a:srgbClr val="212121"/>
                </a:solidFill>
                <a:effectLst/>
                <a:latin typeface="IRANSans"/>
              </a:rPr>
              <a:t>به گفته سرداری این محوطه فرهنگی - تاریخی که در حال حاضر در محدوده‌ای به مساحت ۱۲ هکتار در کنار بلوار رحمت قرار گرفته، در واقع وسعتی بیش از این داشته و متأسفانه بر اثر ساخت و سازهای مسکونی در سالهای اخیر، حدود نیمی از آن تخریب و نابود شده است.</a:t>
            </a:r>
          </a:p>
        </p:txBody>
      </p:sp>
    </p:spTree>
    <p:extLst>
      <p:ext uri="{BB962C8B-B14F-4D97-AF65-F5344CB8AC3E}">
        <p14:creationId xmlns:p14="http://schemas.microsoft.com/office/powerpoint/2010/main" val="106828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629F600-E4A0-9845-B24E-031E31B541AC}"/>
              </a:ext>
            </a:extLst>
          </p:cNvPr>
          <p:cNvSpPr>
            <a:spLocks noGrp="1"/>
          </p:cNvSpPr>
          <p:nvPr>
            <p:ph type="title"/>
          </p:nvPr>
        </p:nvSpPr>
        <p:spPr/>
        <p:txBody>
          <a:bodyPr/>
          <a:lstStyle/>
          <a:p>
            <a:r>
              <a:rPr lang="en-US"/>
              <a:t>نژاد مردم شیراز             </a:t>
            </a:r>
            <a:endParaRPr lang="fa-IR"/>
          </a:p>
        </p:txBody>
      </p:sp>
      <p:sp>
        <p:nvSpPr>
          <p:cNvPr id="3" name="نگهدارنده مکان محتوا 2">
            <a:extLst>
              <a:ext uri="{FF2B5EF4-FFF2-40B4-BE49-F238E27FC236}">
                <a16:creationId xmlns:a16="http://schemas.microsoft.com/office/drawing/2014/main" id="{000ADDAA-AE75-8B4E-AE24-DBE8BB51BC70}"/>
              </a:ext>
            </a:extLst>
          </p:cNvPr>
          <p:cNvSpPr>
            <a:spLocks noGrp="1"/>
          </p:cNvSpPr>
          <p:nvPr>
            <p:ph idx="1"/>
          </p:nvPr>
        </p:nvSpPr>
        <p:spPr/>
        <p:txBody>
          <a:bodyPr>
            <a:normAutofit lnSpcReduction="10000"/>
          </a:bodyPr>
          <a:lstStyle/>
          <a:p>
            <a:pPr algn="r"/>
            <a:br>
              <a:rPr lang="fa-IR" sz="2000" b="1" i="0">
                <a:effectLst/>
                <a:latin typeface="tahoma" panose="020B0604030504040204" pitchFamily="34" charset="0"/>
              </a:rPr>
            </a:br>
            <a:r>
              <a:rPr lang="fa-IR" sz="2000" b="1" i="0">
                <a:effectLst/>
                <a:latin typeface="tahoma" panose="020B0604030504040204" pitchFamily="34" charset="0"/>
              </a:rPr>
              <a:t>مردم شیراز اصالتی آریایی دارند و در اصل پارسی هستند و با آنچه هرودت در مورد مردم پارس باستان تعریف می كند ، به طور كامل برابری می كند . بیشنر شیرازی ها لاغر اندام ، متوسط القامه ، سبز چهره و دارای چشمان سیاه و صورتی گرد و موهایی سیاه و خرمایی هستند .</a:t>
            </a:r>
            <a:endParaRPr lang="fa-IR" sz="2000" b="0" i="0">
              <a:effectLst/>
              <a:latin typeface="tahoma" panose="020B0604030504040204" pitchFamily="34" charset="0"/>
            </a:endParaRPr>
          </a:p>
          <a:p>
            <a:pPr algn="r"/>
            <a:r>
              <a:rPr lang="fa-IR" sz="2000" b="1" i="0">
                <a:effectLst/>
                <a:latin typeface="tahoma" panose="020B0604030504040204" pitchFamily="34" charset="0"/>
              </a:rPr>
              <a:t>در پی یورش ویرانگرانه ی اسكندر به پارس ، شهر پاسارگاد ویران گردید و مردم پارس مجبور به سكونت و ساخت شهراصطخر( استخر ) شدند ، اما در پی یورش اعراب مسلمان ، شهر شیراز رونق یافت و رفته رفته اصطخر رونق خود را از دست داد و مردم در عهد ابوكالنجار به طور كامل به شیراز نقل مكان كردند .</a:t>
            </a:r>
            <a:endParaRPr lang="fa-IR" sz="2000" b="0" i="0">
              <a:effectLst/>
              <a:latin typeface="tahoma" panose="020B0604030504040204" pitchFamily="34" charset="0"/>
            </a:endParaRPr>
          </a:p>
          <a:p>
            <a:pPr algn="r"/>
            <a:r>
              <a:rPr lang="fa-IR" sz="2000" b="1" i="0">
                <a:effectLst/>
                <a:latin typeface="tahoma" panose="020B0604030504040204" pitchFamily="34" charset="0"/>
              </a:rPr>
              <a:t>با شهر نشینی اعراب در شیراز و جدای آنها از بیابانگردی ، آمیزش آنها با مردم شیراز و پذیرفتن فرهنگ مردم شیراز تسرعی گردید كه از لحاظ زبانی و سجایای اخلاقی به اشتراك دست یافتند . در ادوار بعد نیز با وجود حمله بنیان كن مغول و تدبیر اتابكان و یورش تیمور چندان خسارتی به مردم شیراز وارد نیامد .</a:t>
            </a:r>
            <a:endParaRPr lang="fa-IR" sz="2000" b="0" i="0">
              <a:effectLst/>
              <a:latin typeface="tahoma" panose="020B0604030504040204" pitchFamily="34" charset="0"/>
            </a:endParaRPr>
          </a:p>
          <a:p>
            <a:endParaRPr lang="fa-IR"/>
          </a:p>
        </p:txBody>
      </p:sp>
      <p:sp>
        <p:nvSpPr>
          <p:cNvPr id="4" name="نگهدارنده مکان متن 3">
            <a:extLst>
              <a:ext uri="{FF2B5EF4-FFF2-40B4-BE49-F238E27FC236}">
                <a16:creationId xmlns:a16="http://schemas.microsoft.com/office/drawing/2014/main" id="{406C9D53-233B-ED49-8A7C-0433A6EE04B6}"/>
              </a:ext>
            </a:extLst>
          </p:cNvPr>
          <p:cNvSpPr>
            <a:spLocks noGrp="1"/>
          </p:cNvSpPr>
          <p:nvPr>
            <p:ph type="body" sz="half" idx="2"/>
          </p:nvPr>
        </p:nvSpPr>
        <p:spPr/>
        <p:txBody>
          <a:bodyPr/>
          <a:lstStyle/>
          <a:p>
            <a:endParaRPr lang="fa-IR"/>
          </a:p>
        </p:txBody>
      </p:sp>
      <p:pic>
        <p:nvPicPr>
          <p:cNvPr id="5" name="تصویر 5">
            <a:extLst>
              <a:ext uri="{FF2B5EF4-FFF2-40B4-BE49-F238E27FC236}">
                <a16:creationId xmlns:a16="http://schemas.microsoft.com/office/drawing/2014/main" id="{A112FFF7-D1E4-F544-9FA1-8DD0B4912B44}"/>
              </a:ext>
            </a:extLst>
          </p:cNvPr>
          <p:cNvPicPr>
            <a:picLocks noChangeAspect="1"/>
          </p:cNvPicPr>
          <p:nvPr/>
        </p:nvPicPr>
        <p:blipFill>
          <a:blip r:embed="rId2"/>
          <a:stretch>
            <a:fillRect/>
          </a:stretch>
        </p:blipFill>
        <p:spPr>
          <a:xfrm>
            <a:off x="685800" y="245533"/>
            <a:ext cx="3680884" cy="2453922"/>
          </a:xfrm>
          <a:prstGeom prst="rect">
            <a:avLst/>
          </a:prstGeom>
          <a:effectLst>
            <a:reflection blurRad="6350" stA="50000" endA="295" endPos="92000" dist="101600" dir="5400000" sy="-100000" algn="bl" rotWithShape="0"/>
          </a:effectLst>
        </p:spPr>
      </p:pic>
    </p:spTree>
    <p:extLst>
      <p:ext uri="{BB962C8B-B14F-4D97-AF65-F5344CB8AC3E}">
        <p14:creationId xmlns:p14="http://schemas.microsoft.com/office/powerpoint/2010/main" val="112486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6BFF900-9287-3149-A574-0EC5E5F755B6}"/>
              </a:ext>
            </a:extLst>
          </p:cNvPr>
          <p:cNvSpPr>
            <a:spLocks noGrp="1"/>
          </p:cNvSpPr>
          <p:nvPr>
            <p:ph type="title"/>
          </p:nvPr>
        </p:nvSpPr>
        <p:spPr/>
        <p:txBody>
          <a:bodyPr/>
          <a:lstStyle/>
          <a:p>
            <a:r>
              <a:rPr lang="fa-IR"/>
              <a:t>زبان و مردم شیراز   </a:t>
            </a:r>
          </a:p>
        </p:txBody>
      </p:sp>
      <p:sp>
        <p:nvSpPr>
          <p:cNvPr id="3" name="نگهدارنده مکان محتوا 2">
            <a:extLst>
              <a:ext uri="{FF2B5EF4-FFF2-40B4-BE49-F238E27FC236}">
                <a16:creationId xmlns:a16="http://schemas.microsoft.com/office/drawing/2014/main" id="{15E10728-8DFF-8F4F-8BC5-9F5526CE8BAF}"/>
              </a:ext>
            </a:extLst>
          </p:cNvPr>
          <p:cNvSpPr>
            <a:spLocks noGrp="1"/>
          </p:cNvSpPr>
          <p:nvPr>
            <p:ph idx="1"/>
          </p:nvPr>
        </p:nvSpPr>
        <p:spPr/>
        <p:txBody>
          <a:bodyPr>
            <a:normAutofit fontScale="85000" lnSpcReduction="20000"/>
          </a:bodyPr>
          <a:lstStyle/>
          <a:p>
            <a:pPr rtl="1"/>
            <a:r>
              <a:rPr lang="fa-IR" sz="1800" b="1" i="0">
                <a:effectLst/>
                <a:latin typeface="tahoma" panose="020B0604030504040204" pitchFamily="34" charset="0"/>
              </a:rPr>
              <a:t>زبان زبان مردم شیراز فارسی است ، ولی با تفاوت لهجه و این شیوه سخن گفتن در طرز بیان و شیرینی و شیوایی آن مورد توجه مردم سایر نقاط ایران است . شیرینی و شیوایی آن مورد توجه مردم سایر نقاط ایران است . شیرینی گفتار مردم شیراز در سخن سخنوران آن نیز نمود یافته است ، تا جایی كه سعدی و حافظ با این زبان شهرت جهانی یافته اند و حتی بعضی زبان ادب فارسی امروز را زبان سعدی می دانند.</a:t>
            </a:r>
            <a:endParaRPr lang="fa-IR" b="0" i="0">
              <a:effectLst/>
              <a:latin typeface="tahoma" panose="020B0604030504040204" pitchFamily="34" charset="0"/>
            </a:endParaRPr>
          </a:p>
          <a:p>
            <a:pPr rtl="1"/>
            <a:r>
              <a:rPr lang="fa-IR" b="0" i="0">
                <a:effectLst/>
                <a:latin typeface="tahoma" panose="020B0604030504040204" pitchFamily="34" charset="0"/>
              </a:rPr>
              <a:t> </a:t>
            </a:r>
          </a:p>
          <a:p>
            <a:pPr rtl="1"/>
            <a:r>
              <a:rPr lang="fa-IR" sz="1800" b="1" i="0">
                <a:effectLst/>
                <a:latin typeface="tahoma" panose="020B0604030504040204" pitchFamily="34" charset="0"/>
              </a:rPr>
              <a:t>به تعبیر سعدی :</a:t>
            </a:r>
            <a:endParaRPr lang="fa-IR" b="0" i="0">
              <a:effectLst/>
              <a:latin typeface="tahoma" panose="020B0604030504040204" pitchFamily="34" charset="0"/>
            </a:endParaRPr>
          </a:p>
          <a:p>
            <a:pPr rtl="1"/>
            <a:r>
              <a:rPr lang="fa-IR" sz="1800" b="1" i="0">
                <a:effectLst/>
                <a:latin typeface="tahoma" panose="020B0604030504040204" pitchFamily="34" charset="0"/>
              </a:rPr>
              <a:t>هر متاعی زمعدنی خیزد</a:t>
            </a:r>
            <a:endParaRPr lang="fa-IR" b="0" i="0">
              <a:effectLst/>
              <a:latin typeface="tahoma" panose="020B0604030504040204" pitchFamily="34" charset="0"/>
            </a:endParaRPr>
          </a:p>
          <a:p>
            <a:pPr rtl="1"/>
            <a:r>
              <a:rPr lang="fa-IR" sz="1800" b="1" i="0">
                <a:effectLst/>
                <a:latin typeface="tahoma" panose="020B0604030504040204" pitchFamily="34" charset="0"/>
              </a:rPr>
              <a:t>         شكر از مصر و سعدی از شیراز</a:t>
            </a:r>
            <a:endParaRPr lang="fa-IR" b="0" i="0">
              <a:effectLst/>
              <a:latin typeface="tahoma" panose="020B0604030504040204" pitchFamily="34" charset="0"/>
            </a:endParaRPr>
          </a:p>
          <a:p>
            <a:pPr rtl="1"/>
            <a:r>
              <a:rPr lang="fa-IR" sz="1800" b="1" i="0">
                <a:effectLst/>
                <a:latin typeface="tahoma" panose="020B0604030504040204" pitchFamily="34" charset="0"/>
              </a:rPr>
              <a:t>نه تنها ادیبان و سخنوران به شیرینی و فصاحت كلام شهره اند ، بلكه مردم عامی این خطه در تخفیف كلمات و اداء جملات هر شنونده ای را به وجد می آورند . ادوارد بر اولن لهجه شیرازی ها را یكی از خالص ترین و خوش آهنگ ترین لهجه های ایران می داند . لارنس لاكهارت ، آهنگ و لحن صدای شیرازی ها را بسیار دلنشین می داند .</a:t>
            </a:r>
            <a:endParaRPr lang="fa-IR" b="0" i="0">
              <a:effectLst/>
              <a:latin typeface="tahoma" panose="020B0604030504040204" pitchFamily="34" charset="0"/>
            </a:endParaRPr>
          </a:p>
          <a:p>
            <a:pPr rtl="1"/>
            <a:r>
              <a:rPr lang="fa-IR" sz="1800" b="1" i="0">
                <a:effectLst/>
                <a:latin typeface="tahoma" panose="020B0604030504040204" pitchFamily="34" charset="0"/>
              </a:rPr>
              <a:t>شیرازی ها سعی زیادی در درست تلفظ كردن واژه های عربی و فارسی دارند ، بنابراین تلفظ آنها اغلب مورد تقلید و استشهاد قرار می گیرد . شیرازی ها به جای ضمیر اشاره " آن " از لفظ " او " اسفتاده می كنند و یا حركت " آ " در   " را " علامت مفعولی می گرددو تبدیل به " او " می شود ، مانند : كتاب را آوردی ؟ تبدیل به : كتابو آوردی ؟ می شود و یا برای معرفه كردن اشیاء و اشخاص حركت " آ " تبدیل به " او " می گردد  . مانند : كتاب ، كتابو ، كاسه ، كاسو و در اشخاص آقا ، آقو ، كاكا ، كاكو .</a:t>
            </a:r>
            <a:endParaRPr lang="fa-IR" b="0" i="0">
              <a:effectLst/>
              <a:latin typeface="tahoma" panose="020B0604030504040204" pitchFamily="34" charset="0"/>
            </a:endParaRPr>
          </a:p>
          <a:p>
            <a:pPr rtl="1"/>
            <a:r>
              <a:rPr lang="fa-IR" sz="1800" b="1" i="0">
                <a:effectLst/>
                <a:latin typeface="tahoma" panose="020B0604030504040204" pitchFamily="34" charset="0"/>
              </a:rPr>
              <a:t>در شیراز هنوز مردم محله های قدیمی تر بیشتر به لهجه شیرازی سخن می گویند تا بقیه مردم ، مثلاً لهجه كسبه و اهالی دروازه سعدی ، لب آب ، دروازه قصاب خانه ، دروازه شاه داعی الله و ... تفاوت آشكاری با لهجه اهالی و كسبه نقاط دیگر شهر دارد</a:t>
            </a:r>
            <a:endParaRPr lang="fa-IR" b="0" i="0">
              <a:effectLst/>
              <a:latin typeface="tahoma" panose="020B0604030504040204" pitchFamily="34" charset="0"/>
            </a:endParaRPr>
          </a:p>
          <a:p>
            <a:endParaRPr lang="fa-IR"/>
          </a:p>
        </p:txBody>
      </p:sp>
      <p:sp>
        <p:nvSpPr>
          <p:cNvPr id="4" name="نگهدارنده مکان متن 3">
            <a:extLst>
              <a:ext uri="{FF2B5EF4-FFF2-40B4-BE49-F238E27FC236}">
                <a16:creationId xmlns:a16="http://schemas.microsoft.com/office/drawing/2014/main" id="{0CA813A9-7C9C-0D41-9442-72F7D0911867}"/>
              </a:ext>
            </a:extLst>
          </p:cNvPr>
          <p:cNvSpPr>
            <a:spLocks noGrp="1"/>
          </p:cNvSpPr>
          <p:nvPr>
            <p:ph type="body" sz="half" idx="2"/>
          </p:nvPr>
        </p:nvSpPr>
        <p:spPr/>
        <p:txBody>
          <a:bodyPr/>
          <a:lstStyle/>
          <a:p>
            <a:endParaRPr lang="fa-IR"/>
          </a:p>
        </p:txBody>
      </p:sp>
      <p:pic>
        <p:nvPicPr>
          <p:cNvPr id="5" name="تصویر 5">
            <a:extLst>
              <a:ext uri="{FF2B5EF4-FFF2-40B4-BE49-F238E27FC236}">
                <a16:creationId xmlns:a16="http://schemas.microsoft.com/office/drawing/2014/main" id="{95CC0923-6D70-AA48-85EB-8C42AF458A89}"/>
              </a:ext>
            </a:extLst>
          </p:cNvPr>
          <p:cNvPicPr>
            <a:picLocks noChangeAspect="1"/>
          </p:cNvPicPr>
          <p:nvPr/>
        </p:nvPicPr>
        <p:blipFill>
          <a:blip r:embed="rId2"/>
          <a:stretch>
            <a:fillRect/>
          </a:stretch>
        </p:blipFill>
        <p:spPr>
          <a:xfrm>
            <a:off x="404284" y="3412067"/>
            <a:ext cx="2827353" cy="3268659"/>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194483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CC96C42-E59A-6A41-84E4-D270FF9A7A64}"/>
              </a:ext>
            </a:extLst>
          </p:cNvPr>
          <p:cNvSpPr>
            <a:spLocks noGrp="1"/>
          </p:cNvSpPr>
          <p:nvPr>
            <p:ph type="title"/>
          </p:nvPr>
        </p:nvSpPr>
        <p:spPr/>
        <p:txBody>
          <a:bodyPr/>
          <a:lstStyle/>
          <a:p>
            <a:r>
              <a:rPr lang="en-US"/>
              <a:t>موزه های شیراز             </a:t>
            </a:r>
            <a:endParaRPr lang="fa-IR"/>
          </a:p>
        </p:txBody>
      </p:sp>
      <p:sp>
        <p:nvSpPr>
          <p:cNvPr id="3" name="نگهدارنده مکان محتوا 2">
            <a:extLst>
              <a:ext uri="{FF2B5EF4-FFF2-40B4-BE49-F238E27FC236}">
                <a16:creationId xmlns:a16="http://schemas.microsoft.com/office/drawing/2014/main" id="{646BE8AB-0EB2-3E4F-AD9C-F628DB7BE2A2}"/>
              </a:ext>
            </a:extLst>
          </p:cNvPr>
          <p:cNvSpPr>
            <a:spLocks noGrp="1"/>
          </p:cNvSpPr>
          <p:nvPr>
            <p:ph idx="1"/>
          </p:nvPr>
        </p:nvSpPr>
        <p:spPr/>
        <p:txBody>
          <a:bodyPr/>
          <a:lstStyle/>
          <a:p>
            <a:r>
              <a:rPr lang="en-US"/>
              <a:t>موزه  سنگ و گوهر و دریای نور</a:t>
            </a:r>
          </a:p>
          <a:p>
            <a:r>
              <a:rPr lang="en-US"/>
              <a:t>موزه گرمابه حمام وکیل شیراز</a:t>
            </a:r>
          </a:p>
          <a:p>
            <a:r>
              <a:rPr lang="en-US"/>
              <a:t>موزه سنگ هفتنان</a:t>
            </a:r>
          </a:p>
          <a:p>
            <a:r>
              <a:rPr lang="en-US"/>
              <a:t>موزه اب انبار وکیل</a:t>
            </a:r>
          </a:p>
          <a:p>
            <a:r>
              <a:rPr lang="en-US"/>
              <a:t>موزه آوا ها  و نوا ها</a:t>
            </a:r>
          </a:p>
          <a:p>
            <a:r>
              <a:rPr lang="en-US"/>
              <a:t>موزه نارنجستان</a:t>
            </a:r>
          </a:p>
          <a:p>
            <a:r>
              <a:rPr lang="en-US"/>
              <a:t>موزه  لباس های سنتی در خانه صالحی</a:t>
            </a:r>
          </a:p>
          <a:p>
            <a:r>
              <a:rPr lang="en-US"/>
              <a:t>موزه شاهچراغ</a:t>
            </a:r>
          </a:p>
          <a:p>
            <a:r>
              <a:rPr lang="en-US"/>
              <a:t>موزه پارس </a:t>
            </a:r>
          </a:p>
          <a:p>
            <a:r>
              <a:rPr lang="en-US"/>
              <a:t>موزه هنر های تجسمی در خانه  فروغ الملک</a:t>
            </a:r>
          </a:p>
          <a:p>
            <a:r>
              <a:rPr lang="en-US"/>
              <a:t>موزه مشاهیر</a:t>
            </a:r>
          </a:p>
          <a:p>
            <a:r>
              <a:rPr lang="en-US"/>
              <a:t>موزه نظامی</a:t>
            </a:r>
          </a:p>
          <a:p>
            <a:r>
              <a:rPr lang="en-US"/>
              <a:t>موزه تخت جمشید</a:t>
            </a:r>
            <a:endParaRPr lang="fa-IR"/>
          </a:p>
        </p:txBody>
      </p:sp>
      <p:sp>
        <p:nvSpPr>
          <p:cNvPr id="4" name="نگهدارنده مکان متن 3">
            <a:extLst>
              <a:ext uri="{FF2B5EF4-FFF2-40B4-BE49-F238E27FC236}">
                <a16:creationId xmlns:a16="http://schemas.microsoft.com/office/drawing/2014/main" id="{7A0A8F08-388E-0E4F-8645-90C37007F31B}"/>
              </a:ext>
            </a:extLst>
          </p:cNvPr>
          <p:cNvSpPr>
            <a:spLocks noGrp="1"/>
          </p:cNvSpPr>
          <p:nvPr>
            <p:ph type="body" sz="half" idx="2"/>
          </p:nvPr>
        </p:nvSpPr>
        <p:spPr/>
        <p:txBody>
          <a:bodyPr/>
          <a:lstStyle/>
          <a:p>
            <a:endParaRPr lang="fa-IR"/>
          </a:p>
        </p:txBody>
      </p:sp>
      <p:pic>
        <p:nvPicPr>
          <p:cNvPr id="5" name="تصویر 5">
            <a:extLst>
              <a:ext uri="{FF2B5EF4-FFF2-40B4-BE49-F238E27FC236}">
                <a16:creationId xmlns:a16="http://schemas.microsoft.com/office/drawing/2014/main" id="{A4A6D90D-431E-6D4F-B728-A20C7415BD01}"/>
              </a:ext>
            </a:extLst>
          </p:cNvPr>
          <p:cNvPicPr>
            <a:picLocks noChangeAspect="1"/>
          </p:cNvPicPr>
          <p:nvPr/>
        </p:nvPicPr>
        <p:blipFill>
          <a:blip r:embed="rId2"/>
          <a:stretch>
            <a:fillRect/>
          </a:stretch>
        </p:blipFill>
        <p:spPr>
          <a:xfrm>
            <a:off x="4648201" y="601134"/>
            <a:ext cx="2469177" cy="1545772"/>
          </a:xfrm>
          <a:prstGeom prst="rect">
            <a:avLst/>
          </a:prstGeom>
          <a:effectLst>
            <a:reflection blurRad="6350" stA="52000" endA="300" endPos="35000" dir="5400000" sy="-100000" algn="bl" rotWithShape="0"/>
          </a:effectLst>
        </p:spPr>
      </p:pic>
      <p:pic>
        <p:nvPicPr>
          <p:cNvPr id="7" name="تصویر 7">
            <a:extLst>
              <a:ext uri="{FF2B5EF4-FFF2-40B4-BE49-F238E27FC236}">
                <a16:creationId xmlns:a16="http://schemas.microsoft.com/office/drawing/2014/main" id="{1C4E1024-C59D-2D4D-A8B7-87FFDE1BC4DA}"/>
              </a:ext>
            </a:extLst>
          </p:cNvPr>
          <p:cNvPicPr>
            <a:picLocks noChangeAspect="1"/>
          </p:cNvPicPr>
          <p:nvPr/>
        </p:nvPicPr>
        <p:blipFill>
          <a:blip r:embed="rId3"/>
          <a:stretch>
            <a:fillRect/>
          </a:stretch>
        </p:blipFill>
        <p:spPr>
          <a:xfrm>
            <a:off x="3320899" y="4359123"/>
            <a:ext cx="3476624" cy="2176462"/>
          </a:xfrm>
          <a:prstGeom prst="rect">
            <a:avLst/>
          </a:prstGeom>
          <a:effectLst>
            <a:reflection blurRad="6350" stA="52000" endA="300" endPos="35000" dir="5400000" sy="-100000" algn="bl" rotWithShape="0"/>
          </a:effectLst>
        </p:spPr>
      </p:pic>
      <p:pic>
        <p:nvPicPr>
          <p:cNvPr id="9" name="تصویر 9">
            <a:extLst>
              <a:ext uri="{FF2B5EF4-FFF2-40B4-BE49-F238E27FC236}">
                <a16:creationId xmlns:a16="http://schemas.microsoft.com/office/drawing/2014/main" id="{78E5979B-AA13-F448-A87F-91480765E697}"/>
              </a:ext>
            </a:extLst>
          </p:cNvPr>
          <p:cNvPicPr>
            <a:picLocks noChangeAspect="1"/>
          </p:cNvPicPr>
          <p:nvPr/>
        </p:nvPicPr>
        <p:blipFill>
          <a:blip r:embed="rId4"/>
          <a:stretch>
            <a:fillRect/>
          </a:stretch>
        </p:blipFill>
        <p:spPr>
          <a:xfrm>
            <a:off x="0" y="16933"/>
            <a:ext cx="2921278" cy="1828800"/>
          </a:xfrm>
          <a:prstGeom prst="rect">
            <a:avLst/>
          </a:prstGeom>
          <a:effectLst>
            <a:reflection blurRad="6350" stA="50000" endA="300" endPos="55000" dir="5400000" sy="-100000" algn="bl" rotWithShape="0"/>
          </a:effectLst>
        </p:spPr>
      </p:pic>
      <p:pic>
        <p:nvPicPr>
          <p:cNvPr id="11" name="تصویر 11">
            <a:extLst>
              <a:ext uri="{FF2B5EF4-FFF2-40B4-BE49-F238E27FC236}">
                <a16:creationId xmlns:a16="http://schemas.microsoft.com/office/drawing/2014/main" id="{F4CF4F6D-17C9-904F-AF08-FDE9F53E308E}"/>
              </a:ext>
            </a:extLst>
          </p:cNvPr>
          <p:cNvPicPr>
            <a:picLocks noChangeAspect="1"/>
          </p:cNvPicPr>
          <p:nvPr/>
        </p:nvPicPr>
        <p:blipFill>
          <a:blip r:embed="rId5"/>
          <a:stretch>
            <a:fillRect/>
          </a:stretch>
        </p:blipFill>
        <p:spPr>
          <a:xfrm>
            <a:off x="3163661" y="3391505"/>
            <a:ext cx="4075314" cy="924078"/>
          </a:xfrm>
          <a:prstGeom prst="rect">
            <a:avLst/>
          </a:prstGeom>
        </p:spPr>
      </p:pic>
      <p:pic>
        <p:nvPicPr>
          <p:cNvPr id="13" name="تصویر 13">
            <a:extLst>
              <a:ext uri="{FF2B5EF4-FFF2-40B4-BE49-F238E27FC236}">
                <a16:creationId xmlns:a16="http://schemas.microsoft.com/office/drawing/2014/main" id="{ED51E820-0402-2C47-8893-D709261F67D8}"/>
              </a:ext>
            </a:extLst>
          </p:cNvPr>
          <p:cNvPicPr>
            <a:picLocks noChangeAspect="1"/>
          </p:cNvPicPr>
          <p:nvPr/>
        </p:nvPicPr>
        <p:blipFill>
          <a:blip r:embed="rId6"/>
          <a:stretch>
            <a:fillRect/>
          </a:stretch>
        </p:blipFill>
        <p:spPr>
          <a:xfrm>
            <a:off x="0" y="3391505"/>
            <a:ext cx="2921278" cy="1828800"/>
          </a:xfrm>
          <a:prstGeom prst="rect">
            <a:avLst/>
          </a:prstGeom>
          <a:effectLst>
            <a:reflection blurRad="6350" stA="50000" endA="295" endPos="92000" dist="101600" dir="5400000" sy="-100000" algn="bl" rotWithShape="0"/>
          </a:effectLst>
        </p:spPr>
      </p:pic>
    </p:spTree>
    <p:extLst>
      <p:ext uri="{BB962C8B-B14F-4D97-AF65-F5344CB8AC3E}">
        <p14:creationId xmlns:p14="http://schemas.microsoft.com/office/powerpoint/2010/main" val="1884775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B025760-E8A4-1145-ACBB-C709473C7CBA}"/>
              </a:ext>
            </a:extLst>
          </p:cNvPr>
          <p:cNvSpPr>
            <a:spLocks noGrp="1"/>
          </p:cNvSpPr>
          <p:nvPr>
            <p:ph type="title"/>
          </p:nvPr>
        </p:nvSpPr>
        <p:spPr/>
        <p:txBody>
          <a:bodyPr/>
          <a:lstStyle/>
          <a:p>
            <a:endParaRPr lang="fa-IR"/>
          </a:p>
        </p:txBody>
      </p:sp>
      <p:sp>
        <p:nvSpPr>
          <p:cNvPr id="3" name="نگهدارنده مکان محتوا 2">
            <a:extLst>
              <a:ext uri="{FF2B5EF4-FFF2-40B4-BE49-F238E27FC236}">
                <a16:creationId xmlns:a16="http://schemas.microsoft.com/office/drawing/2014/main" id="{43734F72-BD53-6A44-9FC7-47845959E92C}"/>
              </a:ext>
            </a:extLst>
          </p:cNvPr>
          <p:cNvSpPr>
            <a:spLocks noGrp="1"/>
          </p:cNvSpPr>
          <p:nvPr>
            <p:ph idx="1"/>
          </p:nvPr>
        </p:nvSpPr>
        <p:spPr/>
        <p:txBody>
          <a:bodyPr/>
          <a:lstStyle/>
          <a:p>
            <a:endParaRPr lang="fa-IR"/>
          </a:p>
        </p:txBody>
      </p:sp>
      <p:sp>
        <p:nvSpPr>
          <p:cNvPr id="4" name="نگهدارنده مکان متن 3">
            <a:extLst>
              <a:ext uri="{FF2B5EF4-FFF2-40B4-BE49-F238E27FC236}">
                <a16:creationId xmlns:a16="http://schemas.microsoft.com/office/drawing/2014/main" id="{06EEE2C3-B836-8442-91E7-A2327A945E16}"/>
              </a:ext>
            </a:extLst>
          </p:cNvPr>
          <p:cNvSpPr>
            <a:spLocks noGrp="1"/>
          </p:cNvSpPr>
          <p:nvPr>
            <p:ph type="body" sz="half" idx="2"/>
          </p:nvPr>
        </p:nvSpPr>
        <p:spPr/>
        <p:txBody>
          <a:bodyPr/>
          <a:lstStyle/>
          <a:p>
            <a:endParaRPr lang="fa-IR"/>
          </a:p>
        </p:txBody>
      </p:sp>
    </p:spTree>
    <p:extLst>
      <p:ext uri="{BB962C8B-B14F-4D97-AF65-F5344CB8AC3E}">
        <p14:creationId xmlns:p14="http://schemas.microsoft.com/office/powerpoint/2010/main" val="2542067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73046B0-AE7A-C24B-BFE5-D0A625B370E4}"/>
              </a:ext>
            </a:extLst>
          </p:cNvPr>
          <p:cNvSpPr>
            <a:spLocks noGrp="1"/>
          </p:cNvSpPr>
          <p:nvPr>
            <p:ph type="title"/>
          </p:nvPr>
        </p:nvSpPr>
        <p:spPr/>
        <p:txBody>
          <a:bodyPr/>
          <a:lstStyle/>
          <a:p>
            <a:endParaRPr lang="fa-IR"/>
          </a:p>
        </p:txBody>
      </p:sp>
      <p:sp>
        <p:nvSpPr>
          <p:cNvPr id="3" name="نگهدارنده مکان محتوا 2">
            <a:extLst>
              <a:ext uri="{FF2B5EF4-FFF2-40B4-BE49-F238E27FC236}">
                <a16:creationId xmlns:a16="http://schemas.microsoft.com/office/drawing/2014/main" id="{2F3441AD-196B-F240-831E-4CD631521A0A}"/>
              </a:ext>
            </a:extLst>
          </p:cNvPr>
          <p:cNvSpPr>
            <a:spLocks noGrp="1"/>
          </p:cNvSpPr>
          <p:nvPr>
            <p:ph idx="1"/>
          </p:nvPr>
        </p:nvSpPr>
        <p:spPr/>
        <p:txBody>
          <a:bodyPr/>
          <a:lstStyle/>
          <a:p>
            <a:endParaRPr lang="fa-IR"/>
          </a:p>
        </p:txBody>
      </p:sp>
      <p:sp>
        <p:nvSpPr>
          <p:cNvPr id="4" name="نگهدارنده مکان متن 3">
            <a:extLst>
              <a:ext uri="{FF2B5EF4-FFF2-40B4-BE49-F238E27FC236}">
                <a16:creationId xmlns:a16="http://schemas.microsoft.com/office/drawing/2014/main" id="{56B4C192-C79C-B949-A6BD-1A0568448065}"/>
              </a:ext>
            </a:extLst>
          </p:cNvPr>
          <p:cNvSpPr>
            <a:spLocks noGrp="1"/>
          </p:cNvSpPr>
          <p:nvPr>
            <p:ph type="body" sz="half" idx="2"/>
          </p:nvPr>
        </p:nvSpPr>
        <p:spPr/>
        <p:txBody>
          <a:bodyPr/>
          <a:lstStyle/>
          <a:p>
            <a:endParaRPr lang="fa-IR"/>
          </a:p>
        </p:txBody>
      </p:sp>
    </p:spTree>
    <p:extLst>
      <p:ext uri="{BB962C8B-B14F-4D97-AF65-F5344CB8AC3E}">
        <p14:creationId xmlns:p14="http://schemas.microsoft.com/office/powerpoint/2010/main" val="41024985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آسمانی">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صفحه گسترده</PresentationFormat>
  <Slides>8</Slides>
  <Notes>0</Notes>
  <HiddenSlides>0</HiddenSlides>
  <ScaleCrop>false</ScaleCrop>
  <HeadingPairs>
    <vt:vector size="4" baseType="variant">
      <vt:variant>
        <vt:lpstr>طرح زمینه</vt:lpstr>
      </vt:variant>
      <vt:variant>
        <vt:i4>1</vt:i4>
      </vt:variant>
      <vt:variant>
        <vt:lpstr>عنوان های اسلاید</vt:lpstr>
      </vt:variant>
      <vt:variant>
        <vt:i4>8</vt:i4>
      </vt:variant>
    </vt:vector>
  </HeadingPairs>
  <TitlesOfParts>
    <vt:vector size="9" baseType="lpstr">
      <vt:lpstr>آسمانی</vt:lpstr>
      <vt:lpstr>  شهرستان شیراز</vt:lpstr>
      <vt:lpstr>پیشینه تاریخی شهرستان شیراز</vt:lpstr>
      <vt:lpstr>قدمت شیراز</vt:lpstr>
      <vt:lpstr>نژاد مردم شیراز             </vt:lpstr>
      <vt:lpstr>زبان و مردم شیراز   </vt:lpstr>
      <vt:lpstr>موزه های شیراز             </vt:lpstr>
      <vt:lpstr>ارائه PowerPoint</vt:lpstr>
      <vt:lpstr>ارائه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شهرستان شیراز</dc:title>
  <dc:creator>m.kalantari5384@gmail.com</dc:creator>
  <cp:lastModifiedBy>کاربر ناشناخته</cp:lastModifiedBy>
  <cp:revision>6</cp:revision>
  <dcterms:created xsi:type="dcterms:W3CDTF">2019-03-22T14:57:31Z</dcterms:created>
  <dcterms:modified xsi:type="dcterms:W3CDTF">2019-03-23T09:54:33Z</dcterms:modified>
</cp:coreProperties>
</file>