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1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100C-1BAC-4394-A82A-D7B420496F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593B42C-268B-489A-8AD7-736D11DB8B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36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8AF68-9EC4-44A6-A0EF-4553EA18EFC7}"/>
              </a:ext>
            </a:extLst>
          </p:cNvPr>
          <p:cNvSpPr/>
          <p:nvPr/>
        </p:nvSpPr>
        <p:spPr>
          <a:xfrm>
            <a:off x="-245164" y="4815511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00B05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اجتماعی</a:t>
            </a:r>
            <a:endParaRPr lang="en-US" sz="2800" b="1" dirty="0">
              <a:solidFill>
                <a:srgbClr val="00B05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30EA0-25C6-4A8B-A4AA-BA1F73252FDD}"/>
              </a:ext>
            </a:extLst>
          </p:cNvPr>
          <p:cNvSpPr/>
          <p:nvPr/>
        </p:nvSpPr>
        <p:spPr>
          <a:xfrm>
            <a:off x="5976731" y="931173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حسین پناهیان</a:t>
            </a:r>
            <a:endParaRPr lang="en-US" sz="28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E834F-CEB0-4C81-930B-73508132F3C6}"/>
              </a:ext>
            </a:extLst>
          </p:cNvPr>
          <p:cNvSpPr/>
          <p:nvPr/>
        </p:nvSpPr>
        <p:spPr>
          <a:xfrm>
            <a:off x="1591917" y="3503130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شهر تبریز</a:t>
            </a:r>
            <a:endParaRPr lang="en-US" sz="2800" b="1" dirty="0"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9CBF8-835B-4381-B1EC-11112CBF01AD}"/>
              </a:ext>
            </a:extLst>
          </p:cNvPr>
          <p:cNvSpPr/>
          <p:nvPr/>
        </p:nvSpPr>
        <p:spPr>
          <a:xfrm>
            <a:off x="7858538" y="-953947"/>
            <a:ext cx="4187688" cy="283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Arash" panose="00000400000000000000" pitchFamily="2" charset="-78"/>
              </a:rPr>
              <a:t>بسم الله الرحمن الرحیم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Arash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16DC81-1487-4296-80E2-407ACB49DA19}"/>
              </a:ext>
            </a:extLst>
          </p:cNvPr>
          <p:cNvSpPr/>
          <p:nvPr/>
        </p:nvSpPr>
        <p:spPr>
          <a:xfrm>
            <a:off x="3716406" y="2152635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طرح پرواز</a:t>
            </a:r>
            <a:endParaRPr lang="en-US" sz="28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RANSans Medium" panose="02040503050201020203" pitchFamily="18" charset="-78"/>
              <a:cs typeface="B Arash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2B8F9-F21F-44A4-9EEB-C7264E68EA17}"/>
              </a:ext>
            </a:extLst>
          </p:cNvPr>
          <p:cNvSpPr/>
          <p:nvPr/>
        </p:nvSpPr>
        <p:spPr>
          <a:xfrm>
            <a:off x="4342570" y="2676095"/>
            <a:ext cx="1371602" cy="988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Shadi" panose="00000400000000000000" pitchFamily="2" charset="-78"/>
              </a:rPr>
              <a:t>8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Shadi" panose="00000400000000000000" pitchFamily="2" charset="-78"/>
            </a:endParaRPr>
          </a:p>
        </p:txBody>
      </p:sp>
      <p:pic>
        <p:nvPicPr>
          <p:cNvPr id="2" name="baran">
            <a:hlinkClick r:id="" action="ppaction://media"/>
            <a:extLst>
              <a:ext uri="{FF2B5EF4-FFF2-40B4-BE49-F238E27FC236}">
                <a16:creationId xmlns:a16="http://schemas.microsoft.com/office/drawing/2014/main" id="{7D0004A1-92F1-4B38-9BD9-9B8822E993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529" y="157578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30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EEB9-6A05-4C67-A99F-3580960D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85" y="1199806"/>
            <a:ext cx="9291215" cy="2345253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چهارشنبه سوری،یک جشن بهاری است که پیش از رسیدن نوروز در آخرین سه شنبه سال خورشیدی با بر افروختن آتش،پریدن از روی آن و مراسمی دیگر برگزار می شود.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چله نشینی از روزگاران گذشته از سنت های قدیمی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مردمان خطه آذربایجان بوده و این چله نشینی ها با شب یلدا آغاز می شد و تا آخرین روزهای سال ادامه می یافت.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اوچ تیمچه لر مشهور به تیمچه از جمله مکان های بازار بزرگ تبریز است که از اول ماه محرم به مدت 13 روز و در اربعین حسینی میزبان عشاق اباعبدالله(ع)بوده و مراسم روضه خوانی به طور مرتب در آن برگزار میشود.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67A25-CBBB-4C67-808A-E39893C397E9}"/>
              </a:ext>
            </a:extLst>
          </p:cNvPr>
          <p:cNvSpPr/>
          <p:nvPr/>
        </p:nvSpPr>
        <p:spPr>
          <a:xfrm>
            <a:off x="8827855" y="-265044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آداب و رسوم: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D5628-0144-47C1-9A17-EDF82599A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3824428"/>
            <a:ext cx="3499305" cy="230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0496F-D946-40CE-84AD-AC926B0A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6" y="3837282"/>
            <a:ext cx="3660582" cy="234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FC81A3-7DF0-4E8F-B375-296B7E0C5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55" y="3837282"/>
            <a:ext cx="3734275" cy="229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7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33CD-11BD-47D2-9987-C09DADB0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85" y="1347413"/>
            <a:ext cx="9291215" cy="1888156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ü"/>
            </a:pP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زبان مردم تبریز به ترکی آذربایجانی، ترکی آذری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معروف است همچنین اقلیتی از فارسی‌زبان‌ها و ارمنی‌ها در این شهر زندگی می‌کنند که به ترکی آذربایجانی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مسلط هستند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.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تا پیش از ورود زبان ترکی به منطقه، مردم تبریز به زبان آذری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سخن می‌گفته‌اند که تا حدود سده یازدهم هجری در آذربایجان رایج بوده‌است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. </a:t>
            </a: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زبان آذری از زبان‌های ایرانی و نزدیک به گویش‌های جنوب دریای خزر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و تاتی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800" dirty="0">
                <a:solidFill>
                  <a:srgbClr val="00B0F0"/>
                </a:solidFill>
                <a:cs typeface="B Titr" panose="00000700000000000000" pitchFamily="2" charset="-78"/>
              </a:rPr>
              <a:t>بوده‌است</a:t>
            </a:r>
            <a:r>
              <a:rPr lang="en-US" sz="1800" dirty="0">
                <a:solidFill>
                  <a:srgbClr val="00B0F0"/>
                </a:solidFill>
                <a:cs typeface="B Titr" panose="00000700000000000000" pitchFamily="2" charset="-78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686EA-4E90-4F5C-8A45-FEE7AFF193AE}"/>
              </a:ext>
            </a:extLst>
          </p:cNvPr>
          <p:cNvSpPr/>
          <p:nvPr/>
        </p:nvSpPr>
        <p:spPr>
          <a:xfrm>
            <a:off x="9067005" y="-307247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زبان و گویش: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08BA6-3F36-4EC1-850D-BE083CC6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8" y="4076204"/>
            <a:ext cx="2920674" cy="203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4D4E3-FC0D-4983-A3D3-530DBB0A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0" y="216822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C7AF9-2C22-44E1-A832-2D8555520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5" y="2938334"/>
            <a:ext cx="3218134" cy="203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2FD2D-FEBA-4768-837D-A045E7CB3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71" y="3794133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88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FAC4-3A25-486A-BBDD-716E8470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85" y="1227942"/>
            <a:ext cx="9291215" cy="2373388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قومیت مردم ساکن در تبریز شامل 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۹۶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٫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۵٪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 ترک‌های ایرانی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(آذری)، 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۲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٫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۹٪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 فارسی‌زبان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و 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۰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٫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۶٪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 از سایر قومیت‌ها می‌باشد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آذری‌های ایرانی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و احتمالاً اهالی تبریز، قرابت ژنتیکی نزدیکی با مردم گرجستان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دارند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.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بنا به گفته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جهانگردان ونیزی که در حوالی دوره آق‌قویونلو از تبریز دیدن کرده‌اند: ایرانیان، ترکمانان، عشایر هواخواه صفویه و ارامنه ساکنان تبریز را تشکیل می‌دادند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.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در سال 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۱۵۲۵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 میلادی در مورد مردم تبریز می‌نویسد:</a:t>
            </a:r>
            <a:r>
              <a:rPr lang="ar-SA" sz="1600" i="1" dirty="0">
                <a:solidFill>
                  <a:srgbClr val="00B0F0"/>
                </a:solidFill>
                <a:cs typeface="B Titr" panose="00000700000000000000" pitchFamily="2" charset="-78"/>
              </a:rPr>
              <a:t>در این شهر فارسی‌زبانان</a:t>
            </a:r>
            <a:r>
              <a:rPr lang="en-US" sz="1600" i="1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i="1" dirty="0">
                <a:solidFill>
                  <a:srgbClr val="00B0F0"/>
                </a:solidFill>
                <a:cs typeface="B Titr" panose="00000700000000000000" pitchFamily="2" charset="-78"/>
              </a:rPr>
              <a:t>و عده‌ای از ترکمانان</a:t>
            </a:r>
            <a:r>
              <a:rPr lang="en-US" sz="1600" i="1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i="1" dirty="0">
                <a:solidFill>
                  <a:srgbClr val="00B0F0"/>
                </a:solidFill>
                <a:cs typeface="B Titr" panose="00000700000000000000" pitchFamily="2" charset="-78"/>
              </a:rPr>
              <a:t>زندگی می‌کنند که همگی سفیدپوست</a:t>
            </a:r>
            <a:r>
              <a:rPr lang="en-US" sz="1600" i="1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i="1" dirty="0">
                <a:solidFill>
                  <a:srgbClr val="00B0F0"/>
                </a:solidFill>
                <a:cs typeface="B Titr" panose="00000700000000000000" pitchFamily="2" charset="-78"/>
              </a:rPr>
              <a:t>بوده و ظاهر و شکلی زیبا دارند.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4D64F6-5D93-4A4E-8E38-84DFFD08B03C}"/>
              </a:ext>
            </a:extLst>
          </p:cNvPr>
          <p:cNvSpPr/>
          <p:nvPr/>
        </p:nvSpPr>
        <p:spPr>
          <a:xfrm>
            <a:off x="9517172" y="-236909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نژاد: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E33AF-D07E-4B43-8928-862C09182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15" y="3374971"/>
            <a:ext cx="2732081" cy="260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EF8B4-BCA1-496F-8586-5A20D6D7B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6" y="3663438"/>
            <a:ext cx="3516130" cy="237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ACB56B-B4DA-48E8-8BFD-0B3C555EC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6" y="3137095"/>
            <a:ext cx="2870905" cy="296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59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37E8-F236-467E-AAAF-36615D35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85" y="864741"/>
            <a:ext cx="9291215" cy="2147030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صنایع غذایی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: آش کلک قمری،قیقاناخ،آش گوجه فرنگی،آش آبغوره،کوکوی لوبیاسبز،آش میوه،آش اوماج،دلمه کلم برگ،دلمه برگ مو،قورماشورباسی،کوفته تبریزی،قارنی یاریخ،آش گوشواره،آش ماست،آش کشک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صنایع دستی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:صنعت چرم،قالی و تابلو فرش،حجاری سنتی،سفالگری،نقره کوبی،تابلو سنگ،زیور آلات سنتی،گلیم و ورنی،معرق کاری،منبت،سوزن دوزی،نگارگری،قلم زنی</a:t>
            </a: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19F19-8A28-4658-8A95-E9918B302D34}"/>
              </a:ext>
            </a:extLst>
          </p:cNvPr>
          <p:cNvSpPr/>
          <p:nvPr/>
        </p:nvSpPr>
        <p:spPr>
          <a:xfrm>
            <a:off x="9235818" y="-349450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سوغات: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FBF6A-BE24-43E2-9550-5FDE67529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34" y="3569229"/>
            <a:ext cx="3604810" cy="225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26956-26DC-4507-95DE-742ADB797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7" y="4784066"/>
            <a:ext cx="2790095" cy="184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A20F4-D14A-4FF9-8225-B0BF759B9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8" y="228179"/>
            <a:ext cx="2824870" cy="187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3459B-6CEE-4996-93BF-209DB0262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8" y="2600155"/>
            <a:ext cx="2950425" cy="209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5DDC7E-5519-40C4-9319-9AFD0ABAD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67" y="3233415"/>
            <a:ext cx="1919399" cy="288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061AD-62B1-46D8-A5E4-2C026A063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08" y="3233415"/>
            <a:ext cx="2479126" cy="212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10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2672</TotalTime>
  <Words>242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IranNastaliq</vt:lpstr>
      <vt:lpstr>IRANSans Medium</vt:lpstr>
      <vt:lpstr>Rockwell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hosein panahian</dc:creator>
  <cp:lastModifiedBy>hosein panahian</cp:lastModifiedBy>
  <cp:revision>12</cp:revision>
  <dcterms:created xsi:type="dcterms:W3CDTF">2019-03-23T16:32:01Z</dcterms:created>
  <dcterms:modified xsi:type="dcterms:W3CDTF">2019-03-29T20:05:32Z</dcterms:modified>
</cp:coreProperties>
</file>