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71" r:id="rId2"/>
    <p:sldId id="270" r:id="rId3"/>
    <p:sldId id="256" r:id="rId4"/>
    <p:sldId id="257" r:id="rId5"/>
    <p:sldId id="258" r:id="rId6"/>
    <p:sldId id="259" r:id="rId7"/>
    <p:sldId id="260" r:id="rId8"/>
    <p:sldId id="261" r:id="rId9"/>
    <p:sldId id="262" r:id="rId10"/>
    <p:sldId id="263" r:id="rId11"/>
    <p:sldId id="265" r:id="rId12"/>
    <p:sldId id="268" r:id="rId13"/>
    <p:sldId id="269" r:id="rId14"/>
    <p:sldId id="266" r:id="rId15"/>
    <p:sldId id="267" r:id="rId16"/>
    <p:sldId id="26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00"/>
    <a:srgbClr val="686733"/>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28" autoAdjust="0"/>
    <p:restoredTop sz="94660"/>
  </p:normalViewPr>
  <p:slideViewPr>
    <p:cSldViewPr snapToGrid="0">
      <p:cViewPr varScale="1">
        <p:scale>
          <a:sx n="85" d="100"/>
          <a:sy n="85" d="100"/>
        </p:scale>
        <p:origin x="64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85987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1952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2945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1660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21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4544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6293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7185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406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0512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205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428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992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2932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1731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2037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8337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4/4/2019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2913329"/>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8274">
              <a:srgbClr val="FF0000"/>
            </a:gs>
            <a:gs pos="55000">
              <a:srgbClr val="C00000"/>
            </a:gs>
            <a:gs pos="20000">
              <a:srgbClr val="FF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86952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400" dirty="0" smtClean="0">
                <a:cs typeface="B Nazanin" panose="00000400000000000000" pitchFamily="2" charset="-78"/>
              </a:rPr>
              <a:t>پوشش گیاهی</a:t>
            </a:r>
            <a:endParaRPr lang="en-US" sz="4400" dirty="0">
              <a:cs typeface="B Nazanin" panose="00000400000000000000" pitchFamily="2" charset="-78"/>
            </a:endParaRPr>
          </a:p>
        </p:txBody>
      </p:sp>
      <p:sp>
        <p:nvSpPr>
          <p:cNvPr id="4" name="Content Placeholder 3"/>
          <p:cNvSpPr>
            <a:spLocks noGrp="1"/>
          </p:cNvSpPr>
          <p:nvPr>
            <p:ph idx="1"/>
          </p:nvPr>
        </p:nvSpPr>
        <p:spPr/>
        <p:txBody>
          <a:bodyPr>
            <a:normAutofit/>
          </a:bodyPr>
          <a:lstStyle/>
          <a:p>
            <a:pPr algn="r"/>
            <a:r>
              <a:rPr lang="fa-IR" sz="2400" dirty="0" smtClean="0">
                <a:cs typeface="B Nazanin" panose="00000400000000000000" pitchFamily="2" charset="-78"/>
              </a:rPr>
              <a:t>نوار </a:t>
            </a:r>
            <a:r>
              <a:rPr lang="fa-IR" sz="2400" dirty="0">
                <a:cs typeface="B Nazanin" panose="00000400000000000000" pitchFamily="2" charset="-78"/>
              </a:rPr>
              <a:t>شمالی استان </a:t>
            </a:r>
            <a:r>
              <a:rPr lang="fa-IR" sz="2400" dirty="0" smtClean="0">
                <a:cs typeface="B Nazanin" panose="00000400000000000000" pitchFamily="2" charset="-78"/>
              </a:rPr>
              <a:t>بیشتر از اراضی </a:t>
            </a:r>
            <a:r>
              <a:rPr lang="fa-IR" sz="2400" dirty="0">
                <a:cs typeface="B Nazanin" panose="00000400000000000000" pitchFamily="2" charset="-78"/>
              </a:rPr>
              <a:t>زراعی و مراتع </a:t>
            </a:r>
            <a:r>
              <a:rPr lang="fa-IR" sz="2400" dirty="0" smtClean="0">
                <a:cs typeface="B Nazanin" panose="00000400000000000000" pitchFamily="2" charset="-78"/>
              </a:rPr>
              <a:t>شده و </a:t>
            </a:r>
            <a:r>
              <a:rPr lang="fa-IR" sz="2400" dirty="0">
                <a:cs typeface="B Nazanin" panose="00000400000000000000" pitchFamily="2" charset="-78"/>
              </a:rPr>
              <a:t>سایر نواحی استان را غالباً پوشش جنگلی فراگرفته است. استان لرستان از نظر سطح </a:t>
            </a:r>
            <a:r>
              <a:rPr lang="fa-IR" sz="2400" dirty="0" smtClean="0">
                <a:cs typeface="B Nazanin" panose="00000400000000000000" pitchFamily="2" charset="-78"/>
              </a:rPr>
              <a:t>جنگل </a:t>
            </a:r>
            <a:r>
              <a:rPr lang="fa-IR" sz="2400" dirty="0">
                <a:cs typeface="B Nazanin" panose="00000400000000000000" pitchFamily="2" charset="-78"/>
              </a:rPr>
              <a:t>در کشور </a:t>
            </a:r>
            <a:r>
              <a:rPr lang="fa-IR" sz="2400" dirty="0" smtClean="0">
                <a:cs typeface="B Nazanin" panose="00000400000000000000" pitchFamily="2" charset="-78"/>
              </a:rPr>
              <a:t>جایگاه دوم را به خودش اختصاص داده. جنگل‌ها </a:t>
            </a:r>
            <a:r>
              <a:rPr lang="fa-IR" sz="2400" dirty="0">
                <a:cs typeface="B Nazanin" panose="00000400000000000000" pitchFamily="2" charset="-78"/>
              </a:rPr>
              <a:t>نسبت به ارتفاع از سطح </a:t>
            </a:r>
            <a:r>
              <a:rPr lang="fa-IR" sz="2400" dirty="0" smtClean="0">
                <a:cs typeface="B Nazanin" panose="00000400000000000000" pitchFamily="2" charset="-78"/>
              </a:rPr>
              <a:t>دریا و </a:t>
            </a:r>
            <a:r>
              <a:rPr lang="fa-IR" sz="2400" dirty="0">
                <a:cs typeface="B Nazanin" panose="00000400000000000000" pitchFamily="2" charset="-78"/>
              </a:rPr>
              <a:t>عرض </a:t>
            </a:r>
            <a:r>
              <a:rPr lang="fa-IR" sz="2400" dirty="0" smtClean="0">
                <a:cs typeface="B Nazanin" panose="00000400000000000000" pitchFamily="2" charset="-78"/>
              </a:rPr>
              <a:t>جغرافیایی و عوامل طبیعی دیگر مانند مقدار بارش با هم تفاوت دارند . </a:t>
            </a:r>
            <a:r>
              <a:rPr lang="fa-IR" sz="2400" dirty="0">
                <a:cs typeface="B Nazanin" panose="00000400000000000000" pitchFamily="2" charset="-78"/>
              </a:rPr>
              <a:t>حدود 20 درصد از جنگل‌های زاگرس در استان لرستان قرار </a:t>
            </a:r>
            <a:r>
              <a:rPr lang="fa-IR" sz="2400" dirty="0" smtClean="0">
                <a:cs typeface="B Nazanin" panose="00000400000000000000" pitchFamily="2" charset="-78"/>
              </a:rPr>
              <a:t>دارند. این جنگل های این استان گونه های متفاوتی مانند پسته</a:t>
            </a:r>
            <a:r>
              <a:rPr lang="fa-IR" sz="2400" dirty="0">
                <a:cs typeface="B Nazanin" panose="00000400000000000000" pitchFamily="2" charset="-78"/>
              </a:rPr>
              <a:t>، بادام</a:t>
            </a:r>
            <a:r>
              <a:rPr lang="fa-IR" sz="2400" dirty="0" smtClean="0">
                <a:cs typeface="B Nazanin" panose="00000400000000000000" pitchFamily="2" charset="-78"/>
              </a:rPr>
              <a:t>،، </a:t>
            </a:r>
            <a:r>
              <a:rPr lang="fa-IR" sz="2400" dirty="0">
                <a:cs typeface="B Nazanin" panose="00000400000000000000" pitchFamily="2" charset="-78"/>
              </a:rPr>
              <a:t>زالزالک، </a:t>
            </a:r>
            <a:r>
              <a:rPr lang="fa-IR" sz="2400" dirty="0" smtClean="0">
                <a:cs typeface="B Nazanin" panose="00000400000000000000" pitchFamily="2" charset="-78"/>
              </a:rPr>
              <a:t>گردو و گیاهان دارویی مانند گل گاو زبان و خاکشیر را در خود جای داده اند </a:t>
            </a:r>
            <a:endParaRPr lang="en-US" sz="2400" dirty="0">
              <a:cs typeface="B Nazanin" panose="00000400000000000000" pitchFamily="2" charset="-78"/>
            </a:endParaRPr>
          </a:p>
        </p:txBody>
      </p:sp>
    </p:spTree>
    <p:extLst>
      <p:ext uri="{BB962C8B-B14F-4D97-AF65-F5344CB8AC3E}">
        <p14:creationId xmlns:p14="http://schemas.microsoft.com/office/powerpoint/2010/main" val="2310026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0683"/>
            <a:ext cx="12160624" cy="6898342"/>
          </a:xfrm>
          <a:prstGeom prst="rect">
            <a:avLst/>
          </a:prstGeom>
        </p:spPr>
      </p:pic>
      <p:sp>
        <p:nvSpPr>
          <p:cNvPr id="2" name="Title 1"/>
          <p:cNvSpPr>
            <a:spLocks noGrp="1"/>
          </p:cNvSpPr>
          <p:nvPr>
            <p:ph type="title"/>
          </p:nvPr>
        </p:nvSpPr>
        <p:spPr/>
        <p:txBody>
          <a:bodyPr/>
          <a:lstStyle/>
          <a:p>
            <a:endParaRPr lang="en-US" dirty="0"/>
          </a:p>
        </p:txBody>
      </p:sp>
      <p:sp>
        <p:nvSpPr>
          <p:cNvPr id="9" name="Content Placeholder 8"/>
          <p:cNvSpPr>
            <a:spLocks noGrp="1"/>
          </p:cNvSpPr>
          <p:nvPr>
            <p:ph idx="1"/>
          </p:nvPr>
        </p:nvSpPr>
        <p:spPr>
          <a:xfrm>
            <a:off x="1582272" y="2904067"/>
            <a:ext cx="10131425" cy="3649133"/>
          </a:xfrm>
        </p:spPr>
        <p:txBody>
          <a:bodyPr/>
          <a:lstStyle/>
          <a:p>
            <a:endParaRPr lang="en-US" dirty="0"/>
          </a:p>
        </p:txBody>
      </p:sp>
    </p:spTree>
    <p:extLst>
      <p:ext uri="{BB962C8B-B14F-4D97-AF65-F5344CB8AC3E}">
        <p14:creationId xmlns:p14="http://schemas.microsoft.com/office/powerpoint/2010/main" val="225919923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1" cy="6858000"/>
          </a:xfrm>
          <a:prstGeom prst="rect">
            <a:avLst/>
          </a:prstGeom>
        </p:spPr>
      </p:pic>
    </p:spTree>
    <p:extLst>
      <p:ext uri="{BB962C8B-B14F-4D97-AF65-F5344CB8AC3E}">
        <p14:creationId xmlns:p14="http://schemas.microsoft.com/office/powerpoint/2010/main" val="157111007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12192000" cy="6826624"/>
          </a:xfrm>
          <a:prstGeom prst="rect">
            <a:avLst/>
          </a:prstGeom>
        </p:spPr>
      </p:pic>
    </p:spTree>
    <p:extLst>
      <p:ext uri="{BB962C8B-B14F-4D97-AF65-F5344CB8AC3E}">
        <p14:creationId xmlns:p14="http://schemas.microsoft.com/office/powerpoint/2010/main" val="219528922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2235" y="233082"/>
            <a:ext cx="1525308" cy="515471"/>
          </a:xfrm>
        </p:spPr>
        <p:txBody>
          <a:bodyPr>
            <a:normAutofit fontScale="90000"/>
          </a:bodyPr>
          <a:lstStyle/>
          <a:p>
            <a:pPr algn="r"/>
            <a:r>
              <a:rPr lang="fa-IR" dirty="0" smtClean="0"/>
              <a:t>اقتصاد </a:t>
            </a:r>
            <a:endParaRPr lang="en-US" dirty="0"/>
          </a:p>
        </p:txBody>
      </p:sp>
      <p:sp>
        <p:nvSpPr>
          <p:cNvPr id="3" name="Content Placeholder 2"/>
          <p:cNvSpPr>
            <a:spLocks noGrp="1"/>
          </p:cNvSpPr>
          <p:nvPr>
            <p:ph idx="1"/>
          </p:nvPr>
        </p:nvSpPr>
        <p:spPr>
          <a:xfrm>
            <a:off x="986118" y="1904502"/>
            <a:ext cx="10131425" cy="3649133"/>
          </a:xfrm>
        </p:spPr>
        <p:txBody>
          <a:bodyPr>
            <a:noAutofit/>
          </a:bodyPr>
          <a:lstStyle/>
          <a:p>
            <a:pPr marL="0" indent="0" algn="r">
              <a:buNone/>
            </a:pPr>
            <a:r>
              <a:rPr lang="fa-IR" sz="2800" dirty="0">
                <a:cs typeface="B Nazanin" panose="00000400000000000000" pitchFamily="2" charset="-78"/>
              </a:rPr>
              <a:t>لرستان با تولید سالانه حدود 3 میلیون تن انواع محصول زراعی، باغی، دامی و </a:t>
            </a:r>
            <a:r>
              <a:rPr lang="fa-IR" sz="2800" dirty="0" smtClean="0">
                <a:cs typeface="B Nazanin" panose="00000400000000000000" pitchFamily="2" charset="-78"/>
              </a:rPr>
              <a:t>شیلات با </a:t>
            </a:r>
            <a:r>
              <a:rPr lang="fa-IR" sz="2800" dirty="0">
                <a:cs typeface="B Nazanin" panose="00000400000000000000" pitchFamily="2" charset="-78"/>
              </a:rPr>
              <a:t>وجود بیش از 6 میلیون واحد دامی ،800 هزار هکتار اراضی قابل کشت و 23 دشت مرغوب و حاصلخیز </a:t>
            </a:r>
            <a:r>
              <a:rPr lang="fa-IR" sz="2800" dirty="0" smtClean="0">
                <a:cs typeface="B Nazanin" panose="00000400000000000000" pitchFamily="2" charset="-78"/>
              </a:rPr>
              <a:t>از </a:t>
            </a:r>
            <a:r>
              <a:rPr lang="fa-IR" sz="2800" dirty="0">
                <a:cs typeface="B Nazanin" panose="00000400000000000000" pitchFamily="2" charset="-78"/>
              </a:rPr>
              <a:t>قطب های کشاورزی و دام پروری در کشور محسوب می شود.</a:t>
            </a: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این استان همچنین در زمینه تولید آبزیان به ویژه ماهیان سردآبی با تولید سالانه حدود 15 هزار و 500 تن ماهی در بین استان های غیر ساحلی کشور رتبه نخست را به خود اختصاص داده است.</a:t>
            </a:r>
            <a:r>
              <a:rPr lang="fa-IR" sz="2800" dirty="0">
                <a:cs typeface="B Nazanin" panose="00000400000000000000" pitchFamily="2" charset="-78"/>
              </a:rPr>
              <a:t/>
            </a:r>
            <a:br>
              <a:rPr lang="fa-IR" sz="2800" dirty="0">
                <a:cs typeface="B Nazanin" panose="00000400000000000000" pitchFamily="2" charset="-78"/>
              </a:rPr>
            </a:br>
            <a:r>
              <a:rPr lang="fa-IR" sz="2800" dirty="0">
                <a:cs typeface="B Nazanin" panose="00000400000000000000" pitchFamily="2" charset="-78"/>
              </a:rPr>
              <a:t>در بخش صنعت نیز لرستان با قرار گرفتن در بخش چینخورده زاگرس دارای ظرفیت های مناسب معدنی است، به طوری که از 64 ماده معدنی شناخته شده در کشور 26 نوع در این استان شناسایی و 18 نوع آن استخراج می شود</a:t>
            </a:r>
            <a:r>
              <a:rPr lang="fa-IR" sz="2800" dirty="0" smtClean="0">
                <a:cs typeface="B Nazanin" panose="00000400000000000000" pitchFamily="2" charset="-78"/>
              </a:rPr>
              <a:t>. از امار بالا میتوان فهمید که بیش تر مردم  استان لرستان بیش تر مشغول  دامپروری و کشاورزی هستند.و در بعضی از شهرستان ها مانند ازنا بیش تر مردم در کارخانه های سنگ معدن مشغول به کار هستند.  با وجود منابع طبیعی زیاد این استان لرستان نرخ بیکاری بالایی دارد که از دلالیل مهم آن میتوان به عدم</a:t>
            </a:r>
            <a:r>
              <a:rPr lang="fa-IR" sz="2400" dirty="0" smtClean="0">
                <a:cs typeface="B Nazanin" panose="00000400000000000000" pitchFamily="2" charset="-78"/>
              </a:rPr>
              <a:t> </a:t>
            </a:r>
            <a:r>
              <a:rPr lang="fa-IR" sz="2800" dirty="0">
                <a:cs typeface="B Nazanin" panose="00000400000000000000" pitchFamily="2" charset="-78"/>
              </a:rPr>
              <a:t>همخوانی میان فارغ التحصیلان </a:t>
            </a:r>
            <a:r>
              <a:rPr lang="fa-IR" sz="2800" dirty="0" smtClean="0">
                <a:cs typeface="B Nazanin" panose="00000400000000000000" pitchFamily="2" charset="-78"/>
              </a:rPr>
              <a:t>دانشگاه </a:t>
            </a:r>
            <a:r>
              <a:rPr lang="fa-IR" sz="2800" dirty="0">
                <a:cs typeface="B Nazanin" panose="00000400000000000000" pitchFamily="2" charset="-78"/>
              </a:rPr>
              <a:t>های لرستان با شرایط اشتغال </a:t>
            </a:r>
            <a:r>
              <a:rPr lang="fa-IR" sz="2800" dirty="0" smtClean="0">
                <a:cs typeface="B Nazanin" panose="00000400000000000000" pitchFamily="2" charset="-78"/>
              </a:rPr>
              <a:t>در لرستان اشاره کرد</a:t>
            </a:r>
            <a:r>
              <a:rPr lang="fa-IR" sz="2400" dirty="0" smtClean="0">
                <a:cs typeface="B Nazanin" panose="00000400000000000000" pitchFamily="2" charset="-78"/>
              </a:rPr>
              <a:t>.</a:t>
            </a:r>
            <a:endParaRPr lang="en-US" sz="2800" dirty="0">
              <a:cs typeface="B Nazanin" panose="00000400000000000000" pitchFamily="2" charset="-78"/>
            </a:endParaRPr>
          </a:p>
        </p:txBody>
      </p:sp>
    </p:spTree>
    <p:extLst>
      <p:ext uri="{BB962C8B-B14F-4D97-AF65-F5344CB8AC3E}">
        <p14:creationId xmlns:p14="http://schemas.microsoft.com/office/powerpoint/2010/main" val="282125265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76107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1" y="1868643"/>
            <a:ext cx="10131425" cy="3649133"/>
          </a:xfrm>
        </p:spPr>
        <p:txBody>
          <a:bodyPr>
            <a:noAutofit/>
          </a:bodyPr>
          <a:lstStyle/>
          <a:p>
            <a:pPr marL="0" indent="0" algn="ctr">
              <a:buNone/>
            </a:pPr>
            <a:r>
              <a:rPr lang="en-US" sz="13800" dirty="0" smtClean="0">
                <a:latin typeface="Blackadder ITC" panose="04020505051007020D02" pitchFamily="82" charset="0"/>
              </a:rPr>
              <a:t>THE   END</a:t>
            </a:r>
            <a:endParaRPr lang="en-US" sz="13800" dirty="0">
              <a:latin typeface="Blackadder ITC" panose="04020505051007020D02" pitchFamily="82" charset="0"/>
            </a:endParaRPr>
          </a:p>
        </p:txBody>
      </p:sp>
    </p:spTree>
    <p:extLst>
      <p:ext uri="{BB962C8B-B14F-4D97-AF65-F5344CB8AC3E}">
        <p14:creationId xmlns:p14="http://schemas.microsoft.com/office/powerpoint/2010/main" val="36747062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5" fill="hold" nodeType="clickEffect">
                                  <p:stCondLst>
                                    <p:cond delay="0"/>
                                  </p:stCondLst>
                                  <p:childTnLst>
                                    <p:animEffect transition="out" filter="randombar(vertic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424" y="645459"/>
            <a:ext cx="10131425" cy="1456267"/>
          </a:xfrm>
        </p:spPr>
        <p:txBody>
          <a:bodyPr/>
          <a:lstStyle/>
          <a:p>
            <a:endParaRPr lang="en-US"/>
          </a:p>
        </p:txBody>
      </p:sp>
      <p:sp>
        <p:nvSpPr>
          <p:cNvPr id="3" name="Content Placeholder 2"/>
          <p:cNvSpPr>
            <a:spLocks noGrp="1"/>
          </p:cNvSpPr>
          <p:nvPr>
            <p:ph idx="1"/>
          </p:nvPr>
        </p:nvSpPr>
        <p:spPr>
          <a:xfrm>
            <a:off x="954742" y="1299384"/>
            <a:ext cx="10131425" cy="3649133"/>
          </a:xfrm>
        </p:spPr>
        <p:txBody>
          <a:bodyPr>
            <a:normAutofit/>
          </a:bodyPr>
          <a:lstStyle/>
          <a:p>
            <a:pPr marL="0" indent="0" algn="ctr">
              <a:buNone/>
            </a:pPr>
            <a:r>
              <a:rPr lang="fa-IR" sz="8000" dirty="0" smtClean="0">
                <a:latin typeface="+mj-lt"/>
              </a:rPr>
              <a:t>بسم </a:t>
            </a:r>
            <a:r>
              <a:rPr lang="fa-IR" sz="8800" dirty="0" smtClean="0">
                <a:solidFill>
                  <a:srgbClr val="686733"/>
                </a:solidFill>
                <a:latin typeface="+mj-lt"/>
              </a:rPr>
              <a:t>الل</a:t>
            </a:r>
            <a:r>
              <a:rPr lang="fa-IR" sz="8800" dirty="0" smtClean="0">
                <a:latin typeface="+mj-lt"/>
              </a:rPr>
              <a:t>ه</a:t>
            </a:r>
            <a:r>
              <a:rPr lang="fa-IR" sz="8000" dirty="0" smtClean="0">
                <a:latin typeface="+mj-lt"/>
              </a:rPr>
              <a:t> الرحمن الرحیم</a:t>
            </a:r>
            <a:endParaRPr lang="en-US" sz="8000" dirty="0">
              <a:latin typeface="+mj-lt"/>
            </a:endParaRPr>
          </a:p>
        </p:txBody>
      </p:sp>
    </p:spTree>
    <p:extLst>
      <p:ext uri="{BB962C8B-B14F-4D97-AF65-F5344CB8AC3E}">
        <p14:creationId xmlns:p14="http://schemas.microsoft.com/office/powerpoint/2010/main" val="11742945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52681" y="-98613"/>
            <a:ext cx="7197726" cy="1615638"/>
          </a:xfrm>
        </p:spPr>
        <p:txBody>
          <a:bodyPr/>
          <a:lstStyle/>
          <a:p>
            <a:r>
              <a:rPr lang="fa-IR" dirty="0" smtClean="0">
                <a:ln w="3175" cmpd="sng">
                  <a:solidFill>
                    <a:schemeClr val="bg1"/>
                  </a:solidFill>
                </a:ln>
              </a:rPr>
              <a:t>موضوع: طرح پرواز جغرافی</a:t>
            </a:r>
            <a:endParaRPr lang="en-US" dirty="0">
              <a:ln w="3175" cmpd="sng">
                <a:solidFill>
                  <a:schemeClr val="bg1"/>
                </a:solidFill>
              </a:ln>
            </a:endParaRPr>
          </a:p>
        </p:txBody>
      </p:sp>
      <p:sp>
        <p:nvSpPr>
          <p:cNvPr id="3" name="Subtitle 2"/>
          <p:cNvSpPr>
            <a:spLocks noGrp="1"/>
          </p:cNvSpPr>
          <p:nvPr>
            <p:ph type="subTitle" idx="1"/>
          </p:nvPr>
        </p:nvSpPr>
        <p:spPr>
          <a:xfrm>
            <a:off x="1156447" y="2722779"/>
            <a:ext cx="7197726" cy="1405467"/>
          </a:xfrm>
        </p:spPr>
        <p:txBody>
          <a:bodyPr>
            <a:normAutofit/>
          </a:bodyPr>
          <a:lstStyle/>
          <a:p>
            <a:r>
              <a:rPr lang="fa-IR" sz="6600" dirty="0" smtClean="0">
                <a:ln>
                  <a:solidFill>
                    <a:schemeClr val="bg1"/>
                  </a:solidFill>
                </a:ln>
              </a:rPr>
              <a:t>استان لرستان</a:t>
            </a:r>
            <a:endParaRPr lang="en-US" sz="6600" dirty="0">
              <a:ln>
                <a:solidFill>
                  <a:schemeClr val="bg1"/>
                </a:solidFill>
              </a:ln>
            </a:endParaRPr>
          </a:p>
        </p:txBody>
      </p:sp>
      <p:sp>
        <p:nvSpPr>
          <p:cNvPr id="2" name="TextBox 1"/>
          <p:cNvSpPr txBox="1"/>
          <p:nvPr/>
        </p:nvSpPr>
        <p:spPr>
          <a:xfrm>
            <a:off x="1488142" y="5405718"/>
            <a:ext cx="2205317" cy="461665"/>
          </a:xfrm>
          <a:prstGeom prst="rect">
            <a:avLst/>
          </a:prstGeom>
          <a:noFill/>
        </p:spPr>
        <p:txBody>
          <a:bodyPr wrap="square" rtlCol="0">
            <a:spAutoFit/>
          </a:bodyPr>
          <a:lstStyle/>
          <a:p>
            <a:r>
              <a:rPr lang="fa-IR" sz="2400" dirty="0" smtClean="0">
                <a:cs typeface="B Nazanin" panose="00000400000000000000" pitchFamily="2" charset="-78"/>
              </a:rPr>
              <a:t>هادی جودکی</a:t>
            </a:r>
            <a:endParaRPr lang="en-US" sz="2400" dirty="0">
              <a:cs typeface="B Nazanin" panose="00000400000000000000" pitchFamily="2" charset="-78"/>
            </a:endParaRPr>
          </a:p>
        </p:txBody>
      </p:sp>
      <p:cxnSp>
        <p:nvCxnSpPr>
          <p:cNvPr id="6" name="Straight Connector 5"/>
          <p:cNvCxnSpPr/>
          <p:nvPr/>
        </p:nvCxnSpPr>
        <p:spPr>
          <a:xfrm>
            <a:off x="10865224" y="5728447"/>
            <a:ext cx="918882" cy="4482"/>
          </a:xfrm>
          <a:prstGeom prst="line">
            <a:avLst/>
          </a:prstGeom>
          <a:ln>
            <a:solidFill>
              <a:srgbClr val="808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600329" y="5759824"/>
            <a:ext cx="170330" cy="237564"/>
          </a:xfrm>
          <a:prstGeom prst="line">
            <a:avLst/>
          </a:prstGeom>
          <a:ln>
            <a:solidFill>
              <a:srgbClr val="808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595847" y="6019800"/>
            <a:ext cx="254560" cy="121024"/>
          </a:xfrm>
          <a:prstGeom prst="line">
            <a:avLst/>
          </a:prstGeom>
          <a:ln>
            <a:solidFill>
              <a:srgbClr val="808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358283" y="6140824"/>
            <a:ext cx="457199" cy="488576"/>
          </a:xfrm>
          <a:prstGeom prst="line">
            <a:avLst/>
          </a:prstGeom>
          <a:ln>
            <a:solidFill>
              <a:srgbClr val="8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1093824" y="6364941"/>
            <a:ext cx="268941" cy="264459"/>
          </a:xfrm>
          <a:prstGeom prst="line">
            <a:avLst/>
          </a:prstGeom>
          <a:ln>
            <a:solidFill>
              <a:srgbClr val="808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075894" y="6360459"/>
            <a:ext cx="986118" cy="4482"/>
          </a:xfrm>
          <a:prstGeom prst="line">
            <a:avLst/>
          </a:prstGeom>
          <a:ln>
            <a:solidFill>
              <a:srgbClr val="8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3400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par>
                                <p:cTn id="50" presetID="16" presetClass="entr" presetSubtype="21"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par>
                                <p:cTn id="56" presetID="16" presetClass="entr" presetSubtype="2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6" presetClass="exit" presetSubtype="21" fill="hold" nodeType="withEffect">
                                  <p:stCondLst>
                                    <p:cond delay="0"/>
                                  </p:stCondLst>
                                  <p:childTnLst>
                                    <p:animEffect transition="out" filter="barn(inVertical)">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6" presetClass="exit" presetSubtype="21" fill="hold" nodeType="withEffect">
                                  <p:stCondLst>
                                    <p:cond delay="0"/>
                                  </p:stCondLst>
                                  <p:childTnLst>
                                    <p:animEffect transition="out" filter="barn(inVertical)">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6" presetClass="exit" presetSubtype="21" fill="hold" nodeType="withEffect">
                                  <p:stCondLst>
                                    <p:cond delay="0"/>
                                  </p:stCondLst>
                                  <p:childTnLst>
                                    <p:animEffect transition="out" filter="barn(inVertical)">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6" presetClass="exit" presetSubtype="21" fill="hold" nodeType="withEffect">
                                  <p:stCondLst>
                                    <p:cond delay="0"/>
                                  </p:stCondLst>
                                  <p:childTnLst>
                                    <p:animEffect transition="out" filter="barn(inVertical)">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2">
                                            <p:txEl>
                                              <p:pRg st="0" end="0"/>
                                            </p:txEl>
                                          </p:spTgt>
                                        </p:tgtEl>
                                        <p:attrNameLst>
                                          <p:attrName>style.visibility</p:attrName>
                                        </p:attrNameLst>
                                      </p:cBhvr>
                                      <p:to>
                                        <p:strVal val="visible"/>
                                      </p:to>
                                    </p:set>
                                    <p:animEffect transition="in" filter="wipe(down)">
                                      <p:cBhvr>
                                        <p:cTn id="83" dur="580">
                                          <p:stCondLst>
                                            <p:cond delay="0"/>
                                          </p:stCondLst>
                                        </p:cTn>
                                        <p:tgtEl>
                                          <p:spTgt spid="2">
                                            <p:txEl>
                                              <p:pRg st="0" end="0"/>
                                            </p:txEl>
                                          </p:spTgt>
                                        </p:tgtEl>
                                      </p:cBhvr>
                                    </p:animEffect>
                                    <p:anim calcmode="lin" valueType="num">
                                      <p:cBhvr>
                                        <p:cTn id="84"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89" dur="26">
                                          <p:stCondLst>
                                            <p:cond delay="650"/>
                                          </p:stCondLst>
                                        </p:cTn>
                                        <p:tgtEl>
                                          <p:spTgt spid="2">
                                            <p:txEl>
                                              <p:pRg st="0" end="0"/>
                                            </p:txEl>
                                          </p:spTgt>
                                        </p:tgtEl>
                                      </p:cBhvr>
                                      <p:to x="100000" y="60000"/>
                                    </p:animScale>
                                    <p:animScale>
                                      <p:cBhvr>
                                        <p:cTn id="90" dur="166" decel="50000">
                                          <p:stCondLst>
                                            <p:cond delay="676"/>
                                          </p:stCondLst>
                                        </p:cTn>
                                        <p:tgtEl>
                                          <p:spTgt spid="2">
                                            <p:txEl>
                                              <p:pRg st="0" end="0"/>
                                            </p:txEl>
                                          </p:spTgt>
                                        </p:tgtEl>
                                      </p:cBhvr>
                                      <p:to x="100000" y="100000"/>
                                    </p:animScale>
                                    <p:animScale>
                                      <p:cBhvr>
                                        <p:cTn id="91" dur="26">
                                          <p:stCondLst>
                                            <p:cond delay="1312"/>
                                          </p:stCondLst>
                                        </p:cTn>
                                        <p:tgtEl>
                                          <p:spTgt spid="2">
                                            <p:txEl>
                                              <p:pRg st="0" end="0"/>
                                            </p:txEl>
                                          </p:spTgt>
                                        </p:tgtEl>
                                      </p:cBhvr>
                                      <p:to x="100000" y="80000"/>
                                    </p:animScale>
                                    <p:animScale>
                                      <p:cBhvr>
                                        <p:cTn id="92" dur="166" decel="50000">
                                          <p:stCondLst>
                                            <p:cond delay="1338"/>
                                          </p:stCondLst>
                                        </p:cTn>
                                        <p:tgtEl>
                                          <p:spTgt spid="2">
                                            <p:txEl>
                                              <p:pRg st="0" end="0"/>
                                            </p:txEl>
                                          </p:spTgt>
                                        </p:tgtEl>
                                      </p:cBhvr>
                                      <p:to x="100000" y="100000"/>
                                    </p:animScale>
                                    <p:animScale>
                                      <p:cBhvr>
                                        <p:cTn id="93" dur="26">
                                          <p:stCondLst>
                                            <p:cond delay="1642"/>
                                          </p:stCondLst>
                                        </p:cTn>
                                        <p:tgtEl>
                                          <p:spTgt spid="2">
                                            <p:txEl>
                                              <p:pRg st="0" end="0"/>
                                            </p:txEl>
                                          </p:spTgt>
                                        </p:tgtEl>
                                      </p:cBhvr>
                                      <p:to x="100000" y="90000"/>
                                    </p:animScale>
                                    <p:animScale>
                                      <p:cBhvr>
                                        <p:cTn id="94" dur="166" decel="50000">
                                          <p:stCondLst>
                                            <p:cond delay="1668"/>
                                          </p:stCondLst>
                                        </p:cTn>
                                        <p:tgtEl>
                                          <p:spTgt spid="2">
                                            <p:txEl>
                                              <p:pRg st="0" end="0"/>
                                            </p:txEl>
                                          </p:spTgt>
                                        </p:tgtEl>
                                      </p:cBhvr>
                                      <p:to x="100000" y="100000"/>
                                    </p:animScale>
                                    <p:animScale>
                                      <p:cBhvr>
                                        <p:cTn id="95" dur="26">
                                          <p:stCondLst>
                                            <p:cond delay="1808"/>
                                          </p:stCondLst>
                                        </p:cTn>
                                        <p:tgtEl>
                                          <p:spTgt spid="2">
                                            <p:txEl>
                                              <p:pRg st="0" end="0"/>
                                            </p:txEl>
                                          </p:spTgt>
                                        </p:tgtEl>
                                      </p:cBhvr>
                                      <p:to x="100000" y="95000"/>
                                    </p:animScale>
                                    <p:animScale>
                                      <p:cBhvr>
                                        <p:cTn id="96"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Nazanin" panose="00000400000000000000" pitchFamily="2" charset="-78"/>
              </a:rPr>
              <a:t>موقعیت جغرافیایی</a:t>
            </a:r>
            <a:endParaRPr lang="en-US" dirty="0">
              <a:cs typeface="B Nazanin" panose="00000400000000000000" pitchFamily="2" charset="-78"/>
            </a:endParaRPr>
          </a:p>
        </p:txBody>
      </p:sp>
      <p:sp>
        <p:nvSpPr>
          <p:cNvPr id="3" name="Content Placeholder 2"/>
          <p:cNvSpPr>
            <a:spLocks noGrp="1"/>
          </p:cNvSpPr>
          <p:nvPr>
            <p:ph idx="1"/>
          </p:nvPr>
        </p:nvSpPr>
        <p:spPr>
          <a:xfrm>
            <a:off x="820272" y="2697878"/>
            <a:ext cx="10139082" cy="3854824"/>
          </a:xfrm>
        </p:spPr>
        <p:txBody>
          <a:bodyPr>
            <a:noAutofit/>
          </a:bodyPr>
          <a:lstStyle/>
          <a:p>
            <a:pPr marL="0" indent="0" algn="r">
              <a:buNone/>
            </a:pPr>
            <a:r>
              <a:rPr lang="fa-IR" sz="3200" dirty="0">
                <a:ln>
                  <a:solidFill>
                    <a:schemeClr val="tx1"/>
                  </a:solidFill>
                </a:ln>
                <a:cs typeface="B Nazanin" panose="00000400000000000000" pitchFamily="2" charset="-78"/>
              </a:rPr>
              <a:t>استان لرستان با وسعت حدود ۲۸ هزار و ۵۵۹ کیلومتر </a:t>
            </a:r>
            <a:r>
              <a:rPr lang="fa-IR" sz="3200" dirty="0" smtClean="0">
                <a:ln>
                  <a:solidFill>
                    <a:schemeClr val="tx1"/>
                  </a:solidFill>
                </a:ln>
                <a:cs typeface="B Nazanin" panose="00000400000000000000" pitchFamily="2" charset="-78"/>
              </a:rPr>
              <a:t>مربع </a:t>
            </a:r>
            <a:r>
              <a:rPr lang="ar-SA" sz="3200" dirty="0" smtClean="0">
                <a:ln>
                  <a:solidFill>
                    <a:schemeClr val="tx1"/>
                  </a:solidFill>
                </a:ln>
                <a:cs typeface="B Nazanin" panose="00000400000000000000" pitchFamily="2" charset="-78"/>
              </a:rPr>
              <a:t>درغرب </a:t>
            </a:r>
            <a:r>
              <a:rPr lang="ar-SA" sz="3200" dirty="0">
                <a:ln>
                  <a:solidFill>
                    <a:schemeClr val="tx1"/>
                  </a:solidFill>
                </a:ln>
                <a:cs typeface="B Nazanin" panose="00000400000000000000" pitchFamily="2" charset="-78"/>
              </a:rPr>
              <a:t>ایران واقع شده. از شمال به استان های مرکزی و همدان ، از جنوب به استان خوزستان ، از شرق به استان اصفهان و از غرب با استان های کرمانشاه و ایلام همسایه است . </a:t>
            </a:r>
            <a:r>
              <a:rPr lang="fa-IR" sz="3200" dirty="0" smtClean="0">
                <a:ln>
                  <a:solidFill>
                    <a:schemeClr val="tx1"/>
                  </a:solidFill>
                </a:ln>
                <a:cs typeface="B Nazanin" panose="00000400000000000000" pitchFamily="2" charset="-78"/>
              </a:rPr>
              <a:t>پست ترین نقطه استان لرستان با ۵۰۰متر از سطح دریا در جنوب این استان واقع شده </a:t>
            </a:r>
            <a:r>
              <a:rPr lang="ar-SA" sz="3200" dirty="0" smtClean="0">
                <a:ln>
                  <a:solidFill>
                    <a:schemeClr val="tx1"/>
                  </a:solidFill>
                </a:ln>
                <a:cs typeface="B Nazanin" panose="00000400000000000000" pitchFamily="2" charset="-78"/>
              </a:rPr>
              <a:t>و</a:t>
            </a:r>
            <a:r>
              <a:rPr lang="fa-IR" sz="3200" dirty="0" smtClean="0">
                <a:ln>
                  <a:solidFill>
                    <a:schemeClr val="tx1"/>
                  </a:solidFill>
                </a:ln>
                <a:cs typeface="B Nazanin" panose="00000400000000000000" pitchFamily="2" charset="-78"/>
              </a:rPr>
              <a:t> مرتفع ترین نقطه مربوط به</a:t>
            </a:r>
            <a:r>
              <a:rPr lang="ar-SA" sz="3200" dirty="0" smtClean="0">
                <a:ln>
                  <a:solidFill>
                    <a:schemeClr val="tx1"/>
                  </a:solidFill>
                </a:ln>
                <a:cs typeface="B Nazanin" panose="00000400000000000000" pitchFamily="2" charset="-78"/>
              </a:rPr>
              <a:t> </a:t>
            </a:r>
            <a:r>
              <a:rPr lang="ar-SA" sz="3200" dirty="0">
                <a:ln>
                  <a:solidFill>
                    <a:schemeClr val="tx1"/>
                  </a:solidFill>
                </a:ln>
                <a:cs typeface="B Nazanin" panose="00000400000000000000" pitchFamily="2" charset="-78"/>
              </a:rPr>
              <a:t>قله اشتران کوه با 4050 متر </a:t>
            </a:r>
            <a:r>
              <a:rPr lang="ar-SA" sz="3200" dirty="0" smtClean="0">
                <a:ln>
                  <a:solidFill>
                    <a:schemeClr val="tx1"/>
                  </a:solidFill>
                </a:ln>
                <a:cs typeface="B Nazanin" panose="00000400000000000000" pitchFamily="2" charset="-78"/>
              </a:rPr>
              <a:t>ارتفاع</a:t>
            </a:r>
            <a:r>
              <a:rPr lang="fa-IR" sz="3200" dirty="0" smtClean="0">
                <a:ln>
                  <a:solidFill>
                    <a:schemeClr val="tx1"/>
                  </a:solidFill>
                </a:ln>
                <a:cs typeface="B Nazanin" panose="00000400000000000000" pitchFamily="2" charset="-78"/>
              </a:rPr>
              <a:t> به شمار میرود </a:t>
            </a:r>
            <a:r>
              <a:rPr lang="ar-SA" sz="3200" dirty="0" smtClean="0">
                <a:ln>
                  <a:solidFill>
                    <a:schemeClr val="tx1"/>
                  </a:solidFill>
                </a:ln>
                <a:cs typeface="B Nazanin" panose="00000400000000000000" pitchFamily="2" charset="-78"/>
              </a:rPr>
              <a:t>که </a:t>
            </a:r>
            <a:r>
              <a:rPr lang="ar-SA" sz="3200" dirty="0">
                <a:ln>
                  <a:solidFill>
                    <a:schemeClr val="tx1"/>
                  </a:solidFill>
                </a:ln>
                <a:cs typeface="B Nazanin" panose="00000400000000000000" pitchFamily="2" charset="-78"/>
              </a:rPr>
              <a:t>در شرق استان واقع شده است .</a:t>
            </a:r>
            <a:r>
              <a:rPr lang="fa-IR" sz="3200" dirty="0">
                <a:ln>
                  <a:solidFill>
                    <a:schemeClr val="tx1"/>
                  </a:solidFill>
                </a:ln>
                <a:cs typeface="B Nazanin" panose="00000400000000000000" pitchFamily="2" charset="-78"/>
              </a:rPr>
              <a:t> مرکز استان لرستان خرم آباد است و از شهرهای مهم آن می توان به ازنا، الیگودرز، بروجرد، پلدختر، دورود و کوهدشت </a:t>
            </a:r>
            <a:r>
              <a:rPr lang="fa-IR" sz="3200" dirty="0" smtClean="0">
                <a:ln>
                  <a:solidFill>
                    <a:schemeClr val="tx1"/>
                  </a:solidFill>
                </a:ln>
                <a:cs typeface="B Nazanin" panose="00000400000000000000" pitchFamily="2" charset="-78"/>
              </a:rPr>
              <a:t>اشاره کرد.</a:t>
            </a:r>
            <a:endParaRPr lang="fa-IR" sz="3200" dirty="0">
              <a:ln>
                <a:solidFill>
                  <a:schemeClr val="tx1"/>
                </a:solidFill>
              </a:ln>
              <a:cs typeface="B Nazanin" panose="00000400000000000000" pitchFamily="2" charset="-78"/>
            </a:endParaRPr>
          </a:p>
          <a:p>
            <a:pPr algn="r"/>
            <a:r>
              <a:rPr lang="fa-IR" sz="2000" dirty="0">
                <a:cs typeface="B Nazanin" panose="00000400000000000000" pitchFamily="2" charset="-78"/>
              </a:rPr>
              <a:t> </a:t>
            </a:r>
          </a:p>
          <a:p>
            <a:pPr marL="0" indent="0" algn="r">
              <a:buNone/>
            </a:pPr>
            <a:endParaRPr lang="en-US" sz="3200" dirty="0">
              <a:ln>
                <a:solidFill>
                  <a:schemeClr val="tx1"/>
                </a:solidFill>
              </a:ln>
              <a:cs typeface="B Nazanin" panose="00000400000000000000" pitchFamily="2" charset="-78"/>
            </a:endParaRPr>
          </a:p>
        </p:txBody>
      </p:sp>
    </p:spTree>
    <p:extLst>
      <p:ext uri="{BB962C8B-B14F-4D97-AF65-F5344CB8AC3E}">
        <p14:creationId xmlns:p14="http://schemas.microsoft.com/office/powerpoint/2010/main" val="29326327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2191999" cy="6858000"/>
          </a:xfrm>
          <a:prstGeom prst="rect">
            <a:avLst/>
          </a:prstGeom>
        </p:spPr>
      </p:pic>
      <p:cxnSp>
        <p:nvCxnSpPr>
          <p:cNvPr id="7" name="Straight Arrow Connector 6"/>
          <p:cNvCxnSpPr/>
          <p:nvPr/>
        </p:nvCxnSpPr>
        <p:spPr>
          <a:xfrm flipH="1">
            <a:off x="2012576" y="2182906"/>
            <a:ext cx="555812" cy="65890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1533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4800" dirty="0" smtClean="0">
                <a:cs typeface="B Nazanin" panose="00000400000000000000" pitchFamily="2" charset="-78"/>
              </a:rPr>
              <a:t>جمعیت</a:t>
            </a:r>
            <a:endParaRPr lang="en-US" sz="4800" dirty="0">
              <a:cs typeface="B Nazanin" panose="00000400000000000000" pitchFamily="2" charset="-78"/>
            </a:endParaRPr>
          </a:p>
        </p:txBody>
      </p:sp>
      <p:sp>
        <p:nvSpPr>
          <p:cNvPr id="3" name="Content Placeholder 2"/>
          <p:cNvSpPr>
            <a:spLocks noGrp="1"/>
          </p:cNvSpPr>
          <p:nvPr>
            <p:ph idx="1"/>
          </p:nvPr>
        </p:nvSpPr>
        <p:spPr>
          <a:xfrm>
            <a:off x="685800" y="1371102"/>
            <a:ext cx="10131425" cy="3649133"/>
          </a:xfrm>
        </p:spPr>
        <p:txBody>
          <a:bodyPr>
            <a:normAutofit/>
          </a:bodyPr>
          <a:lstStyle/>
          <a:p>
            <a:pPr marL="0" indent="0" algn="r" rtl="1">
              <a:buNone/>
            </a:pPr>
            <a:r>
              <a:rPr lang="fa-IR" sz="2800" dirty="0" smtClean="0">
                <a:cs typeface="B Nazanin" panose="00000400000000000000" pitchFamily="2" charset="-78"/>
              </a:rPr>
              <a:t>استان لرستان </a:t>
            </a:r>
            <a:r>
              <a:rPr lang="ar-SA" sz="2800" dirty="0" smtClean="0">
                <a:cs typeface="B Nazanin" panose="00000400000000000000" pitchFamily="2" charset="-78"/>
              </a:rPr>
              <a:t>بیش </a:t>
            </a:r>
            <a:r>
              <a:rPr lang="ar-SA" sz="2800" dirty="0">
                <a:cs typeface="B Nazanin" panose="00000400000000000000" pitchFamily="2" charset="-78"/>
              </a:rPr>
              <a:t>از یک میلیون و </a:t>
            </a:r>
            <a:r>
              <a:rPr lang="fa-IR" sz="2800" dirty="0">
                <a:cs typeface="B Nazanin" panose="00000400000000000000" pitchFamily="2" charset="-78"/>
              </a:rPr>
              <a:t>۷۶۰</a:t>
            </a:r>
            <a:r>
              <a:rPr lang="ar-SA" sz="2800" dirty="0">
                <a:cs typeface="B Nazanin" panose="00000400000000000000" pitchFamily="2" charset="-78"/>
              </a:rPr>
              <a:t> هزار نفر جمعیت </a:t>
            </a:r>
            <a:r>
              <a:rPr lang="ar-SA" sz="2800" dirty="0" smtClean="0">
                <a:cs typeface="B Nazanin" panose="00000400000000000000" pitchFamily="2" charset="-78"/>
              </a:rPr>
              <a:t>دارد</a:t>
            </a:r>
            <a:r>
              <a:rPr lang="en-US" sz="2800" dirty="0">
                <a:cs typeface="B Nazanin" panose="00000400000000000000" pitchFamily="2" charset="-78"/>
              </a:rPr>
              <a:t> </a:t>
            </a:r>
            <a:r>
              <a:rPr lang="fa-IR" sz="2800" dirty="0" smtClean="0">
                <a:cs typeface="B Nazanin" panose="00000400000000000000" pitchFamily="2" charset="-78"/>
              </a:rPr>
              <a:t>  این </a:t>
            </a:r>
            <a:r>
              <a:rPr lang="ar-SA" sz="2800" dirty="0" smtClean="0">
                <a:cs typeface="B Nazanin" panose="00000400000000000000" pitchFamily="2" charset="-78"/>
              </a:rPr>
              <a:t>استان </a:t>
            </a:r>
            <a:r>
              <a:rPr lang="ar-SA" sz="2800" dirty="0">
                <a:cs typeface="B Nazanin" panose="00000400000000000000" pitchFamily="2" charset="-78"/>
              </a:rPr>
              <a:t>سیزدهمین استان کشور از نظر جمعیت می‌باشد و یکی از استان‌های پرجمعیت ایران به‌شمار می‌رود</a:t>
            </a:r>
            <a:r>
              <a:rPr lang="en-US" sz="2800" dirty="0" smtClean="0">
                <a:cs typeface="B Nazanin" panose="00000400000000000000" pitchFamily="2" charset="-78"/>
              </a:rPr>
              <a:t>.</a:t>
            </a:r>
            <a:r>
              <a:rPr lang="ar-SA" sz="2800" dirty="0" smtClean="0">
                <a:cs typeface="B Nazanin" panose="00000400000000000000" pitchFamily="2" charset="-78"/>
              </a:rPr>
              <a:t> </a:t>
            </a:r>
            <a:r>
              <a:rPr lang="fa-IR" sz="2800" dirty="0" smtClean="0">
                <a:cs typeface="B Nazanin" panose="00000400000000000000" pitchFamily="2" charset="-78"/>
              </a:rPr>
              <a:t>خرم آباد </a:t>
            </a:r>
            <a:r>
              <a:rPr lang="ar-SA" sz="2800" dirty="0" smtClean="0">
                <a:cs typeface="B Nazanin" panose="00000400000000000000" pitchFamily="2" charset="-78"/>
              </a:rPr>
              <a:t>طبق </a:t>
            </a:r>
            <a:r>
              <a:rPr lang="ar-SA" sz="2800" dirty="0">
                <a:cs typeface="B Nazanin" panose="00000400000000000000" pitchFamily="2" charset="-78"/>
              </a:rPr>
              <a:t>آمار سال </a:t>
            </a:r>
            <a:r>
              <a:rPr lang="fa-IR" sz="2800" dirty="0" smtClean="0">
                <a:cs typeface="B Nazanin" panose="00000400000000000000" pitchFamily="2" charset="-78"/>
              </a:rPr>
              <a:t>۱۳۸۵ پرجمعیت ترین شهرستان لرستان و</a:t>
            </a:r>
            <a:r>
              <a:rPr lang="ar-SA" sz="2800" dirty="0">
                <a:cs typeface="B Nazanin" panose="00000400000000000000" pitchFamily="2" charset="-78"/>
              </a:rPr>
              <a:t> </a:t>
            </a:r>
            <a:r>
              <a:rPr lang="en-US" sz="2800" dirty="0">
                <a:cs typeface="B Nazanin" panose="00000400000000000000" pitchFamily="2" charset="-78"/>
              </a:rPr>
              <a:t> </a:t>
            </a:r>
            <a:r>
              <a:rPr lang="ar-SA" sz="2800" dirty="0">
                <a:cs typeface="B Nazanin" panose="00000400000000000000" pitchFamily="2" charset="-78"/>
              </a:rPr>
              <a:t>بیستمین </a:t>
            </a:r>
            <a:r>
              <a:rPr lang="ar-SA" sz="2800" dirty="0" smtClean="0">
                <a:cs typeface="B Nazanin" panose="00000400000000000000" pitchFamily="2" charset="-78"/>
              </a:rPr>
              <a:t>شهر</a:t>
            </a:r>
            <a:r>
              <a:rPr lang="fa-IR" sz="2800" dirty="0" smtClean="0">
                <a:cs typeface="B Nazanin" panose="00000400000000000000" pitchFamily="2" charset="-78"/>
              </a:rPr>
              <a:t>ستان </a:t>
            </a:r>
            <a:r>
              <a:rPr lang="ar-SA" sz="2800" dirty="0" smtClean="0">
                <a:cs typeface="B Nazanin" panose="00000400000000000000" pitchFamily="2" charset="-78"/>
              </a:rPr>
              <a:t>بزرگ </a:t>
            </a:r>
            <a:r>
              <a:rPr lang="ar-SA" sz="2800" dirty="0">
                <a:cs typeface="B Nazanin" panose="00000400000000000000" pitchFamily="2" charset="-78"/>
              </a:rPr>
              <a:t>کشور است</a:t>
            </a:r>
            <a:endParaRPr lang="en-US" sz="2800" dirty="0">
              <a:cs typeface="B Nazanin" panose="00000400000000000000" pitchFamily="2" charset="-78"/>
            </a:endParaRPr>
          </a:p>
        </p:txBody>
      </p:sp>
    </p:spTree>
    <p:extLst>
      <p:ext uri="{BB962C8B-B14F-4D97-AF65-F5344CB8AC3E}">
        <p14:creationId xmlns:p14="http://schemas.microsoft.com/office/powerpoint/2010/main" val="3228339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4730" y="0"/>
            <a:ext cx="2372472" cy="1008530"/>
          </a:xfrm>
        </p:spPr>
        <p:txBody>
          <a:bodyPr>
            <a:normAutofit/>
          </a:bodyPr>
          <a:lstStyle/>
          <a:p>
            <a:pPr algn="r"/>
            <a:r>
              <a:rPr lang="fa-IR" sz="4400" dirty="0" smtClean="0">
                <a:cs typeface="B Nazanin" panose="00000400000000000000" pitchFamily="2" charset="-78"/>
              </a:rPr>
              <a:t>منابع طبیعی</a:t>
            </a:r>
            <a:endParaRPr lang="en-US" sz="4400" dirty="0">
              <a:cs typeface="B Nazanin" panose="00000400000000000000" pitchFamily="2" charset="-78"/>
            </a:endParaRPr>
          </a:p>
        </p:txBody>
      </p:sp>
      <p:sp>
        <p:nvSpPr>
          <p:cNvPr id="3" name="Content Placeholder 2"/>
          <p:cNvSpPr>
            <a:spLocks noGrp="1"/>
          </p:cNvSpPr>
          <p:nvPr>
            <p:ph idx="1"/>
          </p:nvPr>
        </p:nvSpPr>
        <p:spPr>
          <a:xfrm>
            <a:off x="-58272" y="1658471"/>
            <a:ext cx="11978157" cy="5454526"/>
          </a:xfrm>
        </p:spPr>
        <p:txBody>
          <a:bodyPr>
            <a:normAutofit/>
          </a:bodyPr>
          <a:lstStyle/>
          <a:p>
            <a:pPr marL="2286000" lvl="5" indent="0" algn="r">
              <a:buNone/>
            </a:pPr>
            <a:r>
              <a:rPr lang="fa-IR" sz="3200" dirty="0" smtClean="0">
                <a:cs typeface="B Nazanin" panose="00000400000000000000" pitchFamily="2" charset="-78"/>
              </a:rPr>
              <a:t>جنگل های زاگرس</a:t>
            </a:r>
          </a:p>
          <a:p>
            <a:pPr marL="3200400" lvl="7" indent="0" algn="r">
              <a:buNone/>
            </a:pPr>
            <a:endParaRPr lang="fa-IR" sz="2400" dirty="0" smtClean="0">
              <a:cs typeface="B Nazanin" panose="00000400000000000000" pitchFamily="2" charset="-78"/>
            </a:endParaRPr>
          </a:p>
          <a:p>
            <a:pPr marL="57150" indent="0" algn="r">
              <a:buNone/>
            </a:pPr>
            <a:r>
              <a:rPr lang="fa-IR" sz="2800" dirty="0" smtClean="0">
                <a:cs typeface="B Nazanin" panose="00000400000000000000" pitchFamily="2" charset="-78"/>
              </a:rPr>
              <a:t>جنگل های زاگرس با ۶ میلیون هکتار مساحت، حدود چهل درصد از وسعت تمام جنگل‌های ایران را </a:t>
            </a:r>
          </a:p>
          <a:p>
            <a:pPr marL="57150" indent="0" algn="r">
              <a:buNone/>
            </a:pPr>
            <a:r>
              <a:rPr lang="fa-IR" sz="2800" dirty="0" smtClean="0">
                <a:cs typeface="B Nazanin" panose="00000400000000000000" pitchFamily="2" charset="-78"/>
              </a:rPr>
              <a:t>در بر میگیرند. این میزان از جنگل‌های زاگرس، در یازده استان کشور پراکنده هستند. پوشش گیاهی </a:t>
            </a:r>
          </a:p>
          <a:p>
            <a:pPr marL="57150" indent="0" algn="r">
              <a:buNone/>
            </a:pPr>
            <a:r>
              <a:rPr lang="fa-IR" sz="2800" dirty="0" smtClean="0">
                <a:cs typeface="B Nazanin" panose="00000400000000000000" pitchFamily="2" charset="-78"/>
              </a:rPr>
              <a:t>اکثر درختان جنگلی منطقه زاگرس را درختان بلوط تشکیل می‌دهند. یکی از این جنگل‌های زیبا و </a:t>
            </a:r>
          </a:p>
          <a:p>
            <a:pPr marL="57150" indent="0" algn="r">
              <a:buNone/>
            </a:pPr>
            <a:r>
              <a:rPr lang="fa-IR" sz="2800" dirty="0" smtClean="0">
                <a:cs typeface="B Nazanin" panose="00000400000000000000" pitchFamily="2" charset="-78"/>
              </a:rPr>
              <a:t>دیدنی جنگل‌ نای انگیز در غرب ایران از توابع خرم آباد هست. </a:t>
            </a:r>
            <a:r>
              <a:rPr lang="fa-IR" sz="2800" dirty="0">
                <a:cs typeface="B Nazanin" panose="00000400000000000000" pitchFamily="2" charset="-78"/>
              </a:rPr>
              <a:t>جنگل های زاگرس دارای قدیمی </a:t>
            </a:r>
            <a:r>
              <a:rPr lang="fa-IR" sz="2800" dirty="0" smtClean="0">
                <a:cs typeface="B Nazanin" panose="00000400000000000000" pitchFamily="2" charset="-78"/>
              </a:rPr>
              <a:t>ترین</a:t>
            </a:r>
          </a:p>
          <a:p>
            <a:pPr marL="57150" indent="0" algn="r">
              <a:buNone/>
            </a:pPr>
            <a:r>
              <a:rPr lang="fa-IR" sz="2800" dirty="0" smtClean="0">
                <a:cs typeface="B Nazanin" panose="00000400000000000000" pitchFamily="2" charset="-78"/>
              </a:rPr>
              <a:t> </a:t>
            </a:r>
            <a:r>
              <a:rPr lang="fa-IR" sz="2800" dirty="0">
                <a:cs typeface="B Nazanin" panose="00000400000000000000" pitchFamily="2" charset="-78"/>
              </a:rPr>
              <a:t>درختان بلوط </a:t>
            </a:r>
            <a:r>
              <a:rPr lang="fa-IR" sz="2800" dirty="0" smtClean="0">
                <a:cs typeface="B Nazanin" panose="00000400000000000000" pitchFamily="2" charset="-78"/>
              </a:rPr>
              <a:t>هست. بلوط ها </a:t>
            </a:r>
            <a:r>
              <a:rPr lang="fa-IR" sz="2800" dirty="0">
                <a:cs typeface="B Nazanin" panose="00000400000000000000" pitchFamily="2" charset="-78"/>
              </a:rPr>
              <a:t>مهمترین گونه گیاهی جنگل های لرستان </a:t>
            </a:r>
            <a:r>
              <a:rPr lang="fa-IR" sz="2800" dirty="0" smtClean="0">
                <a:cs typeface="B Nazanin" panose="00000400000000000000" pitchFamily="2" charset="-78"/>
              </a:rPr>
              <a:t>هستند </a:t>
            </a:r>
            <a:r>
              <a:rPr lang="fa-IR" sz="2800" dirty="0">
                <a:cs typeface="B Nazanin" panose="00000400000000000000" pitchFamily="2" charset="-78"/>
              </a:rPr>
              <a:t>که نقش زیادی در </a:t>
            </a:r>
            <a:r>
              <a:rPr lang="fa-IR" sz="2800" dirty="0" smtClean="0">
                <a:cs typeface="B Nazanin" panose="00000400000000000000" pitchFamily="2" charset="-78"/>
              </a:rPr>
              <a:t>حفظ</a:t>
            </a:r>
          </a:p>
          <a:p>
            <a:pPr marL="57150" indent="0" algn="r">
              <a:buNone/>
            </a:pPr>
            <a:r>
              <a:rPr lang="fa-IR" sz="2800" dirty="0" smtClean="0">
                <a:cs typeface="B Nazanin" panose="00000400000000000000" pitchFamily="2" charset="-78"/>
              </a:rPr>
              <a:t> </a:t>
            </a:r>
            <a:r>
              <a:rPr lang="fa-IR" sz="2800" dirty="0">
                <a:cs typeface="B Nazanin" panose="00000400000000000000" pitchFamily="2" charset="-78"/>
              </a:rPr>
              <a:t>آب و خاک دارند درختان بلوط پوشش گیاهی جنگل نای انگیز را شکل داده اند.</a:t>
            </a:r>
          </a:p>
          <a:p>
            <a:pPr marL="514350" lvl="1" indent="0" algn="r">
              <a:buNone/>
            </a:pPr>
            <a:endParaRPr lang="fa-IR" sz="2200" dirty="0" smtClean="0">
              <a:cs typeface="B Nazanin" panose="00000400000000000000" pitchFamily="2" charset="-78"/>
            </a:endParaRPr>
          </a:p>
          <a:p>
            <a:pPr marL="3200400" lvl="7" indent="0" algn="r">
              <a:buNone/>
            </a:pPr>
            <a:endParaRPr lang="fa-IR" sz="2000" dirty="0" smtClean="0">
              <a:cs typeface="B Nazanin" panose="00000400000000000000" pitchFamily="2" charset="-78"/>
            </a:endParaRPr>
          </a:p>
          <a:p>
            <a:pPr marL="3200400" lvl="7" indent="0" algn="r">
              <a:buNone/>
            </a:pPr>
            <a:endParaRPr lang="fa-IR" sz="2000" dirty="0" smtClean="0">
              <a:cs typeface="B Nazanin" panose="00000400000000000000" pitchFamily="2" charset="-78"/>
            </a:endParaRPr>
          </a:p>
          <a:p>
            <a:pPr marL="3200400" lvl="7" indent="0" algn="r">
              <a:buNone/>
            </a:pPr>
            <a:endParaRPr lang="fa-IR" sz="2000" dirty="0" smtClean="0">
              <a:cs typeface="B Nazanin" panose="00000400000000000000" pitchFamily="2" charset="-78"/>
            </a:endParaRPr>
          </a:p>
          <a:p>
            <a:pPr marL="3200400" lvl="7" indent="0" algn="r">
              <a:buNone/>
            </a:pPr>
            <a:endParaRPr lang="en-US" sz="2000" dirty="0">
              <a:cs typeface="B Nazanin" panose="00000400000000000000" pitchFamily="2" charset="-78"/>
            </a:endParaRPr>
          </a:p>
        </p:txBody>
      </p:sp>
    </p:spTree>
    <p:extLst>
      <p:ext uri="{BB962C8B-B14F-4D97-AF65-F5344CB8AC3E}">
        <p14:creationId xmlns:p14="http://schemas.microsoft.com/office/powerpoint/2010/main" val="7472851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418729" cy="6808694"/>
          </a:xfrm>
          <a:prstGeom prst="rect">
            <a:avLst/>
          </a:prstGeom>
        </p:spPr>
      </p:pic>
      <p:pic>
        <p:nvPicPr>
          <p:cNvPr id="8" name="Picture 7"/>
          <p:cNvPicPr>
            <a:picLocks noChangeAspect="1"/>
          </p:cNvPicPr>
          <p:nvPr/>
        </p:nvPicPr>
        <p:blipFill>
          <a:blip r:embed="rId3"/>
          <a:stretch>
            <a:fillRect/>
          </a:stretch>
        </p:blipFill>
        <p:spPr>
          <a:xfrm>
            <a:off x="6382871" y="58271"/>
            <a:ext cx="5880847" cy="6750423"/>
          </a:xfrm>
          <a:prstGeom prst="rect">
            <a:avLst/>
          </a:prstGeom>
        </p:spPr>
      </p:pic>
    </p:spTree>
    <p:extLst>
      <p:ext uri="{BB962C8B-B14F-4D97-AF65-F5344CB8AC3E}">
        <p14:creationId xmlns:p14="http://schemas.microsoft.com/office/powerpoint/2010/main" val="26641312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6342528" cy="3984813"/>
          </a:xfrm>
          <a:prstGeom prst="rect">
            <a:avLst/>
          </a:prstGeom>
        </p:spPr>
      </p:pic>
      <p:pic>
        <p:nvPicPr>
          <p:cNvPr id="5" name="Picture 4"/>
          <p:cNvPicPr>
            <a:picLocks noChangeAspect="1"/>
          </p:cNvPicPr>
          <p:nvPr/>
        </p:nvPicPr>
        <p:blipFill>
          <a:blip r:embed="rId3"/>
          <a:stretch>
            <a:fillRect/>
          </a:stretch>
        </p:blipFill>
        <p:spPr>
          <a:xfrm>
            <a:off x="6284259" y="2261907"/>
            <a:ext cx="5907740" cy="4537822"/>
          </a:xfrm>
          <a:prstGeom prst="rect">
            <a:avLst/>
          </a:prstGeom>
        </p:spPr>
      </p:pic>
      <p:pic>
        <p:nvPicPr>
          <p:cNvPr id="6" name="Picture 5"/>
          <p:cNvPicPr>
            <a:picLocks noChangeAspect="1"/>
          </p:cNvPicPr>
          <p:nvPr/>
        </p:nvPicPr>
        <p:blipFill>
          <a:blip r:embed="rId4"/>
          <a:stretch>
            <a:fillRect/>
          </a:stretch>
        </p:blipFill>
        <p:spPr>
          <a:xfrm>
            <a:off x="47065" y="3984812"/>
            <a:ext cx="6190130" cy="2913528"/>
          </a:xfrm>
          <a:prstGeom prst="rect">
            <a:avLst/>
          </a:prstGeom>
        </p:spPr>
      </p:pic>
      <p:pic>
        <p:nvPicPr>
          <p:cNvPr id="7" name="Picture 6"/>
          <p:cNvPicPr>
            <a:picLocks noChangeAspect="1"/>
          </p:cNvPicPr>
          <p:nvPr/>
        </p:nvPicPr>
        <p:blipFill>
          <a:blip r:embed="rId5"/>
          <a:stretch>
            <a:fillRect/>
          </a:stretch>
        </p:blipFill>
        <p:spPr>
          <a:xfrm>
            <a:off x="6284259" y="0"/>
            <a:ext cx="5907741" cy="2857500"/>
          </a:xfrm>
          <a:prstGeom prst="rect">
            <a:avLst/>
          </a:prstGeom>
        </p:spPr>
      </p:pic>
    </p:spTree>
    <p:extLst>
      <p:ext uri="{BB962C8B-B14F-4D97-AF65-F5344CB8AC3E}">
        <p14:creationId xmlns:p14="http://schemas.microsoft.com/office/powerpoint/2010/main" val="807820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docProps/app.xml><?xml version="1.0" encoding="utf-8"?>
<Properties xmlns="http://schemas.openxmlformats.org/officeDocument/2006/extended-properties" xmlns:vt="http://schemas.openxmlformats.org/officeDocument/2006/docPropsVTypes">
  <Template>TM03457452[[fn=Celestial]]</Template>
  <TotalTime>189</TotalTime>
  <Words>309</Words>
  <Application>Microsoft Office PowerPoint</Application>
  <PresentationFormat>Widescreen</PresentationFormat>
  <Paragraphs>26</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B Nazanin</vt:lpstr>
      <vt:lpstr>Blackadder ITC</vt:lpstr>
      <vt:lpstr>Calibri</vt:lpstr>
      <vt:lpstr>Calibri Light</vt:lpstr>
      <vt:lpstr>Times New Roman</vt:lpstr>
      <vt:lpstr>Celestial</vt:lpstr>
      <vt:lpstr>PowerPoint Presentation</vt:lpstr>
      <vt:lpstr>PowerPoint Presentation</vt:lpstr>
      <vt:lpstr>موضوع: طرح پرواز جغرافی</vt:lpstr>
      <vt:lpstr>موقعیت جغرافیایی</vt:lpstr>
      <vt:lpstr>PowerPoint Presentation</vt:lpstr>
      <vt:lpstr>جمعیت</vt:lpstr>
      <vt:lpstr>منابع طبیعی</vt:lpstr>
      <vt:lpstr>PowerPoint Presentation</vt:lpstr>
      <vt:lpstr>PowerPoint Presentation</vt:lpstr>
      <vt:lpstr>پوشش گیاهی</vt:lpstr>
      <vt:lpstr>PowerPoint Presentation</vt:lpstr>
      <vt:lpstr>PowerPoint Presentation</vt:lpstr>
      <vt:lpstr>PowerPoint Presentation</vt:lpstr>
      <vt:lpstr>اقتصاد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موضوع: طرح پرواز جغرافی</dc:title>
  <dc:creator>hadi jdk</dc:creator>
  <cp:lastModifiedBy>hadi jdk</cp:lastModifiedBy>
  <cp:revision>16</cp:revision>
  <dcterms:created xsi:type="dcterms:W3CDTF">2019-03-31T10:41:05Z</dcterms:created>
  <dcterms:modified xsi:type="dcterms:W3CDTF">2019-04-04T14:26:42Z</dcterms:modified>
</cp:coreProperties>
</file>