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72" d="100"/>
          <a:sy n="72" d="100"/>
        </p:scale>
        <p:origin x="6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432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76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389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45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248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071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142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246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15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525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3/29/2019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049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3/29/2019</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936501"/>
      </p:ext>
    </p:extLst>
  </p:cSld>
  <p:clrMap bg1="dk1" tx1="lt1" bg2="dk2"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audio" Target="../media/audio3.wav"/><Relationship Id="rId4" Type="http://schemas.openxmlformats.org/officeDocument/2006/relationships/image" Target="../media/image8.jpg"/><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image" Target="../media/image25.jp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965256-95A2-49CB-89EC-9C6A1BF1DC6F}"/>
              </a:ext>
            </a:extLst>
          </p:cNvPr>
          <p:cNvSpPr/>
          <p:nvPr/>
        </p:nvSpPr>
        <p:spPr>
          <a:xfrm>
            <a:off x="-245164" y="4815511"/>
            <a:ext cx="2623930" cy="133846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sz="2800" b="1" dirty="0">
                <a:solidFill>
                  <a:srgbClr val="00B050"/>
                </a:solidFill>
                <a:effectLst>
                  <a:glow rad="228600">
                    <a:srgbClr val="FF0000">
                      <a:alpha val="40000"/>
                    </a:srgbClr>
                  </a:glow>
                </a:effectLst>
                <a:latin typeface="IRANSans Medium" panose="02040503050201020203" pitchFamily="18" charset="-78"/>
                <a:cs typeface="IRANSans Medium" panose="02040503050201020203" pitchFamily="18" charset="-78"/>
              </a:rPr>
              <a:t>جغرافی</a:t>
            </a:r>
            <a:endParaRPr lang="en-US" sz="2800" b="1" dirty="0">
              <a:solidFill>
                <a:srgbClr val="00B050"/>
              </a:solidFill>
              <a:effectLst>
                <a:glow rad="228600">
                  <a:srgbClr val="FF0000">
                    <a:alpha val="40000"/>
                  </a:srgbClr>
                </a:glow>
              </a:effectLst>
              <a:latin typeface="IRANSans Medium" panose="02040503050201020203" pitchFamily="18" charset="-78"/>
              <a:cs typeface="IRANSans Medium" panose="02040503050201020203" pitchFamily="18" charset="-78"/>
            </a:endParaRPr>
          </a:p>
        </p:txBody>
      </p:sp>
      <p:sp>
        <p:nvSpPr>
          <p:cNvPr id="6" name="Rectangle 5">
            <a:extLst>
              <a:ext uri="{FF2B5EF4-FFF2-40B4-BE49-F238E27FC236}">
                <a16:creationId xmlns:a16="http://schemas.microsoft.com/office/drawing/2014/main" id="{F7B8CD82-1CA9-4BB9-87A6-371D4038CFA8}"/>
              </a:ext>
            </a:extLst>
          </p:cNvPr>
          <p:cNvSpPr/>
          <p:nvPr/>
        </p:nvSpPr>
        <p:spPr>
          <a:xfrm>
            <a:off x="5976731" y="931173"/>
            <a:ext cx="2623930" cy="133846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sz="2800" b="1" dirty="0">
                <a:solidFill>
                  <a:srgbClr val="FFFF00"/>
                </a:solidFill>
                <a:effectLst>
                  <a:glow rad="228600">
                    <a:schemeClr val="accent6">
                      <a:satMod val="175000"/>
                      <a:alpha val="40000"/>
                    </a:schemeClr>
                  </a:glow>
                </a:effectLst>
                <a:latin typeface="IRANSans Medium" panose="02040503050201020203" pitchFamily="18" charset="-78"/>
                <a:cs typeface="IRANSans Medium" panose="02040503050201020203" pitchFamily="18" charset="-78"/>
              </a:rPr>
              <a:t>حسین پناهیان</a:t>
            </a:r>
            <a:endParaRPr lang="en-US" sz="2800" b="1" dirty="0">
              <a:solidFill>
                <a:srgbClr val="FFFF00"/>
              </a:solidFill>
              <a:effectLst>
                <a:glow rad="228600">
                  <a:schemeClr val="accent6">
                    <a:satMod val="175000"/>
                    <a:alpha val="40000"/>
                  </a:schemeClr>
                </a:glow>
              </a:effectLst>
              <a:latin typeface="IRANSans Medium" panose="02040503050201020203" pitchFamily="18" charset="-78"/>
              <a:cs typeface="IRANSans Medium" panose="02040503050201020203" pitchFamily="18" charset="-78"/>
            </a:endParaRPr>
          </a:p>
        </p:txBody>
      </p:sp>
      <p:sp>
        <p:nvSpPr>
          <p:cNvPr id="7" name="Rectangle 6">
            <a:extLst>
              <a:ext uri="{FF2B5EF4-FFF2-40B4-BE49-F238E27FC236}">
                <a16:creationId xmlns:a16="http://schemas.microsoft.com/office/drawing/2014/main" id="{B9241F90-F593-4639-B280-790904A33DD0}"/>
              </a:ext>
            </a:extLst>
          </p:cNvPr>
          <p:cNvSpPr/>
          <p:nvPr/>
        </p:nvSpPr>
        <p:spPr>
          <a:xfrm>
            <a:off x="1591917" y="3503130"/>
            <a:ext cx="2623930" cy="133846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sz="2800" b="1" dirty="0">
                <a:solidFill>
                  <a:schemeClr val="accent6"/>
                </a:solidFill>
                <a:effectLst>
                  <a:glow rad="228600">
                    <a:schemeClr val="accent5">
                      <a:satMod val="175000"/>
                      <a:alpha val="40000"/>
                    </a:schemeClr>
                  </a:glow>
                </a:effectLst>
                <a:latin typeface="IRANSans Medium" panose="02040503050201020203" pitchFamily="18" charset="-78"/>
                <a:cs typeface="IRANSans Medium" panose="02040503050201020203" pitchFamily="18" charset="-78"/>
              </a:rPr>
              <a:t>شهر تبریز</a:t>
            </a:r>
            <a:endParaRPr lang="en-US" sz="2800" b="1" dirty="0">
              <a:solidFill>
                <a:schemeClr val="accent6"/>
              </a:solidFill>
              <a:effectLst>
                <a:glow rad="228600">
                  <a:schemeClr val="accent5">
                    <a:satMod val="175000"/>
                    <a:alpha val="40000"/>
                  </a:schemeClr>
                </a:glow>
              </a:effectLst>
              <a:latin typeface="IRANSans Medium" panose="02040503050201020203" pitchFamily="18" charset="-78"/>
              <a:cs typeface="IRANSans Medium" panose="02040503050201020203" pitchFamily="18" charset="-78"/>
            </a:endParaRPr>
          </a:p>
        </p:txBody>
      </p:sp>
      <p:sp>
        <p:nvSpPr>
          <p:cNvPr id="8" name="Rectangle 7">
            <a:extLst>
              <a:ext uri="{FF2B5EF4-FFF2-40B4-BE49-F238E27FC236}">
                <a16:creationId xmlns:a16="http://schemas.microsoft.com/office/drawing/2014/main" id="{CD9254F0-7045-41B8-B56C-B52E07FF7D23}"/>
              </a:ext>
            </a:extLst>
          </p:cNvPr>
          <p:cNvSpPr/>
          <p:nvPr/>
        </p:nvSpPr>
        <p:spPr>
          <a:xfrm>
            <a:off x="7858538" y="-953947"/>
            <a:ext cx="4187688" cy="28326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sz="4400" dirty="0">
                <a:solidFill>
                  <a:srgbClr val="002060"/>
                </a:solidFill>
                <a:effectLst>
                  <a:glow rad="228600">
                    <a:schemeClr val="accent6">
                      <a:satMod val="175000"/>
                      <a:alpha val="40000"/>
                    </a:schemeClr>
                  </a:glow>
                </a:effectLst>
                <a:cs typeface="B Arash" panose="00000400000000000000" pitchFamily="2" charset="-78"/>
              </a:rPr>
              <a:t>بسم الله الرحمن الرحیم</a:t>
            </a:r>
            <a:endParaRPr lang="en-US" sz="4400" dirty="0">
              <a:solidFill>
                <a:srgbClr val="002060"/>
              </a:solidFill>
              <a:effectLst>
                <a:glow rad="228600">
                  <a:schemeClr val="accent6">
                    <a:satMod val="175000"/>
                    <a:alpha val="40000"/>
                  </a:schemeClr>
                </a:glow>
              </a:effectLst>
              <a:cs typeface="B Arash" panose="00000400000000000000" pitchFamily="2" charset="-78"/>
            </a:endParaRPr>
          </a:p>
        </p:txBody>
      </p:sp>
      <p:sp>
        <p:nvSpPr>
          <p:cNvPr id="9" name="Rectangle 8">
            <a:extLst>
              <a:ext uri="{FF2B5EF4-FFF2-40B4-BE49-F238E27FC236}">
                <a16:creationId xmlns:a16="http://schemas.microsoft.com/office/drawing/2014/main" id="{3D81C24F-A164-4591-9AD0-A7D422684C9B}"/>
              </a:ext>
            </a:extLst>
          </p:cNvPr>
          <p:cNvSpPr/>
          <p:nvPr/>
        </p:nvSpPr>
        <p:spPr>
          <a:xfrm>
            <a:off x="4342570" y="2676095"/>
            <a:ext cx="1371602" cy="98894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sz="4400" b="1" dirty="0">
                <a:solidFill>
                  <a:srgbClr val="FF0000"/>
                </a:solidFill>
                <a:effectLst>
                  <a:glow rad="228600">
                    <a:schemeClr val="accent2">
                      <a:satMod val="175000"/>
                      <a:alpha val="40000"/>
                    </a:schemeClr>
                  </a:glow>
                </a:effectLst>
                <a:cs typeface="B Shadi" panose="00000400000000000000" pitchFamily="2" charset="-78"/>
              </a:rPr>
              <a:t>8</a:t>
            </a:r>
            <a:endParaRPr lang="en-US" sz="4400" b="1" dirty="0">
              <a:solidFill>
                <a:srgbClr val="FF0000"/>
              </a:solidFill>
              <a:effectLst>
                <a:glow rad="228600">
                  <a:schemeClr val="accent2">
                    <a:satMod val="175000"/>
                    <a:alpha val="40000"/>
                  </a:schemeClr>
                </a:glow>
              </a:effectLst>
              <a:cs typeface="B Shadi" panose="00000400000000000000" pitchFamily="2" charset="-78"/>
            </a:endParaRPr>
          </a:p>
        </p:txBody>
      </p:sp>
      <p:sp>
        <p:nvSpPr>
          <p:cNvPr id="10" name="Rectangle 9">
            <a:extLst>
              <a:ext uri="{FF2B5EF4-FFF2-40B4-BE49-F238E27FC236}">
                <a16:creationId xmlns:a16="http://schemas.microsoft.com/office/drawing/2014/main" id="{18504E33-B64D-4539-91A1-44A4B0BCCE6B}"/>
              </a:ext>
            </a:extLst>
          </p:cNvPr>
          <p:cNvSpPr/>
          <p:nvPr/>
        </p:nvSpPr>
        <p:spPr>
          <a:xfrm>
            <a:off x="3716406" y="2152635"/>
            <a:ext cx="2623930" cy="133846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sz="2800" b="1" dirty="0">
                <a:solidFill>
                  <a:srgbClr val="FF0000"/>
                </a:solidFill>
                <a:effectLst>
                  <a:glow rad="228600">
                    <a:schemeClr val="accent2">
                      <a:satMod val="175000"/>
                      <a:alpha val="40000"/>
                    </a:schemeClr>
                  </a:glow>
                </a:effectLst>
                <a:latin typeface="IRANSans Medium" panose="02040503050201020203" pitchFamily="18" charset="-78"/>
                <a:cs typeface="IRANSans Medium" panose="02040503050201020203" pitchFamily="18" charset="-78"/>
              </a:rPr>
              <a:t>طرح پرواز</a:t>
            </a:r>
            <a:endParaRPr lang="en-US" sz="2800" b="1" dirty="0">
              <a:solidFill>
                <a:srgbClr val="FF0000"/>
              </a:solidFill>
              <a:effectLst>
                <a:glow rad="228600">
                  <a:schemeClr val="accent2">
                    <a:satMod val="175000"/>
                    <a:alpha val="40000"/>
                  </a:schemeClr>
                </a:glow>
              </a:effectLst>
              <a:latin typeface="IRANSans Medium" panose="02040503050201020203" pitchFamily="18" charset="-78"/>
              <a:cs typeface="B Arash" panose="00000400000000000000" pitchFamily="2" charset="-78"/>
            </a:endParaRPr>
          </a:p>
        </p:txBody>
      </p:sp>
    </p:spTree>
    <p:extLst>
      <p:ext uri="{BB962C8B-B14F-4D97-AF65-F5344CB8AC3E}">
        <p14:creationId xmlns:p14="http://schemas.microsoft.com/office/powerpoint/2010/main" val="1562889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bomb.wav"/>
          </p:stSnd>
        </p:sndAc>
      </p:transition>
    </mc:Choice>
    <mc:Fallback xmlns="">
      <p:transition spd="slow">
        <p:fade/>
        <p:sndAc>
          <p:stSnd>
            <p:snd r:embed="rId3"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ADC523-AE40-4EAD-A72D-2CA247D9BA01}"/>
              </a:ext>
            </a:extLst>
          </p:cNvPr>
          <p:cNvSpPr>
            <a:spLocks noGrp="1"/>
          </p:cNvSpPr>
          <p:nvPr>
            <p:ph idx="1"/>
          </p:nvPr>
        </p:nvSpPr>
        <p:spPr>
          <a:xfrm>
            <a:off x="2743200" y="1322869"/>
            <a:ext cx="9291215" cy="3450613"/>
          </a:xfrm>
        </p:spPr>
        <p:txBody>
          <a:bodyPr>
            <a:normAutofit/>
          </a:bodyPr>
          <a:lstStyle/>
          <a:p>
            <a:pPr algn="ctr" rtl="1">
              <a:buFont typeface="Wingdings" panose="05000000000000000000" pitchFamily="2" charset="2"/>
              <a:buChar char="ü"/>
            </a:pPr>
            <a:r>
              <a:rPr lang="ar-SA" sz="1600" dirty="0">
                <a:solidFill>
                  <a:srgbClr val="00B0F0"/>
                </a:solidFill>
                <a:cs typeface="B Titr" panose="00000700000000000000" pitchFamily="2" charset="-78"/>
              </a:rPr>
              <a:t>تبریز در غرب استان آذربایجان شرقی و در منتهی‌الیه مشرق و جنوب‌شرق جلگه تبریز قرار گرفته‌است. این شهر از سمت شمال به کوه‌های پکه‌چین وعون بن علی، از سمت شمال‌شرق به کوه‌های گوزنی و باباباغی، از سمت شرق به گردنه پایان و از سمت جنوب به دامنه‌های رشته‌کوه سهند</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محدود شده‌است</a:t>
            </a:r>
            <a:r>
              <a:rPr lang="en-US" sz="1600" dirty="0">
                <a:solidFill>
                  <a:srgbClr val="00B0F0"/>
                </a:solidFill>
                <a:cs typeface="B Titr" panose="00000700000000000000" pitchFamily="2" charset="-78"/>
              </a:rPr>
              <a:t>. </a:t>
            </a:r>
          </a:p>
          <a:p>
            <a:pPr algn="ctr" rtl="1">
              <a:buFont typeface="Wingdings" panose="05000000000000000000" pitchFamily="2" charset="2"/>
              <a:buChar char="ü"/>
            </a:pPr>
            <a:r>
              <a:rPr lang="ar-SA" sz="1600" dirty="0">
                <a:solidFill>
                  <a:srgbClr val="00B0F0"/>
                </a:solidFill>
                <a:cs typeface="B Titr" panose="00000700000000000000" pitchFamily="2" charset="-78"/>
              </a:rPr>
              <a:t>تبریز از سمت شمال، جنوب و شرق به کوهستان و از سمت غرب به زمین‌های هموار دشت تبریز</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و شوره‌زارهای تلخه‌رود </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محدود شده و به شکل یک چاله نسبتاً بزرگ یا یک جلگه بین‌کوهی درآمده‌است. ارتفاع این شهر از سطح دریا از </a:t>
            </a:r>
            <a:r>
              <a:rPr lang="fa-IR" sz="1600" dirty="0">
                <a:solidFill>
                  <a:srgbClr val="00B0F0"/>
                </a:solidFill>
                <a:cs typeface="B Titr" panose="00000700000000000000" pitchFamily="2" charset="-78"/>
              </a:rPr>
              <a:t>۱۳۴۸</a:t>
            </a:r>
            <a:r>
              <a:rPr lang="ar-SA" sz="1600" dirty="0">
                <a:solidFill>
                  <a:srgbClr val="00B0F0"/>
                </a:solidFill>
                <a:cs typeface="B Titr" panose="00000700000000000000" pitchFamily="2" charset="-78"/>
              </a:rPr>
              <a:t> متر در سه‌راهی مرند</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تا </a:t>
            </a:r>
            <a:r>
              <a:rPr lang="fa-IR" sz="1600" dirty="0">
                <a:solidFill>
                  <a:srgbClr val="00B0F0"/>
                </a:solidFill>
                <a:cs typeface="B Titr" panose="00000700000000000000" pitchFamily="2" charset="-78"/>
              </a:rPr>
              <a:t>۱۵۶۱</a:t>
            </a:r>
            <a:r>
              <a:rPr lang="ar-SA" sz="1600" dirty="0">
                <a:solidFill>
                  <a:srgbClr val="00B0F0"/>
                </a:solidFill>
                <a:cs typeface="B Titr" panose="00000700000000000000" pitchFamily="2" charset="-78"/>
              </a:rPr>
              <a:t> متر در محله زعفرانیه متغیر بوده و شیب عمومی زمین‌های تبریز به سمت مرکز شهر و سپس به سمت مغرب است</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مسافت جاده‌ای بین این شهر تا اردبیل</a:t>
            </a:r>
            <a:r>
              <a:rPr lang="en-US" sz="1600" dirty="0">
                <a:solidFill>
                  <a:srgbClr val="00B0F0"/>
                </a:solidFill>
                <a:cs typeface="B Titr" panose="00000700000000000000" pitchFamily="2" charset="-78"/>
              </a:rPr>
              <a:t> </a:t>
            </a:r>
            <a:r>
              <a:rPr lang="fa-IR" sz="1600" dirty="0">
                <a:solidFill>
                  <a:srgbClr val="00B0F0"/>
                </a:solidFill>
                <a:cs typeface="B Titr" panose="00000700000000000000" pitchFamily="2" charset="-78"/>
              </a:rPr>
              <a:t>۲۱۹ </a:t>
            </a:r>
            <a:r>
              <a:rPr lang="ar-SA" sz="1600" dirty="0">
                <a:solidFill>
                  <a:srgbClr val="00B0F0"/>
                </a:solidFill>
                <a:cs typeface="B Titr" panose="00000700000000000000" pitchFamily="2" charset="-78"/>
              </a:rPr>
              <a:t>کیلومتر، تا زنجان</a:t>
            </a:r>
            <a:r>
              <a:rPr lang="en-US" sz="1600" dirty="0">
                <a:solidFill>
                  <a:srgbClr val="00B0F0"/>
                </a:solidFill>
                <a:cs typeface="B Titr" panose="00000700000000000000" pitchFamily="2" charset="-78"/>
              </a:rPr>
              <a:t> </a:t>
            </a:r>
            <a:r>
              <a:rPr lang="fa-IR" sz="1600" dirty="0">
                <a:solidFill>
                  <a:srgbClr val="00B0F0"/>
                </a:solidFill>
                <a:cs typeface="B Titr" panose="00000700000000000000" pitchFamily="2" charset="-78"/>
              </a:rPr>
              <a:t>۲۸۰ </a:t>
            </a:r>
            <a:r>
              <a:rPr lang="ar-SA" sz="1600" dirty="0">
                <a:solidFill>
                  <a:srgbClr val="00B0F0"/>
                </a:solidFill>
                <a:cs typeface="B Titr" panose="00000700000000000000" pitchFamily="2" charset="-78"/>
              </a:rPr>
              <a:t>کیلومتر، تا ارومیه</a:t>
            </a:r>
            <a:r>
              <a:rPr lang="en-US" sz="1600" dirty="0">
                <a:solidFill>
                  <a:srgbClr val="00B0F0"/>
                </a:solidFill>
                <a:cs typeface="B Titr" panose="00000700000000000000" pitchFamily="2" charset="-78"/>
              </a:rPr>
              <a:t> </a:t>
            </a:r>
            <a:r>
              <a:rPr lang="fa-IR" sz="1600" dirty="0">
                <a:solidFill>
                  <a:srgbClr val="00B0F0"/>
                </a:solidFill>
                <a:cs typeface="B Titr" panose="00000700000000000000" pitchFamily="2" charset="-78"/>
              </a:rPr>
              <a:t>۱۴۹ </a:t>
            </a:r>
            <a:r>
              <a:rPr lang="ar-SA" sz="1600" dirty="0">
                <a:solidFill>
                  <a:srgbClr val="00B0F0"/>
                </a:solidFill>
                <a:cs typeface="B Titr" panose="00000700000000000000" pitchFamily="2" charset="-78"/>
              </a:rPr>
              <a:t>کیلومتر و تا تهران</a:t>
            </a:r>
            <a:r>
              <a:rPr lang="en-US" sz="1600" dirty="0">
                <a:solidFill>
                  <a:srgbClr val="00B0F0"/>
                </a:solidFill>
                <a:cs typeface="B Titr" panose="00000700000000000000" pitchFamily="2" charset="-78"/>
              </a:rPr>
              <a:t> </a:t>
            </a:r>
            <a:r>
              <a:rPr lang="fa-IR" sz="1600" dirty="0">
                <a:solidFill>
                  <a:srgbClr val="00B0F0"/>
                </a:solidFill>
                <a:cs typeface="B Titr" panose="00000700000000000000" pitchFamily="2" charset="-78"/>
              </a:rPr>
              <a:t>۵۹۹ </a:t>
            </a:r>
            <a:r>
              <a:rPr lang="ar-SA" sz="1600" dirty="0">
                <a:solidFill>
                  <a:srgbClr val="00B0F0"/>
                </a:solidFill>
                <a:cs typeface="B Titr" panose="00000700000000000000" pitchFamily="2" charset="-78"/>
              </a:rPr>
              <a:t>کیلومتر است.</a:t>
            </a:r>
            <a:endParaRPr lang="en-US" sz="1600" dirty="0">
              <a:solidFill>
                <a:srgbClr val="00B0F0"/>
              </a:solidFill>
              <a:cs typeface="B Titr" panose="00000700000000000000" pitchFamily="2" charset="-78"/>
            </a:endParaRPr>
          </a:p>
          <a:p>
            <a:pPr algn="ctr">
              <a:buFont typeface="Wingdings" panose="05000000000000000000" pitchFamily="2" charset="2"/>
              <a:buChar char="ü"/>
            </a:pPr>
            <a:endParaRPr lang="en-US" sz="1600" dirty="0">
              <a:solidFill>
                <a:srgbClr val="00B0F0"/>
              </a:solidFill>
              <a:cs typeface="B Titr" panose="00000700000000000000" pitchFamily="2" charset="-78"/>
            </a:endParaRPr>
          </a:p>
        </p:txBody>
      </p:sp>
      <p:sp>
        <p:nvSpPr>
          <p:cNvPr id="4" name="Rectangle 3">
            <a:extLst>
              <a:ext uri="{FF2B5EF4-FFF2-40B4-BE49-F238E27FC236}">
                <a16:creationId xmlns:a16="http://schemas.microsoft.com/office/drawing/2014/main" id="{011D444A-3534-4E4D-B0F5-020DF4B82030}"/>
              </a:ext>
            </a:extLst>
          </p:cNvPr>
          <p:cNvSpPr/>
          <p:nvPr/>
        </p:nvSpPr>
        <p:spPr>
          <a:xfrm>
            <a:off x="8827855" y="-265044"/>
            <a:ext cx="3829878" cy="214702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sz="4400" dirty="0">
                <a:solidFill>
                  <a:srgbClr val="00B050"/>
                </a:solidFill>
                <a:effectLst>
                  <a:glow rad="228600">
                    <a:schemeClr val="accent5">
                      <a:satMod val="175000"/>
                      <a:alpha val="40000"/>
                    </a:schemeClr>
                  </a:glow>
                </a:effectLst>
                <a:latin typeface="IranNastaliq" panose="02000503000000020003" pitchFamily="2" charset="0"/>
                <a:cs typeface="IranNastaliq" panose="02000503000000020003" pitchFamily="2" charset="0"/>
              </a:rPr>
              <a:t>موقعیت جغرافیایی:</a:t>
            </a:r>
            <a:endParaRPr lang="en-US" sz="4400" dirty="0">
              <a:solidFill>
                <a:srgbClr val="00B050"/>
              </a:solidFill>
              <a:effectLst>
                <a:glow rad="228600">
                  <a:schemeClr val="accent5">
                    <a:satMod val="175000"/>
                    <a:alpha val="40000"/>
                  </a:schemeClr>
                </a:glow>
              </a:effectLst>
              <a:latin typeface="IranNastaliq" panose="02000503000000020003" pitchFamily="2" charset="0"/>
              <a:cs typeface="IranNastaliq" panose="02000503000000020003" pitchFamily="2" charset="0"/>
            </a:endParaRPr>
          </a:p>
        </p:txBody>
      </p:sp>
      <p:pic>
        <p:nvPicPr>
          <p:cNvPr id="6" name="Picture 5">
            <a:extLst>
              <a:ext uri="{FF2B5EF4-FFF2-40B4-BE49-F238E27FC236}">
                <a16:creationId xmlns:a16="http://schemas.microsoft.com/office/drawing/2014/main" id="{C1C87990-8809-413A-B52F-DE52345681BB}"/>
              </a:ext>
            </a:extLst>
          </p:cNvPr>
          <p:cNvPicPr>
            <a:picLocks noChangeAspect="1"/>
          </p:cNvPicPr>
          <p:nvPr/>
        </p:nvPicPr>
        <p:blipFill>
          <a:blip r:embed="rId3"/>
          <a:stretch>
            <a:fillRect/>
          </a:stretch>
        </p:blipFill>
        <p:spPr>
          <a:xfrm>
            <a:off x="254550" y="3505857"/>
            <a:ext cx="3238118" cy="2590494"/>
          </a:xfrm>
          <a:prstGeom prst="rect">
            <a:avLst/>
          </a:prstGeom>
          <a:ln>
            <a:noFill/>
          </a:ln>
          <a:effectLst>
            <a:softEdge rad="112500"/>
          </a:effectLst>
        </p:spPr>
      </p:pic>
      <p:pic>
        <p:nvPicPr>
          <p:cNvPr id="8" name="Picture 7">
            <a:extLst>
              <a:ext uri="{FF2B5EF4-FFF2-40B4-BE49-F238E27FC236}">
                <a16:creationId xmlns:a16="http://schemas.microsoft.com/office/drawing/2014/main" id="{0A46711C-6E1F-44B7-9368-9A4F3922BE8F}"/>
              </a:ext>
            </a:extLst>
          </p:cNvPr>
          <p:cNvPicPr>
            <a:picLocks noChangeAspect="1"/>
          </p:cNvPicPr>
          <p:nvPr/>
        </p:nvPicPr>
        <p:blipFill>
          <a:blip r:embed="rId4"/>
          <a:stretch>
            <a:fillRect/>
          </a:stretch>
        </p:blipFill>
        <p:spPr>
          <a:xfrm>
            <a:off x="8188239" y="3719047"/>
            <a:ext cx="3238117" cy="2513938"/>
          </a:xfrm>
          <a:prstGeom prst="rect">
            <a:avLst/>
          </a:prstGeom>
          <a:ln>
            <a:noFill/>
          </a:ln>
          <a:effectLst>
            <a:softEdge rad="112500"/>
          </a:effectLst>
        </p:spPr>
      </p:pic>
      <p:pic>
        <p:nvPicPr>
          <p:cNvPr id="10" name="Picture 9">
            <a:extLst>
              <a:ext uri="{FF2B5EF4-FFF2-40B4-BE49-F238E27FC236}">
                <a16:creationId xmlns:a16="http://schemas.microsoft.com/office/drawing/2014/main" id="{107704D0-ED17-46CF-B143-EE78B26E922D}"/>
              </a:ext>
            </a:extLst>
          </p:cNvPr>
          <p:cNvPicPr>
            <a:picLocks noChangeAspect="1"/>
          </p:cNvPicPr>
          <p:nvPr/>
        </p:nvPicPr>
        <p:blipFill>
          <a:blip r:embed="rId5"/>
          <a:stretch>
            <a:fillRect/>
          </a:stretch>
        </p:blipFill>
        <p:spPr>
          <a:xfrm>
            <a:off x="102915" y="0"/>
            <a:ext cx="3249237" cy="1477787"/>
          </a:xfrm>
          <a:prstGeom prst="rect">
            <a:avLst/>
          </a:prstGeom>
          <a:ln>
            <a:noFill/>
          </a:ln>
          <a:effectLst>
            <a:softEdge rad="112500"/>
          </a:effectLst>
        </p:spPr>
      </p:pic>
      <p:pic>
        <p:nvPicPr>
          <p:cNvPr id="12" name="Picture 11">
            <a:extLst>
              <a:ext uri="{FF2B5EF4-FFF2-40B4-BE49-F238E27FC236}">
                <a16:creationId xmlns:a16="http://schemas.microsoft.com/office/drawing/2014/main" id="{729569EE-055C-42FD-9C68-5C7EB44BD722}"/>
              </a:ext>
            </a:extLst>
          </p:cNvPr>
          <p:cNvPicPr>
            <a:picLocks noChangeAspect="1"/>
          </p:cNvPicPr>
          <p:nvPr/>
        </p:nvPicPr>
        <p:blipFill>
          <a:blip r:embed="rId6"/>
          <a:stretch>
            <a:fillRect/>
          </a:stretch>
        </p:blipFill>
        <p:spPr>
          <a:xfrm>
            <a:off x="407392" y="1627209"/>
            <a:ext cx="2031331" cy="1801791"/>
          </a:xfrm>
          <a:prstGeom prst="rect">
            <a:avLst/>
          </a:prstGeom>
          <a:ln>
            <a:noFill/>
          </a:ln>
          <a:effectLst>
            <a:softEdge rad="112500"/>
          </a:effectLst>
        </p:spPr>
      </p:pic>
    </p:spTree>
    <p:extLst>
      <p:ext uri="{BB962C8B-B14F-4D97-AF65-F5344CB8AC3E}">
        <p14:creationId xmlns:p14="http://schemas.microsoft.com/office/powerpoint/2010/main" val="1504382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par>
                                <p:cTn id="21" presetID="21" presetClass="entr" presetSubtype="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par>
                                <p:cTn id="24" presetID="21" presetClass="entr" presetSubtype="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par>
                                <p:cTn id="27" presetID="21" presetClass="entr" presetSubtype="1"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C1065-F927-4B95-8058-2CEF9758F3F4}"/>
              </a:ext>
            </a:extLst>
          </p:cNvPr>
          <p:cNvSpPr>
            <a:spLocks noGrp="1"/>
          </p:cNvSpPr>
          <p:nvPr>
            <p:ph idx="1"/>
          </p:nvPr>
        </p:nvSpPr>
        <p:spPr>
          <a:xfrm>
            <a:off x="3061719" y="902549"/>
            <a:ext cx="9291215" cy="3450613"/>
          </a:xfrm>
        </p:spPr>
        <p:txBody>
          <a:bodyPr>
            <a:noAutofit/>
          </a:bodyPr>
          <a:lstStyle/>
          <a:p>
            <a:pPr algn="ctr" rtl="1">
              <a:buFont typeface="Wingdings" panose="05000000000000000000" pitchFamily="2" charset="2"/>
              <a:buChar char="ü"/>
            </a:pPr>
            <a:r>
              <a:rPr lang="ar-SA" sz="1600" dirty="0">
                <a:solidFill>
                  <a:srgbClr val="00B0F0"/>
                </a:solidFill>
                <a:cs typeface="B Titr" panose="00000700000000000000" pitchFamily="2" charset="-78"/>
              </a:rPr>
              <a:t>درختان:</a:t>
            </a:r>
            <a:endParaRPr lang="en-US" sz="1600" dirty="0">
              <a:solidFill>
                <a:srgbClr val="00B0F0"/>
              </a:solidFill>
              <a:cs typeface="B Titr" panose="00000700000000000000" pitchFamily="2" charset="-78"/>
            </a:endParaRPr>
          </a:p>
          <a:p>
            <a:pPr algn="ctr" rtl="1">
              <a:buFont typeface="Wingdings" panose="05000000000000000000" pitchFamily="2" charset="2"/>
              <a:buChar char="ü"/>
            </a:pPr>
            <a:r>
              <a:rPr lang="ar-SA" sz="1600" dirty="0">
                <a:solidFill>
                  <a:srgbClr val="00B0F0"/>
                </a:solidFill>
                <a:cs typeface="B Titr" panose="00000700000000000000" pitchFamily="2" charset="-78"/>
              </a:rPr>
              <a:t>انواع درختان راش،بلوط ممرز،افرا،ون و همچنین میوه جنگلی از قبیل گردو،گیلاس،فندق،سیب و گلابی</a:t>
            </a:r>
            <a:endParaRPr lang="en-US" sz="1600" dirty="0">
              <a:solidFill>
                <a:srgbClr val="00B0F0"/>
              </a:solidFill>
              <a:cs typeface="B Titr" panose="00000700000000000000" pitchFamily="2" charset="-78"/>
            </a:endParaRPr>
          </a:p>
          <a:p>
            <a:pPr algn="ctr" rtl="1">
              <a:buFont typeface="Wingdings" panose="05000000000000000000" pitchFamily="2" charset="2"/>
              <a:buChar char="ü"/>
            </a:pPr>
            <a:r>
              <a:rPr lang="ar-SA" sz="1600" dirty="0">
                <a:solidFill>
                  <a:srgbClr val="00B0F0"/>
                </a:solidFill>
                <a:cs typeface="B Titr" panose="00000700000000000000" pitchFamily="2" charset="-78"/>
              </a:rPr>
              <a:t>گیاهان عمومی:</a:t>
            </a:r>
            <a:endParaRPr lang="en-US" sz="1600" dirty="0">
              <a:solidFill>
                <a:srgbClr val="00B0F0"/>
              </a:solidFill>
              <a:cs typeface="B Titr" panose="00000700000000000000" pitchFamily="2" charset="-78"/>
            </a:endParaRPr>
          </a:p>
          <a:p>
            <a:pPr algn="ctr" rtl="1">
              <a:buFont typeface="Wingdings" panose="05000000000000000000" pitchFamily="2" charset="2"/>
              <a:buChar char="ü"/>
            </a:pPr>
            <a:r>
              <a:rPr lang="ar-SA" sz="1600" dirty="0">
                <a:solidFill>
                  <a:srgbClr val="00B0F0"/>
                </a:solidFill>
                <a:cs typeface="B Titr" panose="00000700000000000000" pitchFamily="2" charset="-78"/>
              </a:rPr>
              <a:t>کنگر وحشی،خارشتر،چمن،خاکشیر،قیاغ اولی،شیرین بیان،روناس،گندمیان،بومادران و گون کثیرا(در بیشتر نواحی در بیشتر ایام سال میرویند.)</a:t>
            </a:r>
            <a:endParaRPr lang="en-US" sz="1600" dirty="0">
              <a:solidFill>
                <a:srgbClr val="00B0F0"/>
              </a:solidFill>
              <a:cs typeface="B Titr" panose="00000700000000000000" pitchFamily="2" charset="-78"/>
            </a:endParaRPr>
          </a:p>
          <a:p>
            <a:pPr algn="ctr" rtl="1">
              <a:buFont typeface="Wingdings" panose="05000000000000000000" pitchFamily="2" charset="2"/>
              <a:buChar char="ü"/>
            </a:pPr>
            <a:r>
              <a:rPr lang="ar-SA" sz="1600" dirty="0">
                <a:solidFill>
                  <a:srgbClr val="00B0F0"/>
                </a:solidFill>
                <a:cs typeface="B Titr" panose="00000700000000000000" pitchFamily="2" charset="-78"/>
              </a:rPr>
              <a:t>گیاهان جلگه تبریز:</a:t>
            </a:r>
            <a:endParaRPr lang="en-US" sz="1600" dirty="0">
              <a:solidFill>
                <a:srgbClr val="00B0F0"/>
              </a:solidFill>
              <a:cs typeface="B Titr" panose="00000700000000000000" pitchFamily="2" charset="-78"/>
            </a:endParaRPr>
          </a:p>
          <a:p>
            <a:pPr algn="ctr" rtl="1">
              <a:buFont typeface="Wingdings" panose="05000000000000000000" pitchFamily="2" charset="2"/>
              <a:buChar char="ü"/>
            </a:pPr>
            <a:r>
              <a:rPr lang="ar-SA" sz="1600" dirty="0">
                <a:solidFill>
                  <a:srgbClr val="00B0F0"/>
                </a:solidFill>
                <a:cs typeface="B Titr" panose="00000700000000000000" pitchFamily="2" charset="-78"/>
              </a:rPr>
              <a:t>مراتع ییلاقی(به ویژه در دامنه کوهستانی سهند) و مراتع قشلاقی(اطراف دریاچه ارومیه)</a:t>
            </a:r>
            <a:endParaRPr lang="en-US" sz="1600" dirty="0">
              <a:solidFill>
                <a:srgbClr val="00B0F0"/>
              </a:solidFill>
              <a:cs typeface="B Titr" panose="00000700000000000000" pitchFamily="2" charset="-78"/>
            </a:endParaRPr>
          </a:p>
          <a:p>
            <a:pPr algn="ctr" rtl="1">
              <a:buFont typeface="Wingdings" panose="05000000000000000000" pitchFamily="2" charset="2"/>
              <a:buChar char="ü"/>
            </a:pPr>
            <a:r>
              <a:rPr lang="ar-SA" sz="1600" dirty="0">
                <a:solidFill>
                  <a:srgbClr val="00B0F0"/>
                </a:solidFill>
                <a:cs typeface="B Titr" panose="00000700000000000000" pitchFamily="2" charset="-78"/>
              </a:rPr>
              <a:t>گیاهان دامنه های سهند:</a:t>
            </a:r>
            <a:endParaRPr lang="en-US" sz="1600" dirty="0">
              <a:solidFill>
                <a:srgbClr val="00B0F0"/>
              </a:solidFill>
              <a:cs typeface="B Titr" panose="00000700000000000000" pitchFamily="2" charset="-78"/>
            </a:endParaRPr>
          </a:p>
          <a:p>
            <a:pPr algn="ctr" rtl="1">
              <a:buFont typeface="Wingdings" panose="05000000000000000000" pitchFamily="2" charset="2"/>
              <a:buChar char="ü"/>
            </a:pPr>
            <a:r>
              <a:rPr lang="ar-SA" sz="1600" dirty="0">
                <a:solidFill>
                  <a:srgbClr val="00B0F0"/>
                </a:solidFill>
                <a:cs typeface="B Titr" panose="00000700000000000000" pitchFamily="2" charset="-78"/>
              </a:rPr>
              <a:t>به علت شیب تند و سنگلاخی بودن پوشش گیاهی مانند گونه های مناطق کوهستانی،پوشش گیاهی دامنه های سهند از پوشش گیاهی دامنه های سبلان فقیرتر است.</a:t>
            </a:r>
            <a:endParaRPr lang="en-US" sz="1600" dirty="0">
              <a:solidFill>
                <a:srgbClr val="00B0F0"/>
              </a:solidFill>
              <a:cs typeface="B Titr" panose="00000700000000000000" pitchFamily="2" charset="-78"/>
            </a:endParaRPr>
          </a:p>
          <a:p>
            <a:pPr algn="ctr" rtl="1">
              <a:buFont typeface="Wingdings" panose="05000000000000000000" pitchFamily="2" charset="2"/>
              <a:buChar char="ü"/>
            </a:pPr>
            <a:r>
              <a:rPr lang="ar-SA" sz="1600" dirty="0">
                <a:solidFill>
                  <a:srgbClr val="00B0F0"/>
                </a:solidFill>
                <a:cs typeface="B Titr" panose="00000700000000000000" pitchFamily="2" charset="-78"/>
              </a:rPr>
              <a:t>گیاهان در نواحی جلگه ای و کم ارتفاع:</a:t>
            </a:r>
            <a:endParaRPr lang="en-US" sz="1600" dirty="0">
              <a:solidFill>
                <a:srgbClr val="00B0F0"/>
              </a:solidFill>
              <a:cs typeface="B Titr" panose="00000700000000000000" pitchFamily="2" charset="-78"/>
            </a:endParaRPr>
          </a:p>
          <a:p>
            <a:pPr algn="ctr" rtl="1">
              <a:buFont typeface="Wingdings" panose="05000000000000000000" pitchFamily="2" charset="2"/>
              <a:buChar char="ü"/>
            </a:pPr>
            <a:r>
              <a:rPr lang="ar-SA" sz="1600" dirty="0">
                <a:solidFill>
                  <a:srgbClr val="00B0F0"/>
                </a:solidFill>
                <a:cs typeface="B Titr" panose="00000700000000000000" pitchFamily="2" charset="-78"/>
              </a:rPr>
              <a:t>مانند گیاهان ایران مرکزی،در نواحی خشک تر،گیاهانی مانند خارشتر،فراوان وجود دارد.</a:t>
            </a:r>
            <a:endParaRPr lang="en-US" sz="1600" dirty="0">
              <a:solidFill>
                <a:srgbClr val="00B0F0"/>
              </a:solidFill>
              <a:cs typeface="B Titr" panose="00000700000000000000" pitchFamily="2" charset="-78"/>
            </a:endParaRPr>
          </a:p>
          <a:p>
            <a:pPr algn="ctr" rtl="1">
              <a:buFont typeface="Wingdings" panose="05000000000000000000" pitchFamily="2" charset="2"/>
              <a:buChar char="ü"/>
            </a:pPr>
            <a:endParaRPr lang="en-US" sz="1600" dirty="0">
              <a:solidFill>
                <a:srgbClr val="00B0F0"/>
              </a:solidFill>
              <a:cs typeface="B Titr" panose="00000700000000000000" pitchFamily="2" charset="-78"/>
            </a:endParaRPr>
          </a:p>
        </p:txBody>
      </p:sp>
      <p:sp>
        <p:nvSpPr>
          <p:cNvPr id="5" name="Rectangle 4">
            <a:extLst>
              <a:ext uri="{FF2B5EF4-FFF2-40B4-BE49-F238E27FC236}">
                <a16:creationId xmlns:a16="http://schemas.microsoft.com/office/drawing/2014/main" id="{1E474EFF-18AA-4A01-AE77-21CC68C3E0B6}"/>
              </a:ext>
            </a:extLst>
          </p:cNvPr>
          <p:cNvSpPr/>
          <p:nvPr/>
        </p:nvSpPr>
        <p:spPr>
          <a:xfrm>
            <a:off x="9130282" y="-344557"/>
            <a:ext cx="3829878" cy="227963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sz="4400" dirty="0">
                <a:solidFill>
                  <a:srgbClr val="00B050"/>
                </a:solidFill>
                <a:effectLst>
                  <a:glow rad="228600">
                    <a:schemeClr val="accent5">
                      <a:satMod val="175000"/>
                      <a:alpha val="40000"/>
                    </a:schemeClr>
                  </a:glow>
                </a:effectLst>
                <a:latin typeface="IranNastaliq" panose="02000503000000020003" pitchFamily="2" charset="0"/>
                <a:cs typeface="IranNastaliq" panose="02000503000000020003" pitchFamily="2" charset="0"/>
              </a:rPr>
              <a:t>پوشش گیاهی:</a:t>
            </a:r>
            <a:endParaRPr lang="en-US" sz="4400" dirty="0">
              <a:solidFill>
                <a:srgbClr val="00B050"/>
              </a:solidFill>
              <a:effectLst>
                <a:glow rad="228600">
                  <a:schemeClr val="accent5">
                    <a:satMod val="175000"/>
                    <a:alpha val="40000"/>
                  </a:schemeClr>
                </a:glow>
              </a:effectLst>
              <a:latin typeface="IranNastaliq" panose="02000503000000020003" pitchFamily="2" charset="0"/>
              <a:cs typeface="IranNastaliq" panose="02000503000000020003" pitchFamily="2" charset="0"/>
            </a:endParaRPr>
          </a:p>
        </p:txBody>
      </p:sp>
      <p:pic>
        <p:nvPicPr>
          <p:cNvPr id="7" name="Picture 6">
            <a:extLst>
              <a:ext uri="{FF2B5EF4-FFF2-40B4-BE49-F238E27FC236}">
                <a16:creationId xmlns:a16="http://schemas.microsoft.com/office/drawing/2014/main" id="{D30B133E-DD1E-4CE6-BCEC-1A8F0BC0D8FA}"/>
              </a:ext>
            </a:extLst>
          </p:cNvPr>
          <p:cNvPicPr>
            <a:picLocks noChangeAspect="1"/>
          </p:cNvPicPr>
          <p:nvPr/>
        </p:nvPicPr>
        <p:blipFill>
          <a:blip r:embed="rId3"/>
          <a:stretch>
            <a:fillRect/>
          </a:stretch>
        </p:blipFill>
        <p:spPr>
          <a:xfrm>
            <a:off x="2004560" y="5278351"/>
            <a:ext cx="2117534" cy="1455954"/>
          </a:xfrm>
          <a:prstGeom prst="rect">
            <a:avLst/>
          </a:prstGeom>
          <a:ln>
            <a:noFill/>
          </a:ln>
          <a:effectLst>
            <a:softEdge rad="112500"/>
          </a:effectLst>
        </p:spPr>
      </p:pic>
      <p:pic>
        <p:nvPicPr>
          <p:cNvPr id="13" name="Picture 12">
            <a:extLst>
              <a:ext uri="{FF2B5EF4-FFF2-40B4-BE49-F238E27FC236}">
                <a16:creationId xmlns:a16="http://schemas.microsoft.com/office/drawing/2014/main" id="{D76590EF-4D3B-4924-9EE9-E15B7CDD3A23}"/>
              </a:ext>
            </a:extLst>
          </p:cNvPr>
          <p:cNvPicPr>
            <a:picLocks noChangeAspect="1"/>
          </p:cNvPicPr>
          <p:nvPr/>
        </p:nvPicPr>
        <p:blipFill>
          <a:blip r:embed="rId4"/>
          <a:stretch>
            <a:fillRect/>
          </a:stretch>
        </p:blipFill>
        <p:spPr>
          <a:xfrm>
            <a:off x="1870491" y="-43631"/>
            <a:ext cx="2026536" cy="1253866"/>
          </a:xfrm>
          <a:prstGeom prst="rect">
            <a:avLst/>
          </a:prstGeom>
          <a:ln>
            <a:noFill/>
          </a:ln>
          <a:effectLst>
            <a:softEdge rad="112500"/>
          </a:effectLst>
        </p:spPr>
      </p:pic>
      <p:pic>
        <p:nvPicPr>
          <p:cNvPr id="15" name="Picture 14">
            <a:extLst>
              <a:ext uri="{FF2B5EF4-FFF2-40B4-BE49-F238E27FC236}">
                <a16:creationId xmlns:a16="http://schemas.microsoft.com/office/drawing/2014/main" id="{86F73C13-7794-4C39-84ED-48827CA9EF6E}"/>
              </a:ext>
            </a:extLst>
          </p:cNvPr>
          <p:cNvPicPr>
            <a:picLocks noChangeAspect="1"/>
          </p:cNvPicPr>
          <p:nvPr/>
        </p:nvPicPr>
        <p:blipFill>
          <a:blip r:embed="rId5"/>
          <a:stretch>
            <a:fillRect/>
          </a:stretch>
        </p:blipFill>
        <p:spPr>
          <a:xfrm>
            <a:off x="-31939" y="5301732"/>
            <a:ext cx="2181412" cy="1409192"/>
          </a:xfrm>
          <a:prstGeom prst="rect">
            <a:avLst/>
          </a:prstGeom>
          <a:ln>
            <a:noFill/>
          </a:ln>
          <a:effectLst>
            <a:softEdge rad="112500"/>
          </a:effectLst>
        </p:spPr>
      </p:pic>
      <p:pic>
        <p:nvPicPr>
          <p:cNvPr id="17" name="Picture 16">
            <a:extLst>
              <a:ext uri="{FF2B5EF4-FFF2-40B4-BE49-F238E27FC236}">
                <a16:creationId xmlns:a16="http://schemas.microsoft.com/office/drawing/2014/main" id="{9781BEB4-422D-449A-8567-84C7E8A05E14}"/>
              </a:ext>
            </a:extLst>
          </p:cNvPr>
          <p:cNvPicPr>
            <a:picLocks noChangeAspect="1"/>
          </p:cNvPicPr>
          <p:nvPr/>
        </p:nvPicPr>
        <p:blipFill>
          <a:blip r:embed="rId6"/>
          <a:stretch>
            <a:fillRect/>
          </a:stretch>
        </p:blipFill>
        <p:spPr>
          <a:xfrm>
            <a:off x="0" y="4030311"/>
            <a:ext cx="2025163" cy="1409192"/>
          </a:xfrm>
          <a:prstGeom prst="rect">
            <a:avLst/>
          </a:prstGeom>
          <a:ln>
            <a:noFill/>
          </a:ln>
          <a:effectLst>
            <a:softEdge rad="112500"/>
          </a:effectLst>
        </p:spPr>
      </p:pic>
      <p:pic>
        <p:nvPicPr>
          <p:cNvPr id="19" name="Picture 18">
            <a:extLst>
              <a:ext uri="{FF2B5EF4-FFF2-40B4-BE49-F238E27FC236}">
                <a16:creationId xmlns:a16="http://schemas.microsoft.com/office/drawing/2014/main" id="{F1901FD5-73A6-4D16-B394-8EBC3342A812}"/>
              </a:ext>
            </a:extLst>
          </p:cNvPr>
          <p:cNvPicPr>
            <a:picLocks noChangeAspect="1"/>
          </p:cNvPicPr>
          <p:nvPr/>
        </p:nvPicPr>
        <p:blipFill>
          <a:blip r:embed="rId7"/>
          <a:stretch>
            <a:fillRect/>
          </a:stretch>
        </p:blipFill>
        <p:spPr>
          <a:xfrm>
            <a:off x="-1" y="2763587"/>
            <a:ext cx="2025163" cy="1330825"/>
          </a:xfrm>
          <a:prstGeom prst="rect">
            <a:avLst/>
          </a:prstGeom>
          <a:ln>
            <a:noFill/>
          </a:ln>
          <a:effectLst>
            <a:softEdge rad="112500"/>
          </a:effectLst>
        </p:spPr>
      </p:pic>
      <p:pic>
        <p:nvPicPr>
          <p:cNvPr id="23" name="Picture 22">
            <a:extLst>
              <a:ext uri="{FF2B5EF4-FFF2-40B4-BE49-F238E27FC236}">
                <a16:creationId xmlns:a16="http://schemas.microsoft.com/office/drawing/2014/main" id="{6995848D-F35F-4359-9C91-36B89FA5DCC4}"/>
              </a:ext>
            </a:extLst>
          </p:cNvPr>
          <p:cNvPicPr>
            <a:picLocks noChangeAspect="1"/>
          </p:cNvPicPr>
          <p:nvPr/>
        </p:nvPicPr>
        <p:blipFill>
          <a:blip r:embed="rId8"/>
          <a:stretch>
            <a:fillRect/>
          </a:stretch>
        </p:blipFill>
        <p:spPr>
          <a:xfrm>
            <a:off x="0" y="1234840"/>
            <a:ext cx="2117535" cy="1588151"/>
          </a:xfrm>
          <a:prstGeom prst="rect">
            <a:avLst/>
          </a:prstGeom>
          <a:ln>
            <a:noFill/>
          </a:ln>
          <a:effectLst>
            <a:softEdge rad="112500"/>
          </a:effectLst>
        </p:spPr>
      </p:pic>
      <p:pic>
        <p:nvPicPr>
          <p:cNvPr id="25" name="Picture 24">
            <a:extLst>
              <a:ext uri="{FF2B5EF4-FFF2-40B4-BE49-F238E27FC236}">
                <a16:creationId xmlns:a16="http://schemas.microsoft.com/office/drawing/2014/main" id="{22D0EB48-C3C8-445A-9017-BEA49C4B9B7D}"/>
              </a:ext>
            </a:extLst>
          </p:cNvPr>
          <p:cNvPicPr>
            <a:picLocks noChangeAspect="1"/>
          </p:cNvPicPr>
          <p:nvPr/>
        </p:nvPicPr>
        <p:blipFill>
          <a:blip r:embed="rId9"/>
          <a:stretch>
            <a:fillRect/>
          </a:stretch>
        </p:blipFill>
        <p:spPr>
          <a:xfrm>
            <a:off x="0" y="-51886"/>
            <a:ext cx="2025163" cy="1344708"/>
          </a:xfrm>
          <a:prstGeom prst="rect">
            <a:avLst/>
          </a:prstGeom>
          <a:ln>
            <a:noFill/>
          </a:ln>
          <a:effectLst>
            <a:softEdge rad="112500"/>
          </a:effectLst>
        </p:spPr>
      </p:pic>
    </p:spTree>
    <p:extLst>
      <p:ext uri="{BB962C8B-B14F-4D97-AF65-F5344CB8AC3E}">
        <p14:creationId xmlns:p14="http://schemas.microsoft.com/office/powerpoint/2010/main" val="1903642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2" name="cashreg.wav"/>
          </p:stSnd>
        </p:sndAc>
      </p:transition>
    </mc:Choice>
    <mc:Fallback xmlns="">
      <p:transition spd="slow">
        <p:fade/>
        <p:sndAc>
          <p:stSnd>
            <p:snd r:embed="rId10"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heel(1)">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heel(1)">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heel(1)">
                                      <p:cBhvr>
                                        <p:cTn id="40" dur="2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heel(1)">
                                      <p:cBhvr>
                                        <p:cTn id="45" dur="20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wheel(1)">
                                      <p:cBhvr>
                                        <p:cTn id="50" dur="20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wheel(1)">
                                      <p:cBhvr>
                                        <p:cTn id="55" dur="20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
                                        <p:tgtEl>
                                          <p:spTgt spid="13"/>
                                        </p:tgtEl>
                                      </p:cBhvr>
                                    </p:animEffect>
                                    <p:anim calcmode="lin" valueType="num">
                                      <p:cBhvr>
                                        <p:cTn id="61" dur="2000" fill="hold"/>
                                        <p:tgtEl>
                                          <p:spTgt spid="13"/>
                                        </p:tgtEl>
                                        <p:attrNameLst>
                                          <p:attrName>ppt_w</p:attrName>
                                        </p:attrNameLst>
                                      </p:cBhvr>
                                      <p:tavLst>
                                        <p:tav tm="0" fmla="#ppt_w*sin(2.5*pi*$)">
                                          <p:val>
                                            <p:fltVal val="0"/>
                                          </p:val>
                                        </p:tav>
                                        <p:tav tm="100000">
                                          <p:val>
                                            <p:fltVal val="1"/>
                                          </p:val>
                                        </p:tav>
                                      </p:tavLst>
                                    </p:anim>
                                    <p:anim calcmode="lin" valueType="num">
                                      <p:cBhvr>
                                        <p:cTn id="62" dur="2000" fill="hold"/>
                                        <p:tgtEl>
                                          <p:spTgt spid="13"/>
                                        </p:tgtEl>
                                        <p:attrNameLst>
                                          <p:attrName>ppt_h</p:attrName>
                                        </p:attrNameLst>
                                      </p:cBhvr>
                                      <p:tavLst>
                                        <p:tav tm="0">
                                          <p:val>
                                            <p:strVal val="#ppt_h"/>
                                          </p:val>
                                        </p:tav>
                                        <p:tav tm="100000">
                                          <p:val>
                                            <p:strVal val="#ppt_h"/>
                                          </p:val>
                                        </p:tav>
                                      </p:tavLst>
                                    </p:anim>
                                  </p:childTnLst>
                                </p:cTn>
                              </p:par>
                              <p:par>
                                <p:cTn id="63" presetID="45"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2000"/>
                                        <p:tgtEl>
                                          <p:spTgt spid="25"/>
                                        </p:tgtEl>
                                      </p:cBhvr>
                                    </p:animEffect>
                                    <p:anim calcmode="lin" valueType="num">
                                      <p:cBhvr>
                                        <p:cTn id="66" dur="2000" fill="hold"/>
                                        <p:tgtEl>
                                          <p:spTgt spid="25"/>
                                        </p:tgtEl>
                                        <p:attrNameLst>
                                          <p:attrName>ppt_w</p:attrName>
                                        </p:attrNameLst>
                                      </p:cBhvr>
                                      <p:tavLst>
                                        <p:tav tm="0" fmla="#ppt_w*sin(2.5*pi*$)">
                                          <p:val>
                                            <p:fltVal val="0"/>
                                          </p:val>
                                        </p:tav>
                                        <p:tav tm="100000">
                                          <p:val>
                                            <p:fltVal val="1"/>
                                          </p:val>
                                        </p:tav>
                                      </p:tavLst>
                                    </p:anim>
                                    <p:anim calcmode="lin" valueType="num">
                                      <p:cBhvr>
                                        <p:cTn id="67" dur="2000" fill="hold"/>
                                        <p:tgtEl>
                                          <p:spTgt spid="25"/>
                                        </p:tgtEl>
                                        <p:attrNameLst>
                                          <p:attrName>ppt_h</p:attrName>
                                        </p:attrNameLst>
                                      </p:cBhvr>
                                      <p:tavLst>
                                        <p:tav tm="0">
                                          <p:val>
                                            <p:strVal val="#ppt_h"/>
                                          </p:val>
                                        </p:tav>
                                        <p:tav tm="100000">
                                          <p:val>
                                            <p:strVal val="#ppt_h"/>
                                          </p:val>
                                        </p:tav>
                                      </p:tavLst>
                                    </p:anim>
                                  </p:childTnLst>
                                </p:cTn>
                              </p:par>
                              <p:par>
                                <p:cTn id="68" presetID="45"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2000"/>
                                        <p:tgtEl>
                                          <p:spTgt spid="23"/>
                                        </p:tgtEl>
                                      </p:cBhvr>
                                    </p:animEffect>
                                    <p:anim calcmode="lin" valueType="num">
                                      <p:cBhvr>
                                        <p:cTn id="71" dur="2000" fill="hold"/>
                                        <p:tgtEl>
                                          <p:spTgt spid="23"/>
                                        </p:tgtEl>
                                        <p:attrNameLst>
                                          <p:attrName>ppt_w</p:attrName>
                                        </p:attrNameLst>
                                      </p:cBhvr>
                                      <p:tavLst>
                                        <p:tav tm="0" fmla="#ppt_w*sin(2.5*pi*$)">
                                          <p:val>
                                            <p:fltVal val="0"/>
                                          </p:val>
                                        </p:tav>
                                        <p:tav tm="100000">
                                          <p:val>
                                            <p:fltVal val="1"/>
                                          </p:val>
                                        </p:tav>
                                      </p:tavLst>
                                    </p:anim>
                                    <p:anim calcmode="lin" valueType="num">
                                      <p:cBhvr>
                                        <p:cTn id="72" dur="2000" fill="hold"/>
                                        <p:tgtEl>
                                          <p:spTgt spid="23"/>
                                        </p:tgtEl>
                                        <p:attrNameLst>
                                          <p:attrName>ppt_h</p:attrName>
                                        </p:attrNameLst>
                                      </p:cBhvr>
                                      <p:tavLst>
                                        <p:tav tm="0">
                                          <p:val>
                                            <p:strVal val="#ppt_h"/>
                                          </p:val>
                                        </p:tav>
                                        <p:tav tm="100000">
                                          <p:val>
                                            <p:strVal val="#ppt_h"/>
                                          </p:val>
                                        </p:tav>
                                      </p:tavLst>
                                    </p:anim>
                                  </p:childTnLst>
                                </p:cTn>
                              </p:par>
                              <p:par>
                                <p:cTn id="73" presetID="45"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2000"/>
                                        <p:tgtEl>
                                          <p:spTgt spid="19"/>
                                        </p:tgtEl>
                                      </p:cBhvr>
                                    </p:animEffect>
                                    <p:anim calcmode="lin" valueType="num">
                                      <p:cBhvr>
                                        <p:cTn id="76" dur="2000" fill="hold"/>
                                        <p:tgtEl>
                                          <p:spTgt spid="19"/>
                                        </p:tgtEl>
                                        <p:attrNameLst>
                                          <p:attrName>ppt_w</p:attrName>
                                        </p:attrNameLst>
                                      </p:cBhvr>
                                      <p:tavLst>
                                        <p:tav tm="0" fmla="#ppt_w*sin(2.5*pi*$)">
                                          <p:val>
                                            <p:fltVal val="0"/>
                                          </p:val>
                                        </p:tav>
                                        <p:tav tm="100000">
                                          <p:val>
                                            <p:fltVal val="1"/>
                                          </p:val>
                                        </p:tav>
                                      </p:tavLst>
                                    </p:anim>
                                    <p:anim calcmode="lin" valueType="num">
                                      <p:cBhvr>
                                        <p:cTn id="77" dur="2000" fill="hold"/>
                                        <p:tgtEl>
                                          <p:spTgt spid="19"/>
                                        </p:tgtEl>
                                        <p:attrNameLst>
                                          <p:attrName>ppt_h</p:attrName>
                                        </p:attrNameLst>
                                      </p:cBhvr>
                                      <p:tavLst>
                                        <p:tav tm="0">
                                          <p:val>
                                            <p:strVal val="#ppt_h"/>
                                          </p:val>
                                        </p:tav>
                                        <p:tav tm="100000">
                                          <p:val>
                                            <p:strVal val="#ppt_h"/>
                                          </p:val>
                                        </p:tav>
                                      </p:tavLst>
                                    </p:anim>
                                  </p:childTnLst>
                                </p:cTn>
                              </p:par>
                              <p:par>
                                <p:cTn id="78" presetID="45" presetClass="entr" presetSubtype="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2000"/>
                                        <p:tgtEl>
                                          <p:spTgt spid="17"/>
                                        </p:tgtEl>
                                      </p:cBhvr>
                                    </p:animEffect>
                                    <p:anim calcmode="lin" valueType="num">
                                      <p:cBhvr>
                                        <p:cTn id="81" dur="2000" fill="hold"/>
                                        <p:tgtEl>
                                          <p:spTgt spid="17"/>
                                        </p:tgtEl>
                                        <p:attrNameLst>
                                          <p:attrName>ppt_w</p:attrName>
                                        </p:attrNameLst>
                                      </p:cBhvr>
                                      <p:tavLst>
                                        <p:tav tm="0" fmla="#ppt_w*sin(2.5*pi*$)">
                                          <p:val>
                                            <p:fltVal val="0"/>
                                          </p:val>
                                        </p:tav>
                                        <p:tav tm="100000">
                                          <p:val>
                                            <p:fltVal val="1"/>
                                          </p:val>
                                        </p:tav>
                                      </p:tavLst>
                                    </p:anim>
                                    <p:anim calcmode="lin" valueType="num">
                                      <p:cBhvr>
                                        <p:cTn id="82" dur="2000" fill="hold"/>
                                        <p:tgtEl>
                                          <p:spTgt spid="17"/>
                                        </p:tgtEl>
                                        <p:attrNameLst>
                                          <p:attrName>ppt_h</p:attrName>
                                        </p:attrNameLst>
                                      </p:cBhvr>
                                      <p:tavLst>
                                        <p:tav tm="0">
                                          <p:val>
                                            <p:strVal val="#ppt_h"/>
                                          </p:val>
                                        </p:tav>
                                        <p:tav tm="100000">
                                          <p:val>
                                            <p:strVal val="#ppt_h"/>
                                          </p:val>
                                        </p:tav>
                                      </p:tavLst>
                                    </p:anim>
                                  </p:childTnLst>
                                </p:cTn>
                              </p:par>
                              <p:par>
                                <p:cTn id="83" presetID="45"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2000"/>
                                        <p:tgtEl>
                                          <p:spTgt spid="15"/>
                                        </p:tgtEl>
                                      </p:cBhvr>
                                    </p:animEffect>
                                    <p:anim calcmode="lin" valueType="num">
                                      <p:cBhvr>
                                        <p:cTn id="86" dur="2000" fill="hold"/>
                                        <p:tgtEl>
                                          <p:spTgt spid="15"/>
                                        </p:tgtEl>
                                        <p:attrNameLst>
                                          <p:attrName>ppt_w</p:attrName>
                                        </p:attrNameLst>
                                      </p:cBhvr>
                                      <p:tavLst>
                                        <p:tav tm="0" fmla="#ppt_w*sin(2.5*pi*$)">
                                          <p:val>
                                            <p:fltVal val="0"/>
                                          </p:val>
                                        </p:tav>
                                        <p:tav tm="100000">
                                          <p:val>
                                            <p:fltVal val="1"/>
                                          </p:val>
                                        </p:tav>
                                      </p:tavLst>
                                    </p:anim>
                                    <p:anim calcmode="lin" valueType="num">
                                      <p:cBhvr>
                                        <p:cTn id="87" dur="2000" fill="hold"/>
                                        <p:tgtEl>
                                          <p:spTgt spid="15"/>
                                        </p:tgtEl>
                                        <p:attrNameLst>
                                          <p:attrName>ppt_h</p:attrName>
                                        </p:attrNameLst>
                                      </p:cBhvr>
                                      <p:tavLst>
                                        <p:tav tm="0">
                                          <p:val>
                                            <p:strVal val="#ppt_h"/>
                                          </p:val>
                                        </p:tav>
                                        <p:tav tm="100000">
                                          <p:val>
                                            <p:strVal val="#ppt_h"/>
                                          </p:val>
                                        </p:tav>
                                      </p:tavLst>
                                    </p:anim>
                                  </p:childTnLst>
                                </p:cTn>
                              </p:par>
                              <p:par>
                                <p:cTn id="88" presetID="45" presetClass="entr" presetSubtype="0" fill="hold" nodeType="with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2000"/>
                                        <p:tgtEl>
                                          <p:spTgt spid="7"/>
                                        </p:tgtEl>
                                      </p:cBhvr>
                                    </p:animEffect>
                                    <p:anim calcmode="lin" valueType="num">
                                      <p:cBhvr>
                                        <p:cTn id="91" dur="2000" fill="hold"/>
                                        <p:tgtEl>
                                          <p:spTgt spid="7"/>
                                        </p:tgtEl>
                                        <p:attrNameLst>
                                          <p:attrName>ppt_w</p:attrName>
                                        </p:attrNameLst>
                                      </p:cBhvr>
                                      <p:tavLst>
                                        <p:tav tm="0" fmla="#ppt_w*sin(2.5*pi*$)">
                                          <p:val>
                                            <p:fltVal val="0"/>
                                          </p:val>
                                        </p:tav>
                                        <p:tav tm="100000">
                                          <p:val>
                                            <p:fltVal val="1"/>
                                          </p:val>
                                        </p:tav>
                                      </p:tavLst>
                                    </p:anim>
                                    <p:anim calcmode="lin" valueType="num">
                                      <p:cBhvr>
                                        <p:cTn id="92"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6E04E7-AD2E-4647-BD21-FE10EEE6C6A6}"/>
              </a:ext>
            </a:extLst>
          </p:cNvPr>
          <p:cNvSpPr>
            <a:spLocks noGrp="1"/>
          </p:cNvSpPr>
          <p:nvPr>
            <p:ph idx="1"/>
          </p:nvPr>
        </p:nvSpPr>
        <p:spPr>
          <a:xfrm>
            <a:off x="2900785" y="1021819"/>
            <a:ext cx="9291215" cy="3450613"/>
          </a:xfrm>
        </p:spPr>
        <p:txBody>
          <a:bodyPr>
            <a:normAutofit/>
          </a:bodyPr>
          <a:lstStyle/>
          <a:p>
            <a:pPr algn="ctr" rtl="1">
              <a:buFont typeface="Wingdings" panose="05000000000000000000" pitchFamily="2" charset="2"/>
              <a:buChar char="ü"/>
            </a:pPr>
            <a:r>
              <a:rPr lang="ar-SA" sz="1600" dirty="0">
                <a:solidFill>
                  <a:srgbClr val="00B0F0"/>
                </a:solidFill>
                <a:cs typeface="B Titr" panose="00000700000000000000" pitchFamily="2" charset="-78"/>
              </a:rPr>
              <a:t>تبریز یکی از بزرگترین قطب‌های اقتصادی کشور ایران می‌باشد. فعالیت‌های اقتصادی در این شهر در بخش‌های صنایع تولیدی سنگین و سبک، صنایع غذایی، صنایع دستی و هنری، تجارت و خدمات متمرکز می‌باشند. تبریز مقر اصلی چهار برند از </a:t>
            </a:r>
            <a:r>
              <a:rPr lang="fa-IR" sz="1600" dirty="0">
                <a:solidFill>
                  <a:srgbClr val="00B0F0"/>
                </a:solidFill>
                <a:cs typeface="B Titr" panose="00000700000000000000" pitchFamily="2" charset="-78"/>
              </a:rPr>
              <a:t>۱۰۰</a:t>
            </a:r>
            <a:r>
              <a:rPr lang="ar-SA" sz="1600" dirty="0">
                <a:solidFill>
                  <a:srgbClr val="00B0F0"/>
                </a:solidFill>
                <a:cs typeface="B Titr" panose="00000700000000000000" pitchFamily="2" charset="-78"/>
              </a:rPr>
              <a:t> برند معتبر ایران می‌باشد</a:t>
            </a:r>
            <a:r>
              <a:rPr lang="en-US" sz="1600" dirty="0">
                <a:solidFill>
                  <a:srgbClr val="00B0F0"/>
                </a:solidFill>
                <a:cs typeface="B Titr" panose="00000700000000000000" pitchFamily="2" charset="-78"/>
              </a:rPr>
              <a:t>.</a:t>
            </a:r>
          </a:p>
          <a:p>
            <a:pPr algn="ctr" rtl="1">
              <a:buFont typeface="Wingdings" panose="05000000000000000000" pitchFamily="2" charset="2"/>
              <a:buChar char="ü"/>
            </a:pPr>
            <a:r>
              <a:rPr lang="ar-SA" sz="1600" dirty="0">
                <a:solidFill>
                  <a:srgbClr val="00B0F0"/>
                </a:solidFill>
                <a:cs typeface="B Titr" panose="00000700000000000000" pitchFamily="2" charset="-78"/>
              </a:rPr>
              <a:t>امروزه بیش از </a:t>
            </a:r>
            <a:r>
              <a:rPr lang="fa-IR" sz="1600" dirty="0">
                <a:solidFill>
                  <a:srgbClr val="00B0F0"/>
                </a:solidFill>
                <a:cs typeface="B Titr" panose="00000700000000000000" pitchFamily="2" charset="-78"/>
              </a:rPr>
              <a:t>۵۵</a:t>
            </a:r>
            <a:r>
              <a:rPr lang="ar-SA" sz="1600" dirty="0">
                <a:solidFill>
                  <a:srgbClr val="00B0F0"/>
                </a:solidFill>
                <a:cs typeface="B Titr" panose="00000700000000000000" pitchFamily="2" charset="-78"/>
              </a:rPr>
              <a:t> درصد از کارگاه‌های بزرگ صنعتی آذربایجان شرقی در شهر تبریز مستقر شده‌اند که این امر سبب مهاجرت نیروی کار مورد نیاز برای فعالیت در این کارگاه‌ها از نقاط مختلف استان به این شهر شده است</a:t>
            </a:r>
            <a:r>
              <a:rPr lang="en-US" sz="1600" dirty="0">
                <a:solidFill>
                  <a:srgbClr val="00B0F0"/>
                </a:solidFill>
                <a:cs typeface="B Titr" panose="00000700000000000000" pitchFamily="2" charset="-78"/>
              </a:rPr>
              <a:t>.</a:t>
            </a:r>
          </a:p>
          <a:p>
            <a:pPr algn="ctr" rtl="1">
              <a:buFont typeface="Wingdings" panose="05000000000000000000" pitchFamily="2" charset="2"/>
              <a:buChar char="ü"/>
            </a:pPr>
            <a:r>
              <a:rPr lang="ar-SA" sz="1600" dirty="0">
                <a:solidFill>
                  <a:srgbClr val="00B0F0"/>
                </a:solidFill>
                <a:cs typeface="B Titr" panose="00000700000000000000" pitchFamily="2" charset="-78"/>
              </a:rPr>
              <a:t>در این شهر صنعت ماشین سازی و تراکتور سازی رونق یافته است. امروزه تبریز به‌عنوان قطب صنعتی در سطح منطقه شناخته می‌شود</a:t>
            </a:r>
            <a:endParaRPr lang="en-US" sz="1600" dirty="0">
              <a:solidFill>
                <a:srgbClr val="00B0F0"/>
              </a:solidFill>
              <a:cs typeface="B Titr" panose="00000700000000000000" pitchFamily="2" charset="-78"/>
            </a:endParaRPr>
          </a:p>
          <a:p>
            <a:pPr algn="ctr">
              <a:buFont typeface="Wingdings" panose="05000000000000000000" pitchFamily="2" charset="2"/>
              <a:buChar char="ü"/>
            </a:pPr>
            <a:endParaRPr lang="en-US" sz="1600" dirty="0">
              <a:solidFill>
                <a:srgbClr val="00B0F0"/>
              </a:solidFill>
              <a:cs typeface="B Titr" panose="00000700000000000000" pitchFamily="2" charset="-78"/>
            </a:endParaRPr>
          </a:p>
        </p:txBody>
      </p:sp>
      <p:sp>
        <p:nvSpPr>
          <p:cNvPr id="5" name="Rectangle 4">
            <a:extLst>
              <a:ext uri="{FF2B5EF4-FFF2-40B4-BE49-F238E27FC236}">
                <a16:creationId xmlns:a16="http://schemas.microsoft.com/office/drawing/2014/main" id="{32A65446-542E-4FCE-AE24-CD32B00C63B6}"/>
              </a:ext>
            </a:extLst>
          </p:cNvPr>
          <p:cNvSpPr/>
          <p:nvPr/>
        </p:nvSpPr>
        <p:spPr>
          <a:xfrm>
            <a:off x="9225420" y="-331305"/>
            <a:ext cx="3829878" cy="214702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sz="4400" dirty="0">
                <a:solidFill>
                  <a:srgbClr val="00B050"/>
                </a:solidFill>
                <a:effectLst>
                  <a:glow rad="228600">
                    <a:schemeClr val="accent5">
                      <a:satMod val="175000"/>
                      <a:alpha val="40000"/>
                    </a:schemeClr>
                  </a:glow>
                </a:effectLst>
                <a:latin typeface="IranNastaliq" panose="02000503000000020003" pitchFamily="2" charset="0"/>
                <a:cs typeface="IranNastaliq" panose="02000503000000020003" pitchFamily="2" charset="0"/>
              </a:rPr>
              <a:t>اقتصاد منطقه:</a:t>
            </a:r>
            <a:endParaRPr lang="en-US" sz="4400" dirty="0">
              <a:solidFill>
                <a:srgbClr val="00B050"/>
              </a:solidFill>
              <a:effectLst>
                <a:glow rad="228600">
                  <a:schemeClr val="accent5">
                    <a:satMod val="175000"/>
                    <a:alpha val="40000"/>
                  </a:schemeClr>
                </a:glow>
              </a:effectLst>
              <a:latin typeface="IranNastaliq" panose="02000503000000020003" pitchFamily="2" charset="0"/>
              <a:cs typeface="IranNastaliq" panose="02000503000000020003" pitchFamily="2" charset="0"/>
            </a:endParaRPr>
          </a:p>
        </p:txBody>
      </p:sp>
      <p:pic>
        <p:nvPicPr>
          <p:cNvPr id="7" name="Picture 6">
            <a:extLst>
              <a:ext uri="{FF2B5EF4-FFF2-40B4-BE49-F238E27FC236}">
                <a16:creationId xmlns:a16="http://schemas.microsoft.com/office/drawing/2014/main" id="{6E715B9B-7A66-43D2-A833-07ED5B443B8E}"/>
              </a:ext>
            </a:extLst>
          </p:cNvPr>
          <p:cNvPicPr>
            <a:picLocks noChangeAspect="1"/>
          </p:cNvPicPr>
          <p:nvPr/>
        </p:nvPicPr>
        <p:blipFill>
          <a:blip r:embed="rId3"/>
          <a:stretch>
            <a:fillRect/>
          </a:stretch>
        </p:blipFill>
        <p:spPr>
          <a:xfrm>
            <a:off x="3861074" y="3943754"/>
            <a:ext cx="4031766" cy="2150275"/>
          </a:xfrm>
          <a:prstGeom prst="rect">
            <a:avLst/>
          </a:prstGeom>
          <a:ln>
            <a:noFill/>
          </a:ln>
          <a:effectLst>
            <a:softEdge rad="112500"/>
          </a:effectLst>
        </p:spPr>
      </p:pic>
      <p:pic>
        <p:nvPicPr>
          <p:cNvPr id="9" name="Picture 8">
            <a:extLst>
              <a:ext uri="{FF2B5EF4-FFF2-40B4-BE49-F238E27FC236}">
                <a16:creationId xmlns:a16="http://schemas.microsoft.com/office/drawing/2014/main" id="{171FFEEA-98C1-4B19-9B51-A7F92A837916}"/>
              </a:ext>
            </a:extLst>
          </p:cNvPr>
          <p:cNvPicPr>
            <a:picLocks noChangeAspect="1"/>
          </p:cNvPicPr>
          <p:nvPr/>
        </p:nvPicPr>
        <p:blipFill>
          <a:blip r:embed="rId4"/>
          <a:stretch>
            <a:fillRect/>
          </a:stretch>
        </p:blipFill>
        <p:spPr>
          <a:xfrm>
            <a:off x="34447" y="3943754"/>
            <a:ext cx="3569409" cy="2187988"/>
          </a:xfrm>
          <a:prstGeom prst="rect">
            <a:avLst/>
          </a:prstGeom>
          <a:ln>
            <a:noFill/>
          </a:ln>
          <a:effectLst>
            <a:softEdge rad="112500"/>
          </a:effectLst>
        </p:spPr>
      </p:pic>
      <p:pic>
        <p:nvPicPr>
          <p:cNvPr id="11" name="Picture 10">
            <a:extLst>
              <a:ext uri="{FF2B5EF4-FFF2-40B4-BE49-F238E27FC236}">
                <a16:creationId xmlns:a16="http://schemas.microsoft.com/office/drawing/2014/main" id="{082EE4F3-D4B0-4D1C-82DD-DFC49F4A1F13}"/>
              </a:ext>
            </a:extLst>
          </p:cNvPr>
          <p:cNvPicPr>
            <a:picLocks noChangeAspect="1"/>
          </p:cNvPicPr>
          <p:nvPr/>
        </p:nvPicPr>
        <p:blipFill>
          <a:blip r:embed="rId5"/>
          <a:stretch>
            <a:fillRect/>
          </a:stretch>
        </p:blipFill>
        <p:spPr>
          <a:xfrm>
            <a:off x="8150058" y="3943754"/>
            <a:ext cx="3569408" cy="2187988"/>
          </a:xfrm>
          <a:prstGeom prst="rect">
            <a:avLst/>
          </a:prstGeom>
          <a:ln>
            <a:noFill/>
          </a:ln>
          <a:effectLst>
            <a:softEdge rad="112500"/>
          </a:effectLst>
        </p:spPr>
      </p:pic>
      <p:pic>
        <p:nvPicPr>
          <p:cNvPr id="8" name="Picture 7">
            <a:extLst>
              <a:ext uri="{FF2B5EF4-FFF2-40B4-BE49-F238E27FC236}">
                <a16:creationId xmlns:a16="http://schemas.microsoft.com/office/drawing/2014/main" id="{1446BE7C-CA6C-4E72-BC67-C38102EC6DC9}"/>
              </a:ext>
            </a:extLst>
          </p:cNvPr>
          <p:cNvPicPr>
            <a:picLocks noChangeAspect="1"/>
          </p:cNvPicPr>
          <p:nvPr/>
        </p:nvPicPr>
        <p:blipFill>
          <a:blip r:embed="rId6"/>
          <a:stretch>
            <a:fillRect/>
          </a:stretch>
        </p:blipFill>
        <p:spPr>
          <a:xfrm>
            <a:off x="34448" y="752939"/>
            <a:ext cx="2866337" cy="2147029"/>
          </a:xfrm>
          <a:prstGeom prst="rect">
            <a:avLst/>
          </a:prstGeom>
          <a:ln>
            <a:noFill/>
          </a:ln>
          <a:effectLst>
            <a:softEdge rad="112500"/>
          </a:effectLst>
        </p:spPr>
      </p:pic>
    </p:spTree>
    <p:extLst>
      <p:ext uri="{BB962C8B-B14F-4D97-AF65-F5344CB8AC3E}">
        <p14:creationId xmlns:p14="http://schemas.microsoft.com/office/powerpoint/2010/main" val="1326948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push.wav"/>
          </p:stSnd>
        </p:sndAc>
      </p:transition>
    </mc:Choice>
    <mc:Fallback xmlns="">
      <p:transition spd="slow">
        <p:fade/>
        <p:sndAc>
          <p:stSnd>
            <p:snd r:embed="rId7"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27FDC-A42E-4DD0-83CF-24E083A1DC17}"/>
              </a:ext>
            </a:extLst>
          </p:cNvPr>
          <p:cNvSpPr>
            <a:spLocks noGrp="1"/>
          </p:cNvSpPr>
          <p:nvPr>
            <p:ph idx="1"/>
          </p:nvPr>
        </p:nvSpPr>
        <p:spPr>
          <a:xfrm>
            <a:off x="3015335" y="1114584"/>
            <a:ext cx="9291215" cy="3450613"/>
          </a:xfrm>
        </p:spPr>
        <p:txBody>
          <a:bodyPr>
            <a:normAutofit/>
          </a:bodyPr>
          <a:lstStyle/>
          <a:p>
            <a:pPr algn="ctr" rtl="1">
              <a:buFont typeface="Wingdings" panose="05000000000000000000" pitchFamily="2" charset="2"/>
              <a:buChar char="ü"/>
            </a:pPr>
            <a:r>
              <a:rPr lang="ar-SA" sz="1600" dirty="0">
                <a:solidFill>
                  <a:srgbClr val="00B0F0"/>
                </a:solidFill>
                <a:cs typeface="B Titr" panose="00000700000000000000" pitchFamily="2" charset="-78"/>
              </a:rPr>
              <a:t>تبریز یکی از مهم‌ترین مراکز ص</a:t>
            </a:r>
            <a:r>
              <a:rPr lang="fa-IR" sz="1600" dirty="0">
                <a:solidFill>
                  <a:srgbClr val="00B0F0"/>
                </a:solidFill>
                <a:cs typeface="B Titr" panose="00000700000000000000" pitchFamily="2" charset="-78"/>
              </a:rPr>
              <a:t>نعتی</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ایران است. این شهر قطب صنایع سنگین ایران در شمالغرب این کشور است. صنایع سنگین فعال در این شهر در طیف گسترده‌ای از صنعت سیمان، نساجی، ماشین‌سازی، خودرو، داروسازی و پالایش و پتروشیمی را شامل می‌شود</a:t>
            </a:r>
            <a:r>
              <a:rPr lang="en-US" sz="1600" dirty="0">
                <a:solidFill>
                  <a:srgbClr val="00B0F0"/>
                </a:solidFill>
                <a:cs typeface="B Titr" panose="00000700000000000000" pitchFamily="2" charset="-78"/>
              </a:rPr>
              <a:t>.</a:t>
            </a:r>
          </a:p>
          <a:p>
            <a:pPr algn="ctr" rtl="1">
              <a:buFont typeface="Wingdings" panose="05000000000000000000" pitchFamily="2" charset="2"/>
              <a:buChar char="ü"/>
            </a:pPr>
            <a:r>
              <a:rPr lang="ar-SA" sz="1600" dirty="0">
                <a:solidFill>
                  <a:srgbClr val="00B0F0"/>
                </a:solidFill>
                <a:cs typeface="B Titr" panose="00000700000000000000" pitchFamily="2" charset="-78"/>
              </a:rPr>
              <a:t>تبریز دارای صنایع پایین‌دستی مختلف از جمله صنایع شیمیایی، صنایع خانگی، ماشین‌آلات و تجهیزات، محصولات کانی غیرفلزی، مواد غذایی، آشامیدنی و دخانیات، نساجی، پوشاک، و چرم می‌باشد</a:t>
            </a:r>
            <a:r>
              <a:rPr lang="en-US" sz="1600" dirty="0">
                <a:solidFill>
                  <a:srgbClr val="00B0F0"/>
                </a:solidFill>
                <a:cs typeface="B Titr" panose="00000700000000000000" pitchFamily="2" charset="-78"/>
              </a:rPr>
              <a:t>.</a:t>
            </a:r>
          </a:p>
          <a:p>
            <a:pPr algn="ctr" rtl="1">
              <a:buFont typeface="Wingdings" panose="05000000000000000000" pitchFamily="2" charset="2"/>
              <a:buChar char="ü"/>
            </a:pPr>
            <a:r>
              <a:rPr lang="ar-SA" sz="1600" dirty="0">
                <a:solidFill>
                  <a:srgbClr val="00B0F0"/>
                </a:solidFill>
                <a:cs typeface="B Titr" panose="00000700000000000000" pitchFamily="2" charset="-78"/>
              </a:rPr>
              <a:t>شهر تبریز یکی از قطب‌های صنایع غذایی</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و صنایع تولید نوشیدنی ایران و خاورمیانه می‌باشد. هم‌اکنون بیش از </a:t>
            </a:r>
            <a:r>
              <a:rPr lang="fa-IR" sz="1600" dirty="0">
                <a:solidFill>
                  <a:srgbClr val="00B0F0"/>
                </a:solidFill>
                <a:cs typeface="B Titr" panose="00000700000000000000" pitchFamily="2" charset="-78"/>
              </a:rPr>
              <a:t>۵۰</a:t>
            </a:r>
            <a:r>
              <a:rPr lang="ar-SA" sz="1600" dirty="0">
                <a:solidFill>
                  <a:srgbClr val="00B0F0"/>
                </a:solidFill>
                <a:cs typeface="B Titr" panose="00000700000000000000" pitchFamily="2" charset="-78"/>
              </a:rPr>
              <a:t> درصد شیرینی</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و شکلات</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کشور ایران که شامل </a:t>
            </a:r>
            <a:r>
              <a:rPr lang="fa-IR" sz="1600" dirty="0">
                <a:solidFill>
                  <a:srgbClr val="00B0F0"/>
                </a:solidFill>
                <a:cs typeface="B Titr" panose="00000700000000000000" pitchFamily="2" charset="-78"/>
              </a:rPr>
              <a:t>۶۰۰</a:t>
            </a:r>
            <a:r>
              <a:rPr lang="ar-SA" sz="1600" dirty="0">
                <a:solidFill>
                  <a:srgbClr val="00B0F0"/>
                </a:solidFill>
                <a:cs typeface="B Titr" panose="00000700000000000000" pitchFamily="2" charset="-78"/>
              </a:rPr>
              <a:t> نوع محصول می‌شود، در این شهر تولید می‌شود</a:t>
            </a:r>
            <a:r>
              <a:rPr lang="en-US" sz="1600" dirty="0">
                <a:solidFill>
                  <a:srgbClr val="00B0F0"/>
                </a:solidFill>
                <a:cs typeface="B Titr" panose="00000700000000000000" pitchFamily="2" charset="-78"/>
              </a:rPr>
              <a:t>.</a:t>
            </a:r>
          </a:p>
          <a:p>
            <a:pPr algn="ctr" rtl="1">
              <a:buFont typeface="Wingdings" panose="05000000000000000000" pitchFamily="2" charset="2"/>
              <a:buChar char="ü"/>
            </a:pPr>
            <a:r>
              <a:rPr lang="ar-SA" sz="1600" dirty="0">
                <a:solidFill>
                  <a:srgbClr val="00B0F0"/>
                </a:solidFill>
                <a:cs typeface="B Titr" panose="00000700000000000000" pitchFamily="2" charset="-78"/>
              </a:rPr>
              <a:t>تبریز از مراکز عمده</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صنایع هنری و صنایع دستی و به ویژه قالی، سرامیک، سفال، جواهرآلات</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و نقره‌کاری</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در ایران به‌شمار می‌آید.</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قالی تبریز</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مهم‌ترین صادرات صنایع دستی تبریز به‌شمار می‌رود</a:t>
            </a:r>
            <a:endParaRPr lang="en-US" sz="1600" dirty="0">
              <a:solidFill>
                <a:srgbClr val="00B0F0"/>
              </a:solidFill>
              <a:cs typeface="B Titr" panose="00000700000000000000" pitchFamily="2" charset="-78"/>
            </a:endParaRPr>
          </a:p>
          <a:p>
            <a:pPr algn="ctr">
              <a:buFont typeface="Wingdings" panose="05000000000000000000" pitchFamily="2" charset="2"/>
              <a:buChar char="ü"/>
            </a:pPr>
            <a:endParaRPr lang="en-US" sz="1600" dirty="0">
              <a:solidFill>
                <a:srgbClr val="00B0F0"/>
              </a:solidFill>
              <a:cs typeface="B Titr" panose="00000700000000000000" pitchFamily="2" charset="-78"/>
            </a:endParaRPr>
          </a:p>
        </p:txBody>
      </p:sp>
      <p:sp>
        <p:nvSpPr>
          <p:cNvPr id="5" name="Rectangle 4">
            <a:extLst>
              <a:ext uri="{FF2B5EF4-FFF2-40B4-BE49-F238E27FC236}">
                <a16:creationId xmlns:a16="http://schemas.microsoft.com/office/drawing/2014/main" id="{F88710D2-EEF7-4427-AF38-D26D312E6886}"/>
              </a:ext>
            </a:extLst>
          </p:cNvPr>
          <p:cNvSpPr/>
          <p:nvPr/>
        </p:nvSpPr>
        <p:spPr>
          <a:xfrm>
            <a:off x="9304933" y="-343332"/>
            <a:ext cx="3829878" cy="214702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sz="4400" dirty="0">
                <a:solidFill>
                  <a:srgbClr val="00B050"/>
                </a:solidFill>
                <a:effectLst>
                  <a:glow rad="228600">
                    <a:schemeClr val="accent5">
                      <a:satMod val="175000"/>
                      <a:alpha val="40000"/>
                    </a:schemeClr>
                  </a:glow>
                </a:effectLst>
                <a:latin typeface="IranNastaliq" panose="02000503000000020003" pitchFamily="2" charset="0"/>
                <a:cs typeface="IranNastaliq" panose="02000503000000020003" pitchFamily="2" charset="0"/>
              </a:rPr>
              <a:t>صنایع بزرگ:</a:t>
            </a:r>
            <a:endParaRPr lang="en-US" sz="4400" dirty="0">
              <a:solidFill>
                <a:srgbClr val="00B050"/>
              </a:solidFill>
              <a:effectLst>
                <a:glow rad="228600">
                  <a:schemeClr val="accent5">
                    <a:satMod val="175000"/>
                    <a:alpha val="40000"/>
                  </a:schemeClr>
                </a:glow>
              </a:effectLst>
              <a:latin typeface="IranNastaliq" panose="02000503000000020003" pitchFamily="2" charset="0"/>
              <a:cs typeface="IranNastaliq" panose="02000503000000020003" pitchFamily="2" charset="0"/>
            </a:endParaRPr>
          </a:p>
        </p:txBody>
      </p:sp>
      <p:pic>
        <p:nvPicPr>
          <p:cNvPr id="4" name="Picture 3">
            <a:extLst>
              <a:ext uri="{FF2B5EF4-FFF2-40B4-BE49-F238E27FC236}">
                <a16:creationId xmlns:a16="http://schemas.microsoft.com/office/drawing/2014/main" id="{2D842FFD-E059-486C-9DA8-86A38C101378}"/>
              </a:ext>
            </a:extLst>
          </p:cNvPr>
          <p:cNvPicPr>
            <a:picLocks noChangeAspect="1"/>
          </p:cNvPicPr>
          <p:nvPr/>
        </p:nvPicPr>
        <p:blipFill>
          <a:blip r:embed="rId3"/>
          <a:stretch>
            <a:fillRect/>
          </a:stretch>
        </p:blipFill>
        <p:spPr>
          <a:xfrm>
            <a:off x="-1" y="3876084"/>
            <a:ext cx="3531911" cy="1822466"/>
          </a:xfrm>
          <a:prstGeom prst="rect">
            <a:avLst/>
          </a:prstGeom>
          <a:ln>
            <a:noFill/>
          </a:ln>
          <a:effectLst>
            <a:softEdge rad="112500"/>
          </a:effectLst>
        </p:spPr>
      </p:pic>
      <p:pic>
        <p:nvPicPr>
          <p:cNvPr id="7" name="Picture 6">
            <a:extLst>
              <a:ext uri="{FF2B5EF4-FFF2-40B4-BE49-F238E27FC236}">
                <a16:creationId xmlns:a16="http://schemas.microsoft.com/office/drawing/2014/main" id="{1A692DEB-D3D7-4F80-84F1-59144EFDAFCB}"/>
              </a:ext>
            </a:extLst>
          </p:cNvPr>
          <p:cNvPicPr>
            <a:picLocks noChangeAspect="1"/>
          </p:cNvPicPr>
          <p:nvPr/>
        </p:nvPicPr>
        <p:blipFill>
          <a:blip r:embed="rId4"/>
          <a:stretch>
            <a:fillRect/>
          </a:stretch>
        </p:blipFill>
        <p:spPr>
          <a:xfrm>
            <a:off x="3969854" y="4376079"/>
            <a:ext cx="2815259" cy="2234333"/>
          </a:xfrm>
          <a:prstGeom prst="rect">
            <a:avLst/>
          </a:prstGeom>
          <a:ln>
            <a:noFill/>
          </a:ln>
          <a:effectLst>
            <a:softEdge rad="112500"/>
          </a:effectLst>
        </p:spPr>
      </p:pic>
      <p:pic>
        <p:nvPicPr>
          <p:cNvPr id="9" name="Picture 8">
            <a:extLst>
              <a:ext uri="{FF2B5EF4-FFF2-40B4-BE49-F238E27FC236}">
                <a16:creationId xmlns:a16="http://schemas.microsoft.com/office/drawing/2014/main" id="{46B1E661-C9A3-4B47-905A-C430BE9026D7}"/>
              </a:ext>
            </a:extLst>
          </p:cNvPr>
          <p:cNvPicPr>
            <a:picLocks noChangeAspect="1"/>
          </p:cNvPicPr>
          <p:nvPr/>
        </p:nvPicPr>
        <p:blipFill>
          <a:blip r:embed="rId5"/>
          <a:stretch>
            <a:fillRect/>
          </a:stretch>
        </p:blipFill>
        <p:spPr>
          <a:xfrm>
            <a:off x="7574878" y="4485760"/>
            <a:ext cx="3203574" cy="2014969"/>
          </a:xfrm>
          <a:prstGeom prst="rect">
            <a:avLst/>
          </a:prstGeom>
          <a:ln>
            <a:noFill/>
          </a:ln>
          <a:effectLst>
            <a:softEdge rad="112500"/>
          </a:effectLst>
        </p:spPr>
      </p:pic>
      <p:pic>
        <p:nvPicPr>
          <p:cNvPr id="11" name="Picture 10">
            <a:extLst>
              <a:ext uri="{FF2B5EF4-FFF2-40B4-BE49-F238E27FC236}">
                <a16:creationId xmlns:a16="http://schemas.microsoft.com/office/drawing/2014/main" id="{1947DAFD-D695-455D-955D-74A672C7CFE1}"/>
              </a:ext>
            </a:extLst>
          </p:cNvPr>
          <p:cNvPicPr>
            <a:picLocks noChangeAspect="1"/>
          </p:cNvPicPr>
          <p:nvPr/>
        </p:nvPicPr>
        <p:blipFill>
          <a:blip r:embed="rId6"/>
          <a:stretch>
            <a:fillRect/>
          </a:stretch>
        </p:blipFill>
        <p:spPr>
          <a:xfrm>
            <a:off x="-1" y="1962563"/>
            <a:ext cx="3010436" cy="1754654"/>
          </a:xfrm>
          <a:prstGeom prst="rect">
            <a:avLst/>
          </a:prstGeom>
          <a:ln>
            <a:noFill/>
          </a:ln>
          <a:effectLst>
            <a:softEdge rad="112500"/>
          </a:effectLst>
        </p:spPr>
      </p:pic>
      <p:pic>
        <p:nvPicPr>
          <p:cNvPr id="13" name="Picture 12">
            <a:extLst>
              <a:ext uri="{FF2B5EF4-FFF2-40B4-BE49-F238E27FC236}">
                <a16:creationId xmlns:a16="http://schemas.microsoft.com/office/drawing/2014/main" id="{7D29B17E-27F5-4DB4-9F69-C0A530373AC3}"/>
              </a:ext>
            </a:extLst>
          </p:cNvPr>
          <p:cNvPicPr>
            <a:picLocks noChangeAspect="1"/>
          </p:cNvPicPr>
          <p:nvPr/>
        </p:nvPicPr>
        <p:blipFill>
          <a:blip r:embed="rId7"/>
          <a:stretch>
            <a:fillRect/>
          </a:stretch>
        </p:blipFill>
        <p:spPr>
          <a:xfrm>
            <a:off x="-1" y="149655"/>
            <a:ext cx="2922087" cy="1654041"/>
          </a:xfrm>
          <a:prstGeom prst="rect">
            <a:avLst/>
          </a:prstGeom>
          <a:ln>
            <a:noFill/>
          </a:ln>
          <a:effectLst>
            <a:softEdge rad="112500"/>
          </a:effectLst>
        </p:spPr>
      </p:pic>
    </p:spTree>
    <p:extLst>
      <p:ext uri="{BB962C8B-B14F-4D97-AF65-F5344CB8AC3E}">
        <p14:creationId xmlns:p14="http://schemas.microsoft.com/office/powerpoint/2010/main" val="2781876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type.wav"/>
          </p:stSnd>
        </p:sndAc>
      </p:transition>
    </mc:Choice>
    <mc:Fallback xmlns="">
      <p:transition spd="slow">
        <p:fade/>
        <p:sndAc>
          <p:stSnd>
            <p:snd r:embed="rId8"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out)">
                                      <p:cBhvr>
                                        <p:cTn id="35" dur="2000"/>
                                        <p:tgtEl>
                                          <p:spTgt spid="9"/>
                                        </p:tgtEl>
                                      </p:cBhvr>
                                    </p:animEffect>
                                  </p:childTnLst>
                                </p:cTn>
                              </p:par>
                              <p:par>
                                <p:cTn id="36" presetID="6" presetClass="entr" presetSubtype="32"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out)">
                                      <p:cBhvr>
                                        <p:cTn id="38" dur="2000"/>
                                        <p:tgtEl>
                                          <p:spTgt spid="7"/>
                                        </p:tgtEl>
                                      </p:cBhvr>
                                    </p:animEffect>
                                  </p:childTnLst>
                                </p:cTn>
                              </p:par>
                              <p:par>
                                <p:cTn id="39" presetID="6" presetClass="entr" presetSubtype="32"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out)">
                                      <p:cBhvr>
                                        <p:cTn id="41" dur="2000"/>
                                        <p:tgtEl>
                                          <p:spTgt spid="4"/>
                                        </p:tgtEl>
                                      </p:cBhvr>
                                    </p:animEffect>
                                  </p:childTnLst>
                                </p:cTn>
                              </p:par>
                              <p:par>
                                <p:cTn id="42" presetID="6" presetClass="entr" presetSubtype="32"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out)">
                                      <p:cBhvr>
                                        <p:cTn id="44" dur="2000"/>
                                        <p:tgtEl>
                                          <p:spTgt spid="11"/>
                                        </p:tgtEl>
                                      </p:cBhvr>
                                    </p:animEffect>
                                  </p:childTnLst>
                                </p:cTn>
                              </p:par>
                              <p:par>
                                <p:cTn id="45" presetID="6" presetClass="entr" presetSubtype="32"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out)">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FD778E-EB03-4898-9A51-8CBE5BE05F0E}"/>
              </a:ext>
            </a:extLst>
          </p:cNvPr>
          <p:cNvSpPr>
            <a:spLocks noGrp="1"/>
          </p:cNvSpPr>
          <p:nvPr>
            <p:ph idx="1"/>
          </p:nvPr>
        </p:nvSpPr>
        <p:spPr>
          <a:xfrm>
            <a:off x="2900785" y="942306"/>
            <a:ext cx="9291215" cy="2026181"/>
          </a:xfrm>
        </p:spPr>
        <p:txBody>
          <a:bodyPr>
            <a:normAutofit lnSpcReduction="10000"/>
          </a:bodyPr>
          <a:lstStyle/>
          <a:p>
            <a:pPr algn="ctr" rtl="1">
              <a:buFont typeface="Wingdings" panose="05000000000000000000" pitchFamily="2" charset="2"/>
              <a:buChar char="ü"/>
            </a:pPr>
            <a:r>
              <a:rPr lang="ar-SA" sz="1600" dirty="0">
                <a:solidFill>
                  <a:srgbClr val="00B0F0"/>
                </a:solidFill>
                <a:cs typeface="B Titr" panose="00000700000000000000" pitchFamily="2" charset="-78"/>
              </a:rPr>
              <a:t>یکی از بی‌نظیرترین مناطق ایران، جنگل های ارسباران است، منطقه‌ای در شمال آذربایجان شرقی با </a:t>
            </a:r>
            <a:r>
              <a:rPr lang="fa-IR" sz="1600" dirty="0">
                <a:solidFill>
                  <a:srgbClr val="00B0F0"/>
                </a:solidFill>
                <a:cs typeface="B Titr" panose="00000700000000000000" pitchFamily="2" charset="-78"/>
              </a:rPr>
              <a:t>۱۲</a:t>
            </a:r>
            <a:r>
              <a:rPr lang="ar-SA" sz="1600" dirty="0">
                <a:solidFill>
                  <a:srgbClr val="00B0F0"/>
                </a:solidFill>
                <a:cs typeface="B Titr" panose="00000700000000000000" pitchFamily="2" charset="-78"/>
              </a:rPr>
              <a:t> هزار کیلومتر وسعت که موزه حیات وحش ایران هم لقب گرفته است.</a:t>
            </a:r>
            <a:endParaRPr lang="en-US" sz="1600" dirty="0">
              <a:solidFill>
                <a:srgbClr val="00B0F0"/>
              </a:solidFill>
              <a:cs typeface="B Titr" panose="00000700000000000000" pitchFamily="2" charset="-78"/>
            </a:endParaRPr>
          </a:p>
          <a:p>
            <a:pPr algn="ctr" rtl="1">
              <a:buFont typeface="Wingdings" panose="05000000000000000000" pitchFamily="2" charset="2"/>
              <a:buChar char="ü"/>
            </a:pPr>
            <a:r>
              <a:rPr lang="ar-SA" sz="1600" dirty="0">
                <a:solidFill>
                  <a:srgbClr val="00B0F0"/>
                </a:solidFill>
                <a:cs typeface="B Titr" panose="00000700000000000000" pitchFamily="2" charset="-78"/>
              </a:rPr>
              <a:t>آبشار آسیاب‌خرابه  یکی از مکان‌های دیدنی و گردش‌گری استان آذربایجان شرقی</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می‌باشد که در شهرستان جلفاو در چند کیلومتری مرز ایران</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با جمهوری آذربایجان</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واقع شده‌است</a:t>
            </a:r>
            <a:r>
              <a:rPr lang="en-US" sz="1600" dirty="0">
                <a:solidFill>
                  <a:srgbClr val="00B0F0"/>
                </a:solidFill>
                <a:cs typeface="B Titr" panose="00000700000000000000" pitchFamily="2" charset="-78"/>
              </a:rPr>
              <a:t>.</a:t>
            </a:r>
          </a:p>
          <a:p>
            <a:pPr algn="ctr" rtl="1">
              <a:buFont typeface="Wingdings" panose="05000000000000000000" pitchFamily="2" charset="2"/>
              <a:buChar char="ü"/>
            </a:pPr>
            <a:r>
              <a:rPr lang="ar-SA" sz="1600" dirty="0">
                <a:solidFill>
                  <a:srgbClr val="00B0F0"/>
                </a:solidFill>
                <a:cs typeface="B Titr" panose="00000700000000000000" pitchFamily="2" charset="-78"/>
              </a:rPr>
              <a:t>دره ليقوان به دليل داشتن رودخانه و انواع چشمه ها و جنگل ها و درختان و طبیعت بکر، یکی از معروف ترین تقرّجگاه های اطراف تبریز و از مهمّ ترین قطب گردشگری استان به شمار می رود</a:t>
            </a:r>
            <a:r>
              <a:rPr lang="en-US" sz="1600" dirty="0">
                <a:solidFill>
                  <a:srgbClr val="00B0F0"/>
                </a:solidFill>
                <a:cs typeface="B Titr" panose="00000700000000000000" pitchFamily="2" charset="-78"/>
              </a:rPr>
              <a:t>.</a:t>
            </a:r>
          </a:p>
          <a:p>
            <a:pPr algn="ctr">
              <a:buFont typeface="Wingdings" panose="05000000000000000000" pitchFamily="2" charset="2"/>
              <a:buChar char="ü"/>
            </a:pPr>
            <a:endParaRPr lang="en-US" sz="1600" dirty="0">
              <a:solidFill>
                <a:srgbClr val="00B0F0"/>
              </a:solidFill>
              <a:cs typeface="B Titr" panose="00000700000000000000" pitchFamily="2" charset="-78"/>
            </a:endParaRPr>
          </a:p>
        </p:txBody>
      </p:sp>
      <p:sp>
        <p:nvSpPr>
          <p:cNvPr id="5" name="Rectangle 4">
            <a:extLst>
              <a:ext uri="{FF2B5EF4-FFF2-40B4-BE49-F238E27FC236}">
                <a16:creationId xmlns:a16="http://schemas.microsoft.com/office/drawing/2014/main" id="{57A43E88-1641-4BDC-8A7D-BA105AEC8B66}"/>
              </a:ext>
            </a:extLst>
          </p:cNvPr>
          <p:cNvSpPr/>
          <p:nvPr/>
        </p:nvSpPr>
        <p:spPr>
          <a:xfrm>
            <a:off x="9278429" y="-424070"/>
            <a:ext cx="3829878" cy="214702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sz="4400" dirty="0">
                <a:solidFill>
                  <a:srgbClr val="00B050"/>
                </a:solidFill>
                <a:effectLst>
                  <a:glow rad="228600">
                    <a:schemeClr val="accent5">
                      <a:satMod val="175000"/>
                      <a:alpha val="40000"/>
                    </a:schemeClr>
                  </a:glow>
                </a:effectLst>
                <a:latin typeface="IranNastaliq" panose="02000503000000020003" pitchFamily="2" charset="0"/>
                <a:cs typeface="IranNastaliq" panose="02000503000000020003" pitchFamily="2" charset="0"/>
              </a:rPr>
              <a:t>منابع طبیعی:</a:t>
            </a:r>
            <a:endParaRPr lang="en-US" sz="4400" dirty="0">
              <a:solidFill>
                <a:srgbClr val="00B050"/>
              </a:solidFill>
              <a:effectLst>
                <a:glow rad="228600">
                  <a:schemeClr val="accent5">
                    <a:satMod val="175000"/>
                    <a:alpha val="40000"/>
                  </a:schemeClr>
                </a:glow>
              </a:effectLst>
              <a:latin typeface="IranNastaliq" panose="02000503000000020003" pitchFamily="2" charset="0"/>
              <a:cs typeface="IranNastaliq" panose="02000503000000020003" pitchFamily="2" charset="0"/>
            </a:endParaRPr>
          </a:p>
        </p:txBody>
      </p:sp>
      <p:pic>
        <p:nvPicPr>
          <p:cNvPr id="4" name="Picture 3">
            <a:extLst>
              <a:ext uri="{FF2B5EF4-FFF2-40B4-BE49-F238E27FC236}">
                <a16:creationId xmlns:a16="http://schemas.microsoft.com/office/drawing/2014/main" id="{2C67DAE4-14DA-44CA-B176-D54F7BBFFD9B}"/>
              </a:ext>
            </a:extLst>
          </p:cNvPr>
          <p:cNvPicPr>
            <a:picLocks noChangeAspect="1"/>
          </p:cNvPicPr>
          <p:nvPr/>
        </p:nvPicPr>
        <p:blipFill>
          <a:blip r:embed="rId3"/>
          <a:stretch>
            <a:fillRect/>
          </a:stretch>
        </p:blipFill>
        <p:spPr>
          <a:xfrm>
            <a:off x="171280" y="3768666"/>
            <a:ext cx="3518030" cy="2333627"/>
          </a:xfrm>
          <a:prstGeom prst="rect">
            <a:avLst/>
          </a:prstGeom>
          <a:ln>
            <a:noFill/>
          </a:ln>
          <a:effectLst>
            <a:softEdge rad="112500"/>
          </a:effectLst>
        </p:spPr>
      </p:pic>
      <p:pic>
        <p:nvPicPr>
          <p:cNvPr id="7" name="Picture 6">
            <a:extLst>
              <a:ext uri="{FF2B5EF4-FFF2-40B4-BE49-F238E27FC236}">
                <a16:creationId xmlns:a16="http://schemas.microsoft.com/office/drawing/2014/main" id="{0A5E1EF4-FF2D-474B-B2FC-B31664278303}"/>
              </a:ext>
            </a:extLst>
          </p:cNvPr>
          <p:cNvPicPr>
            <a:picLocks noChangeAspect="1"/>
          </p:cNvPicPr>
          <p:nvPr/>
        </p:nvPicPr>
        <p:blipFill>
          <a:blip r:embed="rId4"/>
          <a:stretch>
            <a:fillRect/>
          </a:stretch>
        </p:blipFill>
        <p:spPr>
          <a:xfrm>
            <a:off x="4008470" y="3721686"/>
            <a:ext cx="3886529" cy="2427586"/>
          </a:xfrm>
          <a:prstGeom prst="rect">
            <a:avLst/>
          </a:prstGeom>
          <a:ln>
            <a:noFill/>
          </a:ln>
          <a:effectLst>
            <a:softEdge rad="112500"/>
          </a:effectLst>
        </p:spPr>
      </p:pic>
      <p:pic>
        <p:nvPicPr>
          <p:cNvPr id="9" name="Picture 8">
            <a:extLst>
              <a:ext uri="{FF2B5EF4-FFF2-40B4-BE49-F238E27FC236}">
                <a16:creationId xmlns:a16="http://schemas.microsoft.com/office/drawing/2014/main" id="{70F64D59-5A25-45F4-A564-190FBEBA7FFF}"/>
              </a:ext>
            </a:extLst>
          </p:cNvPr>
          <p:cNvPicPr>
            <a:picLocks noChangeAspect="1"/>
          </p:cNvPicPr>
          <p:nvPr/>
        </p:nvPicPr>
        <p:blipFill>
          <a:blip r:embed="rId5"/>
          <a:stretch>
            <a:fillRect/>
          </a:stretch>
        </p:blipFill>
        <p:spPr>
          <a:xfrm>
            <a:off x="8642280" y="3278710"/>
            <a:ext cx="2870562" cy="2870562"/>
          </a:xfrm>
          <a:prstGeom prst="rect">
            <a:avLst/>
          </a:prstGeom>
          <a:ln>
            <a:noFill/>
          </a:ln>
          <a:effectLst>
            <a:softEdge rad="112500"/>
          </a:effectLst>
        </p:spPr>
      </p:pic>
    </p:spTree>
    <p:extLst>
      <p:ext uri="{BB962C8B-B14F-4D97-AF65-F5344CB8AC3E}">
        <p14:creationId xmlns:p14="http://schemas.microsoft.com/office/powerpoint/2010/main" val="1501385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sndAc>
          <p:stSnd>
            <p:snd r:embed="rId2" name="camera.wav"/>
          </p:stSnd>
        </p:sndAc>
      </p:transition>
    </mc:Choice>
    <mc:Fallback xmlns="">
      <p:transition spd="slow">
        <p:fade/>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par>
                                <p:cTn id="35" presetID="2" presetClass="entr" presetSubtype="3"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4CFF8-CE62-4CBC-97D2-143D8ECFEA7B}"/>
              </a:ext>
            </a:extLst>
          </p:cNvPr>
          <p:cNvSpPr>
            <a:spLocks noGrp="1"/>
          </p:cNvSpPr>
          <p:nvPr>
            <p:ph idx="1"/>
          </p:nvPr>
        </p:nvSpPr>
        <p:spPr>
          <a:xfrm>
            <a:off x="3121353" y="942306"/>
            <a:ext cx="9291215" cy="3450613"/>
          </a:xfrm>
        </p:spPr>
        <p:txBody>
          <a:bodyPr>
            <a:normAutofit/>
          </a:bodyPr>
          <a:lstStyle/>
          <a:p>
            <a:pPr algn="ctr" rtl="1">
              <a:buFont typeface="Wingdings" panose="05000000000000000000" pitchFamily="2" charset="2"/>
              <a:buChar char="ü"/>
            </a:pPr>
            <a:r>
              <a:rPr lang="ar-SA" sz="1600" dirty="0">
                <a:solidFill>
                  <a:srgbClr val="00B0F0"/>
                </a:solidFill>
                <a:cs typeface="B Titr" panose="00000700000000000000" pitchFamily="2" charset="-78"/>
              </a:rPr>
              <a:t>جمعیت تبریز در سال </a:t>
            </a:r>
            <a:r>
              <a:rPr lang="fa-IR" sz="1600" dirty="0">
                <a:solidFill>
                  <a:srgbClr val="00B0F0"/>
                </a:solidFill>
                <a:cs typeface="B Titr" panose="00000700000000000000" pitchFamily="2" charset="-78"/>
              </a:rPr>
              <a:t>۱۳۹۵</a:t>
            </a:r>
            <a:r>
              <a:rPr lang="ar-SA" sz="1600" dirty="0">
                <a:solidFill>
                  <a:srgbClr val="00B0F0"/>
                </a:solidFill>
                <a:cs typeface="B Titr" panose="00000700000000000000" pitchFamily="2" charset="-78"/>
              </a:rPr>
              <a:t> خورشیدی بالغ بر </a:t>
            </a:r>
            <a:r>
              <a:rPr lang="fa-IR" sz="1600" dirty="0">
                <a:solidFill>
                  <a:srgbClr val="00B0F0"/>
                </a:solidFill>
                <a:cs typeface="B Titr" panose="00000700000000000000" pitchFamily="2" charset="-78"/>
              </a:rPr>
              <a:t>۱</a:t>
            </a:r>
            <a:r>
              <a:rPr lang="ar-SA" sz="1600" dirty="0">
                <a:solidFill>
                  <a:srgbClr val="00B0F0"/>
                </a:solidFill>
                <a:cs typeface="B Titr" panose="00000700000000000000" pitchFamily="2" charset="-78"/>
              </a:rPr>
              <a:t>٬</a:t>
            </a:r>
            <a:r>
              <a:rPr lang="fa-IR" sz="1600" dirty="0">
                <a:solidFill>
                  <a:srgbClr val="00B0F0"/>
                </a:solidFill>
                <a:cs typeface="B Titr" panose="00000700000000000000" pitchFamily="2" charset="-78"/>
              </a:rPr>
              <a:t>۵۵۸</a:t>
            </a:r>
            <a:r>
              <a:rPr lang="ar-SA" sz="1600" dirty="0">
                <a:solidFill>
                  <a:srgbClr val="00B0F0"/>
                </a:solidFill>
                <a:cs typeface="B Titr" panose="00000700000000000000" pitchFamily="2" charset="-78"/>
              </a:rPr>
              <a:t>٬</a:t>
            </a:r>
            <a:r>
              <a:rPr lang="fa-IR" sz="1600" dirty="0">
                <a:solidFill>
                  <a:srgbClr val="00B0F0"/>
                </a:solidFill>
                <a:cs typeface="B Titr" panose="00000700000000000000" pitchFamily="2" charset="-78"/>
              </a:rPr>
              <a:t>۶۹۳</a:t>
            </a:r>
            <a:r>
              <a:rPr lang="ar-SA" sz="1600" dirty="0">
                <a:solidFill>
                  <a:srgbClr val="00B0F0"/>
                </a:solidFill>
                <a:cs typeface="B Titr" panose="00000700000000000000" pitchFamily="2" charset="-78"/>
              </a:rPr>
              <a:t> نفر بوده که ششمین شهر پرجمعیت ایران پس از تهران، مشهد، اصفهان، کرج</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و شیرازمحسوب می‌شود. این شهر تا اواخر دوره پادشاهی ناصرالدین‌شاه قاجار، پرجمعیت‌ترین شهر ایران بود</a:t>
            </a:r>
            <a:r>
              <a:rPr lang="en-US" sz="1600" dirty="0">
                <a:solidFill>
                  <a:srgbClr val="00B0F0"/>
                </a:solidFill>
                <a:cs typeface="B Titr" panose="00000700000000000000" pitchFamily="2" charset="-78"/>
              </a:rPr>
              <a:t>.</a:t>
            </a:r>
          </a:p>
          <a:p>
            <a:pPr algn="ctr" rtl="1">
              <a:buFont typeface="Wingdings" panose="05000000000000000000" pitchFamily="2" charset="2"/>
              <a:buChar char="ü"/>
            </a:pPr>
            <a:r>
              <a:rPr lang="ar-SA" sz="1600" dirty="0">
                <a:solidFill>
                  <a:srgbClr val="00B0F0"/>
                </a:solidFill>
                <a:cs typeface="B Titr" panose="00000700000000000000" pitchFamily="2" charset="-78"/>
              </a:rPr>
              <a:t>تبریز در سال </a:t>
            </a:r>
            <a:r>
              <a:rPr lang="fa-IR" sz="1600" dirty="0">
                <a:solidFill>
                  <a:srgbClr val="00B0F0"/>
                </a:solidFill>
                <a:cs typeface="B Titr" panose="00000700000000000000" pitchFamily="2" charset="-78"/>
              </a:rPr>
              <a:t>۱۲۴۷</a:t>
            </a:r>
            <a:r>
              <a:rPr lang="ar-SA" sz="1600" dirty="0">
                <a:solidFill>
                  <a:srgbClr val="00B0F0"/>
                </a:solidFill>
                <a:cs typeface="B Titr" panose="00000700000000000000" pitchFamily="2" charset="-78"/>
              </a:rPr>
              <a:t> خورشیدی، پرجمعیت‌ترین شهر ایران بود و در همین سال، تهران</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در جایگاه دوم قرار داشت</a:t>
            </a:r>
            <a:r>
              <a:rPr lang="en-US" sz="1600" dirty="0">
                <a:solidFill>
                  <a:srgbClr val="00B0F0"/>
                </a:solidFill>
                <a:cs typeface="B Titr" panose="00000700000000000000" pitchFamily="2" charset="-78"/>
              </a:rPr>
              <a:t>.</a:t>
            </a:r>
          </a:p>
          <a:p>
            <a:pPr algn="ctr" rtl="1">
              <a:buFont typeface="Wingdings" panose="05000000000000000000" pitchFamily="2" charset="2"/>
              <a:buChar char="ü"/>
            </a:pPr>
            <a:r>
              <a:rPr lang="ar-SA" sz="1600" dirty="0">
                <a:solidFill>
                  <a:srgbClr val="00B0F0"/>
                </a:solidFill>
                <a:cs typeface="B Titr" panose="00000700000000000000" pitchFamily="2" charset="-78"/>
              </a:rPr>
              <a:t>در سال </a:t>
            </a:r>
            <a:r>
              <a:rPr lang="fa-IR" sz="1600" dirty="0">
                <a:solidFill>
                  <a:srgbClr val="00B0F0"/>
                </a:solidFill>
                <a:cs typeface="B Titr" panose="00000700000000000000" pitchFamily="2" charset="-78"/>
              </a:rPr>
              <a:t>۱۲۶۹</a:t>
            </a:r>
            <a:r>
              <a:rPr lang="ar-SA" sz="1600" dirty="0">
                <a:solidFill>
                  <a:srgbClr val="00B0F0"/>
                </a:solidFill>
                <a:cs typeface="B Titr" panose="00000700000000000000" pitchFamily="2" charset="-78"/>
              </a:rPr>
              <a:t> خورشیدی، جمعیت تبریز و تهران برابر شد و پس از آن، تبریز رتبه</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دوم را به خود اختصاص داد</a:t>
            </a:r>
            <a:r>
              <a:rPr lang="en-US" sz="1600" dirty="0">
                <a:solidFill>
                  <a:srgbClr val="00B0F0"/>
                </a:solidFill>
                <a:cs typeface="B Titr" panose="00000700000000000000" pitchFamily="2" charset="-78"/>
              </a:rPr>
              <a:t>.</a:t>
            </a:r>
          </a:p>
          <a:p>
            <a:pPr algn="ctr" rtl="1">
              <a:buFont typeface="Wingdings" panose="05000000000000000000" pitchFamily="2" charset="2"/>
              <a:buChar char="ü"/>
            </a:pPr>
            <a:r>
              <a:rPr lang="ar-SA" sz="1600" dirty="0">
                <a:solidFill>
                  <a:srgbClr val="00B0F0"/>
                </a:solidFill>
                <a:cs typeface="B Titr" panose="00000700000000000000" pitchFamily="2" charset="-78"/>
              </a:rPr>
              <a:t>در سال </a:t>
            </a:r>
            <a:r>
              <a:rPr lang="fa-IR" sz="1600" dirty="0">
                <a:solidFill>
                  <a:srgbClr val="00B0F0"/>
                </a:solidFill>
                <a:cs typeface="B Titr" panose="00000700000000000000" pitchFamily="2" charset="-78"/>
              </a:rPr>
              <a:t>۱۳۴۵</a:t>
            </a:r>
            <a:r>
              <a:rPr lang="ar-SA" sz="1600" dirty="0">
                <a:solidFill>
                  <a:srgbClr val="00B0F0"/>
                </a:solidFill>
                <a:cs typeface="B Titr" panose="00000700000000000000" pitchFamily="2" charset="-78"/>
              </a:rPr>
              <a:t> خورشیدی، جمعیت اصفهان</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و مشهد</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از جمعیت تبریز پیشی گرفت و این شهر در جایگاه چهارم جای گرفت</a:t>
            </a:r>
            <a:r>
              <a:rPr lang="en-US" sz="1600" dirty="0">
                <a:solidFill>
                  <a:srgbClr val="00B0F0"/>
                </a:solidFill>
                <a:cs typeface="B Titr" panose="00000700000000000000" pitchFamily="2" charset="-78"/>
              </a:rPr>
              <a:t>.</a:t>
            </a:r>
            <a:r>
              <a:rPr lang="en-US" sz="1600" baseline="30000" dirty="0">
                <a:solidFill>
                  <a:srgbClr val="00B0F0"/>
                </a:solidFill>
                <a:cs typeface="B Titr" panose="00000700000000000000" pitchFamily="2" charset="-78"/>
              </a:rPr>
              <a:t> </a:t>
            </a:r>
            <a:endParaRPr lang="en-US" sz="1600" dirty="0">
              <a:solidFill>
                <a:srgbClr val="00B0F0"/>
              </a:solidFill>
              <a:cs typeface="B Titr" panose="00000700000000000000" pitchFamily="2" charset="-78"/>
            </a:endParaRPr>
          </a:p>
          <a:p>
            <a:pPr algn="ctr" rtl="1">
              <a:buFont typeface="Wingdings" panose="05000000000000000000" pitchFamily="2" charset="2"/>
              <a:buChar char="ü"/>
            </a:pPr>
            <a:r>
              <a:rPr lang="ar-SA" sz="1600" dirty="0">
                <a:solidFill>
                  <a:srgbClr val="00B0F0"/>
                </a:solidFill>
                <a:cs typeface="B Titr" panose="00000700000000000000" pitchFamily="2" charset="-78"/>
              </a:rPr>
              <a:t>در سال </a:t>
            </a:r>
            <a:r>
              <a:rPr lang="fa-IR" sz="1600" dirty="0">
                <a:solidFill>
                  <a:srgbClr val="00B0F0"/>
                </a:solidFill>
                <a:cs typeface="B Titr" panose="00000700000000000000" pitchFamily="2" charset="-78"/>
              </a:rPr>
              <a:t>۱۳۹۰</a:t>
            </a:r>
            <a:r>
              <a:rPr lang="ar-SA" sz="1600" dirty="0">
                <a:solidFill>
                  <a:srgbClr val="00B0F0"/>
                </a:solidFill>
                <a:cs typeface="B Titr" panose="00000700000000000000" pitchFamily="2" charset="-78"/>
              </a:rPr>
              <a:t> خورشیدی، جمعیت کرج</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از جمعیت تبریز فزونی یافت و رتبه این شهر به پنجم تنزل یافت</a:t>
            </a:r>
            <a:r>
              <a:rPr lang="en-US" sz="1600" dirty="0">
                <a:solidFill>
                  <a:srgbClr val="00B0F0"/>
                </a:solidFill>
                <a:cs typeface="B Titr" panose="00000700000000000000" pitchFamily="2" charset="-78"/>
              </a:rPr>
              <a:t>.</a:t>
            </a:r>
          </a:p>
          <a:p>
            <a:pPr algn="ctr" rtl="1">
              <a:buFont typeface="Wingdings" panose="05000000000000000000" pitchFamily="2" charset="2"/>
              <a:buChar char="ü"/>
            </a:pPr>
            <a:r>
              <a:rPr lang="ar-SA" sz="1600" dirty="0">
                <a:solidFill>
                  <a:srgbClr val="00B0F0"/>
                </a:solidFill>
                <a:cs typeface="B Titr" panose="00000700000000000000" pitchFamily="2" charset="-78"/>
              </a:rPr>
              <a:t>در سال </a:t>
            </a:r>
            <a:r>
              <a:rPr lang="fa-IR" sz="1600" dirty="0">
                <a:solidFill>
                  <a:srgbClr val="00B0F0"/>
                </a:solidFill>
                <a:cs typeface="B Titr" panose="00000700000000000000" pitchFamily="2" charset="-78"/>
              </a:rPr>
              <a:t>۱۳۹۵</a:t>
            </a:r>
            <a:r>
              <a:rPr lang="ar-SA" sz="1600" dirty="0">
                <a:solidFill>
                  <a:srgbClr val="00B0F0"/>
                </a:solidFill>
                <a:cs typeface="B Titr" panose="00000700000000000000" pitchFamily="2" charset="-78"/>
              </a:rPr>
              <a:t> خورشیدی، جمعیت شیراز</a:t>
            </a:r>
            <a:r>
              <a:rPr lang="en-US" sz="1600" dirty="0">
                <a:solidFill>
                  <a:srgbClr val="00B0F0"/>
                </a:solidFill>
                <a:cs typeface="B Titr" panose="00000700000000000000" pitchFamily="2" charset="-78"/>
              </a:rPr>
              <a:t> </a:t>
            </a:r>
            <a:r>
              <a:rPr lang="ar-SA" sz="1600" dirty="0">
                <a:solidFill>
                  <a:srgbClr val="00B0F0"/>
                </a:solidFill>
                <a:cs typeface="B Titr" panose="00000700000000000000" pitchFamily="2" charset="-78"/>
              </a:rPr>
              <a:t>بیشتر از جمعیت تبریز شد و این شهر در جایگاه ششم قرار گرفت</a:t>
            </a:r>
            <a:r>
              <a:rPr lang="en-US" sz="1600" dirty="0">
                <a:solidFill>
                  <a:srgbClr val="00B0F0"/>
                </a:solidFill>
                <a:cs typeface="B Titr" panose="00000700000000000000" pitchFamily="2" charset="-78"/>
              </a:rPr>
              <a:t>.</a:t>
            </a:r>
          </a:p>
          <a:p>
            <a:pPr algn="ctr">
              <a:buFont typeface="Wingdings" panose="05000000000000000000" pitchFamily="2" charset="2"/>
              <a:buChar char="ü"/>
            </a:pPr>
            <a:endParaRPr lang="en-US" sz="1600" dirty="0">
              <a:solidFill>
                <a:srgbClr val="00B0F0"/>
              </a:solidFill>
              <a:cs typeface="B Titr" panose="00000700000000000000" pitchFamily="2" charset="-78"/>
            </a:endParaRPr>
          </a:p>
        </p:txBody>
      </p:sp>
      <p:sp>
        <p:nvSpPr>
          <p:cNvPr id="5" name="Rectangle 4">
            <a:extLst>
              <a:ext uri="{FF2B5EF4-FFF2-40B4-BE49-F238E27FC236}">
                <a16:creationId xmlns:a16="http://schemas.microsoft.com/office/drawing/2014/main" id="{2A8E5C2A-E67A-408E-B46B-FD69919BD44D}"/>
              </a:ext>
            </a:extLst>
          </p:cNvPr>
          <p:cNvSpPr/>
          <p:nvPr/>
        </p:nvSpPr>
        <p:spPr>
          <a:xfrm>
            <a:off x="9397699" y="-397565"/>
            <a:ext cx="3829878" cy="214702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sz="4400" dirty="0">
                <a:solidFill>
                  <a:srgbClr val="00B050"/>
                </a:solidFill>
                <a:effectLst>
                  <a:glow rad="228600">
                    <a:schemeClr val="accent5">
                      <a:satMod val="175000"/>
                      <a:alpha val="40000"/>
                    </a:schemeClr>
                  </a:glow>
                </a:effectLst>
                <a:latin typeface="IranNastaliq" panose="02000503000000020003" pitchFamily="2" charset="0"/>
                <a:cs typeface="IranNastaliq" panose="02000503000000020003" pitchFamily="2" charset="0"/>
              </a:rPr>
              <a:t>جمعیت:</a:t>
            </a:r>
            <a:endParaRPr lang="en-US" sz="4400" dirty="0">
              <a:solidFill>
                <a:srgbClr val="00B050"/>
              </a:solidFill>
              <a:effectLst>
                <a:glow rad="228600">
                  <a:schemeClr val="accent5">
                    <a:satMod val="175000"/>
                    <a:alpha val="40000"/>
                  </a:schemeClr>
                </a:glow>
              </a:effectLst>
              <a:latin typeface="IranNastaliq" panose="02000503000000020003" pitchFamily="2" charset="0"/>
              <a:cs typeface="IranNastaliq" panose="02000503000000020003" pitchFamily="2" charset="0"/>
            </a:endParaRPr>
          </a:p>
        </p:txBody>
      </p:sp>
      <p:pic>
        <p:nvPicPr>
          <p:cNvPr id="4" name="Picture 3">
            <a:extLst>
              <a:ext uri="{FF2B5EF4-FFF2-40B4-BE49-F238E27FC236}">
                <a16:creationId xmlns:a16="http://schemas.microsoft.com/office/drawing/2014/main" id="{632A002A-60B9-4759-B5E1-4E46F0B08019}"/>
              </a:ext>
            </a:extLst>
          </p:cNvPr>
          <p:cNvPicPr>
            <a:picLocks noChangeAspect="1"/>
          </p:cNvPicPr>
          <p:nvPr/>
        </p:nvPicPr>
        <p:blipFill>
          <a:blip r:embed="rId3"/>
          <a:stretch>
            <a:fillRect/>
          </a:stretch>
        </p:blipFill>
        <p:spPr>
          <a:xfrm>
            <a:off x="191011" y="212034"/>
            <a:ext cx="2713527" cy="4499113"/>
          </a:xfrm>
          <a:prstGeom prst="rect">
            <a:avLst/>
          </a:prstGeom>
          <a:ln>
            <a:noFill/>
          </a:ln>
          <a:effectLst>
            <a:softEdge rad="112500"/>
          </a:effectLst>
        </p:spPr>
      </p:pic>
      <p:pic>
        <p:nvPicPr>
          <p:cNvPr id="7" name="Picture 6">
            <a:extLst>
              <a:ext uri="{FF2B5EF4-FFF2-40B4-BE49-F238E27FC236}">
                <a16:creationId xmlns:a16="http://schemas.microsoft.com/office/drawing/2014/main" id="{0AFCA001-8C67-4ACE-810E-7B00A2089061}"/>
              </a:ext>
            </a:extLst>
          </p:cNvPr>
          <p:cNvPicPr>
            <a:picLocks noChangeAspect="1"/>
          </p:cNvPicPr>
          <p:nvPr/>
        </p:nvPicPr>
        <p:blipFill>
          <a:blip r:embed="rId4"/>
          <a:stretch>
            <a:fillRect/>
          </a:stretch>
        </p:blipFill>
        <p:spPr>
          <a:xfrm>
            <a:off x="3023044" y="4209782"/>
            <a:ext cx="3815800" cy="2615087"/>
          </a:xfrm>
          <a:prstGeom prst="rect">
            <a:avLst/>
          </a:prstGeom>
          <a:ln>
            <a:noFill/>
          </a:ln>
          <a:effectLst>
            <a:softEdge rad="112500"/>
          </a:effectLst>
        </p:spPr>
      </p:pic>
      <p:pic>
        <p:nvPicPr>
          <p:cNvPr id="9" name="Picture 8">
            <a:extLst>
              <a:ext uri="{FF2B5EF4-FFF2-40B4-BE49-F238E27FC236}">
                <a16:creationId xmlns:a16="http://schemas.microsoft.com/office/drawing/2014/main" id="{DB7AEF54-DE8C-477F-B6E9-0368C08805FC}"/>
              </a:ext>
            </a:extLst>
          </p:cNvPr>
          <p:cNvPicPr>
            <a:picLocks noChangeAspect="1"/>
          </p:cNvPicPr>
          <p:nvPr/>
        </p:nvPicPr>
        <p:blipFill>
          <a:blip r:embed="rId5"/>
          <a:stretch>
            <a:fillRect/>
          </a:stretch>
        </p:blipFill>
        <p:spPr>
          <a:xfrm>
            <a:off x="6917952" y="4233071"/>
            <a:ext cx="4959493" cy="2591798"/>
          </a:xfrm>
          <a:prstGeom prst="rect">
            <a:avLst/>
          </a:prstGeom>
          <a:ln>
            <a:noFill/>
          </a:ln>
          <a:effectLst>
            <a:softEdge rad="112500"/>
          </a:effectLst>
        </p:spPr>
      </p:pic>
    </p:spTree>
    <p:extLst>
      <p:ext uri="{BB962C8B-B14F-4D97-AF65-F5344CB8AC3E}">
        <p14:creationId xmlns:p14="http://schemas.microsoft.com/office/powerpoint/2010/main" val="3385883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bomb.wav"/>
          </p:stSnd>
        </p:sndAc>
      </p:transition>
    </mc:Choice>
    <mc:Fallback xmlns="">
      <p:transition spd="slow">
        <p:fade/>
        <p:sndAc>
          <p:stSnd>
            <p:snd r:embed="rId6"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195</TotalTime>
  <Words>383</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IranNastaliq</vt:lpstr>
      <vt:lpstr>IRANSans Medium</vt:lpstr>
      <vt:lpstr>Rockwell</vt:lpstr>
      <vt:lpstr>Wingdings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hosein panahian</dc:creator>
  <cp:lastModifiedBy>hosein panahian</cp:lastModifiedBy>
  <cp:revision>15</cp:revision>
  <dcterms:created xsi:type="dcterms:W3CDTF">2019-03-22T08:49:23Z</dcterms:created>
  <dcterms:modified xsi:type="dcterms:W3CDTF">2019-03-29T20:07:07Z</dcterms:modified>
</cp:coreProperties>
</file>