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</p:sldMasterIdLst>
  <p:notesMasterIdLst>
    <p:notesMasterId r:id="rId11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fa-I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43"/>
  </p:normalViewPr>
  <p:slideViewPr>
    <p:cSldViewPr snapToGrid="0" snapToObjects="1">
      <p:cViewPr varScale="1">
        <p:scale>
          <a:sx n="69" d="100"/>
          <a:sy n="69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74193200 w 120000"/>
              <a:gd name="T3" fmla="*/ 0 h 120000"/>
              <a:gd name="T4" fmla="*/ 1741932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  <p:sp>
        <p:nvSpPr>
          <p:cNvPr id="5123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a-IR" altLang="fa-I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29C44-40B6-4C8B-A896-EDC93B8E29AA}" type="datetimeFigureOut">
              <a:rPr lang="en-US"/>
              <a:pPr>
                <a:defRPr/>
              </a:pPr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CFB77-1E50-44A1-9C8E-665B14916A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AC49-2D96-440E-B439-2F92FF248FD9}" type="datetimeFigureOut">
              <a:rPr lang="en-US"/>
              <a:pPr>
                <a:defRPr/>
              </a:pPr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8C1B9-B5A3-4715-AFE4-23A2A646C5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52669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039B6-7ACF-4E82-81B7-A40349440221}" type="datetimeFigureOut">
              <a:rPr lang="en-US"/>
              <a:pPr>
                <a:defRPr/>
              </a:pPr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92B5A-3061-458B-95BA-3FB6660097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1437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8DC88-8209-40A0-891C-5680121488EB}" type="datetimeFigureOut">
              <a:rPr lang="en-US"/>
              <a:pPr>
                <a:defRPr/>
              </a:pPr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554FE-6FA7-48EC-BBBA-AC16A40B38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3841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49AB6-0117-48EC-B8E1-DAD60B51A710}" type="datetimeFigureOut">
              <a:rPr lang="en-US"/>
              <a:pPr>
                <a:defRPr/>
              </a:pPr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FAFD1-F3E4-4A95-93F1-9C75931B3B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06900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E440-0F4E-4666-A5C4-8CAFAF9048F4}" type="datetimeFigureOut">
              <a:rPr lang="en-US"/>
              <a:pPr>
                <a:defRPr/>
              </a:pPr>
              <a:t>4/2/2019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16BE1-BEF0-4500-905A-99A63E2C4B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48463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D8032-D481-4AF6-A801-2CDD51217216}" type="datetimeFigureOut">
              <a:rPr lang="en-US"/>
              <a:pPr>
                <a:defRPr/>
              </a:pPr>
              <a:t>4/2/2019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77E5-EEBB-4C5D-98E5-D59B73B35D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64227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9DFAD-3084-4634-AEAE-B7B6AE70F69E}" type="datetimeFigureOut">
              <a:rPr lang="en-US"/>
              <a:pPr>
                <a:defRPr/>
              </a:pPr>
              <a:t>4/2/2019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87D50-3D2A-44E5-928F-B611864183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74385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7E6A1-9699-492F-B282-FBF89EBBCADA}" type="datetimeFigureOut">
              <a:rPr lang="en-US"/>
              <a:pPr>
                <a:defRPr/>
              </a:pPr>
              <a:t>4/2/2019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5402F-D954-4067-9359-96278264E3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95176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E2F90-5E70-4E0E-AC73-6056EE386044}" type="datetimeFigureOut">
              <a:rPr lang="en-US"/>
              <a:pPr>
                <a:defRPr/>
              </a:pPr>
              <a:t>4/2/2019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E40FA-DFB5-44E4-8C52-0C8C633B39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38545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81C4-DFF9-4CE6-B987-2190F3293CC7}" type="datetimeFigureOut">
              <a:rPr lang="en-US"/>
              <a:pPr>
                <a:defRPr/>
              </a:pPr>
              <a:t>4/2/2019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900FF-F661-4A6A-BF15-7ED2977CBD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7083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7E0777-9886-4616-9370-675278DDA421}" type="datetimeFigureOut">
              <a:rPr lang="en-US"/>
              <a:pPr>
                <a:defRPr/>
              </a:pPr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EB3847-DDF4-447E-AB4B-265A28AD73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a-IR" altLang="fa-IR" sz="9600" smtClean="0">
                <a:cs typeface="2  Elham" panose="00000400000000000000" pitchFamily="2" charset="-78"/>
              </a:rPr>
              <a:t>به نام خدا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fa-IR" altLang="fa-IR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79700"/>
            <a:ext cx="9144000" cy="2387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dirty="0" smtClean="0">
                <a:latin typeface="A Nahar" panose="020B0800040000020004" pitchFamily="34" charset="-78"/>
                <a:ea typeface="A Nahar" panose="020B0800040000020004" pitchFamily="34" charset="-78"/>
                <a:cs typeface="A Nahar" panose="020B0800040000020004" pitchFamily="34" charset="-78"/>
              </a:rPr>
              <a:t>استان مازندران</a:t>
            </a:r>
            <a:br>
              <a:rPr lang="fa-IR" dirty="0" smtClean="0">
                <a:latin typeface="A Nahar" panose="020B0800040000020004" pitchFamily="34" charset="-78"/>
                <a:ea typeface="A Nahar" panose="020B0800040000020004" pitchFamily="34" charset="-78"/>
                <a:cs typeface="A Nahar" panose="020B0800040000020004" pitchFamily="34" charset="-78"/>
              </a:rPr>
            </a:br>
            <a:r>
              <a:rPr lang="fa-IR" dirty="0" smtClean="0">
                <a:latin typeface="A Nahar" panose="020B0800040000020004" pitchFamily="34" charset="-78"/>
                <a:ea typeface="A Nahar" panose="020B0800040000020004" pitchFamily="34" charset="-78"/>
                <a:cs typeface="A Nahar" panose="020B0800040000020004" pitchFamily="34" charset="-78"/>
              </a:rPr>
              <a:t/>
            </a:r>
            <a:br>
              <a:rPr lang="fa-IR" dirty="0" smtClean="0">
                <a:latin typeface="A Nahar" panose="020B0800040000020004" pitchFamily="34" charset="-78"/>
                <a:ea typeface="A Nahar" panose="020B0800040000020004" pitchFamily="34" charset="-78"/>
                <a:cs typeface="A Nahar" panose="020B0800040000020004" pitchFamily="34" charset="-78"/>
              </a:rPr>
            </a:br>
            <a:r>
              <a:rPr lang="fa-IR" dirty="0" smtClean="0">
                <a:latin typeface="A Nahar" panose="020B0800040000020004" pitchFamily="34" charset="-78"/>
                <a:ea typeface="A Nahar" panose="020B0800040000020004" pitchFamily="34" charset="-78"/>
                <a:cs typeface="A Nahar" panose="020B0800040000020004" pitchFamily="34" charset="-78"/>
              </a:rPr>
              <a:t>درس مطالعات اجتماعی ( جغرافی )</a:t>
            </a:r>
            <a:br>
              <a:rPr lang="fa-IR" dirty="0" smtClean="0">
                <a:latin typeface="A Nahar" panose="020B0800040000020004" pitchFamily="34" charset="-78"/>
                <a:ea typeface="A Nahar" panose="020B0800040000020004" pitchFamily="34" charset="-78"/>
                <a:cs typeface="A Nahar" panose="020B0800040000020004" pitchFamily="34" charset="-78"/>
              </a:rPr>
            </a:br>
            <a:r>
              <a:rPr lang="fa-IR" dirty="0" smtClean="0">
                <a:latin typeface="A Nahar" panose="020B0800040000020004" pitchFamily="34" charset="-78"/>
                <a:ea typeface="A Nahar" panose="020B0800040000020004" pitchFamily="34" charset="-78"/>
                <a:cs typeface="A Nahar" panose="020B0800040000020004" pitchFamily="34" charset="-78"/>
              </a:rPr>
              <a:t/>
            </a:r>
            <a:br>
              <a:rPr lang="fa-IR" dirty="0" smtClean="0">
                <a:latin typeface="A Nahar" panose="020B0800040000020004" pitchFamily="34" charset="-78"/>
                <a:ea typeface="A Nahar" panose="020B0800040000020004" pitchFamily="34" charset="-78"/>
                <a:cs typeface="A Nahar" panose="020B0800040000020004" pitchFamily="34" charset="-78"/>
              </a:rPr>
            </a:br>
            <a:r>
              <a:rPr lang="fa-IR" dirty="0" smtClean="0">
                <a:latin typeface="A Nahar" panose="020B0800040000020004" pitchFamily="34" charset="-78"/>
                <a:ea typeface="A Nahar" panose="020B0800040000020004" pitchFamily="34" charset="-78"/>
                <a:cs typeface="A Nahar" panose="020B0800040000020004" pitchFamily="34" charset="-78"/>
              </a:rPr>
              <a:t>سیدمهدی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1524000" y="-171450"/>
            <a:ext cx="9144000" cy="1300163"/>
          </a:xfrm>
        </p:spPr>
        <p:txBody>
          <a:bodyPr/>
          <a:lstStyle/>
          <a:p>
            <a:pPr eaLnBrk="1" hangingPunct="1"/>
            <a:r>
              <a:rPr lang="fa-IR" altLang="fa-IR" smtClean="0">
                <a:latin typeface="A Nahar" panose="020B0800040000020004" pitchFamily="34" charset="-78"/>
                <a:cs typeface="A Nahar" panose="020B0800040000020004" pitchFamily="34" charset="-78"/>
              </a:rPr>
              <a:t>موقعیت جغرافیایی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00213"/>
            <a:ext cx="9144000" cy="50292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fa-IR" sz="2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این استان در قسمت شمال مرکزی کشور واقع و از شمال به دریای مازندران ، از جنوب به استانهای تهران و سمنان ، از غرب و جنوب غربی به گیلان و قزوین و از شرق به استان گلستان می رسد. 16 شهرستان ، 46 شهر ، 43 بخش و 113 روستا در استان مازندران وجود دارد که 43 درصد از شهرها در طول نوار ساحلی دریای خزر واقع شده است . شهرستان های این استان از شرق به غرب عبارتند از : گلوگاه ، بهشهر ، نکا ، ساری ، قائم شهر ، سواد کوه ، جویبار ، بابل ، آمل ، بابلسر ، محمود آباد ، نور ، نوشهر ، چالوس ، تنکابن و رامسر. استان مازندران با دارا بودن بیش از 840  جاذبه ی تاریخی ، طبیعی ، تفریحی ، زیارتی ، ورزشی و علمی و تحقیقی ، جزو استانهائی است که سالیانه گردشگران زیادی را به خود جلب می نماید .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524000" y="179388"/>
            <a:ext cx="9144000" cy="1238250"/>
          </a:xfrm>
        </p:spPr>
        <p:txBody>
          <a:bodyPr/>
          <a:lstStyle/>
          <a:p>
            <a:pPr eaLnBrk="1" hangingPunct="1"/>
            <a:r>
              <a:rPr lang="fa-IR" altLang="fa-IR" smtClean="0">
                <a:latin typeface="A Nahar" panose="020B0800040000020004" pitchFamily="34" charset="-78"/>
                <a:cs typeface="A Nahar" panose="020B0800040000020004" pitchFamily="34" charset="-78"/>
              </a:rPr>
              <a:t>پوشش گیاهی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1524000" y="1582738"/>
            <a:ext cx="9144000" cy="4403725"/>
          </a:xfrm>
        </p:spPr>
        <p:txBody>
          <a:bodyPr/>
          <a:lstStyle/>
          <a:p>
            <a:pPr algn="r" eaLnBrk="1" hangingPunct="1"/>
            <a:r>
              <a:rPr lang="fa-IR" altLang="fa-IR" sz="2600" smtClean="0">
                <a:cs typeface="B Koodak" panose="00000700000000000000" pitchFamily="2" charset="-78"/>
              </a:rPr>
              <a:t>جنگلهای مازندران بیش از یک میلیون هکتار مساحت دارد که مانند نوار سبزی ، دامنه های شمالی کوه های البرز و کرانه دریای مازندران را پوشانده است . این نوار سبز کوهستانی در برخی نقاط استان فوق العاده به دریا نزدیک شده و در برخی از مناطق با دریا فاصله بیشتری دارد ، تا جایی که در برخی نقاط به کلی از نظر دور شده و زمینه را برای گسترش جلگه های حاصلخیز هموار و سر سبز فراهم نمود .</a:t>
            </a:r>
          </a:p>
        </p:txBody>
      </p:sp>
      <p:sp>
        <p:nvSpPr>
          <p:cNvPr id="4" name="Rectangle 3"/>
          <p:cNvSpPr/>
          <p:nvPr/>
        </p:nvSpPr>
        <p:spPr>
          <a:xfrm rot="20214879" flipV="1">
            <a:off x="5734050" y="657225"/>
            <a:ext cx="166688" cy="444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 baseline="-25000" dirty="0"/>
          </a:p>
        </p:txBody>
      </p:sp>
      <p:pic>
        <p:nvPicPr>
          <p:cNvPr id="717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43388"/>
            <a:ext cx="3357563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4243388"/>
            <a:ext cx="3709987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1524000" y="300038"/>
            <a:ext cx="9144000" cy="1066800"/>
          </a:xfrm>
        </p:spPr>
        <p:txBody>
          <a:bodyPr/>
          <a:lstStyle/>
          <a:p>
            <a:pPr eaLnBrk="1" hangingPunct="1"/>
            <a:r>
              <a:rPr lang="fa-IR" altLang="fa-IR" smtClean="0">
                <a:latin typeface="A Nahar" panose="020B0800040000020004" pitchFamily="34" charset="-78"/>
                <a:cs typeface="A Nahar" panose="020B0800040000020004" pitchFamily="34" charset="-78"/>
              </a:rPr>
              <a:t>اقتصاد منطقه</a:t>
            </a: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1524000" y="1528763"/>
            <a:ext cx="9144000" cy="4800600"/>
          </a:xfrm>
        </p:spPr>
        <p:txBody>
          <a:bodyPr/>
          <a:lstStyle/>
          <a:p>
            <a:pPr algn="r" rtl="1" eaLnBrk="1" hangingPunct="1"/>
            <a:r>
              <a:rPr lang="fa-IR" altLang="fa-IR" smtClean="0">
                <a:cs typeface="B Koodak" panose="00000700000000000000" pitchFamily="2" charset="-78"/>
              </a:rPr>
              <a:t>اقتصاد مازندران بر پایه ی کشاورزی، دامداری، صید ماهی و گردشگری ( توریست ) استوار است. </a:t>
            </a:r>
          </a:p>
          <a:p>
            <a:pPr algn="r" rtl="1" eaLnBrk="1" hangingPunct="1"/>
            <a:r>
              <a:rPr lang="fa-IR" altLang="fa-IR" smtClean="0">
                <a:cs typeface="B Koodak" panose="00000700000000000000" pitchFamily="2" charset="-78"/>
              </a:rPr>
              <a:t>در این شهر ها مردم اکثرا شغل های دریایی و کشاورزی را دارند. </a:t>
            </a:r>
          </a:p>
          <a:p>
            <a:pPr algn="r" rtl="1" eaLnBrk="1" hangingPunct="1"/>
            <a:r>
              <a:rPr lang="fa-IR" altLang="fa-IR" smtClean="0">
                <a:cs typeface="B Koodak" panose="00000700000000000000" pitchFamily="2" charset="-78"/>
              </a:rPr>
              <a:t>اما با زیاد شدن توریست ها و گردشگران خارجی شغل هایی در این خصوص نیز هست . </a:t>
            </a:r>
          </a:p>
          <a:p>
            <a:pPr eaLnBrk="1" hangingPunct="1"/>
            <a:endParaRPr lang="fa-IR" altLang="fa-IR" smtClean="0"/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29063"/>
            <a:ext cx="33909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3929063"/>
            <a:ext cx="33909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3929063"/>
            <a:ext cx="33909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1524000" y="257175"/>
            <a:ext cx="9144000" cy="1081088"/>
          </a:xfrm>
        </p:spPr>
        <p:txBody>
          <a:bodyPr/>
          <a:lstStyle/>
          <a:p>
            <a:pPr eaLnBrk="1" hangingPunct="1"/>
            <a:r>
              <a:rPr lang="fa-IR" altLang="fa-IR" smtClean="0">
                <a:latin typeface="A Nahar" panose="020B0800040000020004" pitchFamily="34" charset="-78"/>
                <a:cs typeface="A Nahar" panose="020B0800040000020004" pitchFamily="34" charset="-78"/>
              </a:rPr>
              <a:t>صنایع بزرگ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1524000" y="1466850"/>
            <a:ext cx="9144000" cy="5076825"/>
          </a:xfrm>
        </p:spPr>
        <p:txBody>
          <a:bodyPr/>
          <a:lstStyle/>
          <a:p>
            <a:pPr algn="r" eaLnBrk="1" hangingPunct="1"/>
            <a:r>
              <a:rPr lang="fa-IR" altLang="fa-IR" sz="2600" smtClean="0">
                <a:cs typeface="B Koodak" panose="00000700000000000000" pitchFamily="2" charset="-78"/>
              </a:rPr>
              <a:t>بدلیل روستا نشین بودن بیشتر افراد در استان مازندران و کار نکردن در کارخانه ها، کارگاه ها و ..... صنعت کشتیرانی و ماهیگیری و حصیربافی نسبت به صنایع دیگر بیشتر رونق دارد و صنایع دستی استان مازندران عبارتند از:</a:t>
            </a:r>
          </a:p>
          <a:p>
            <a:pPr algn="r" eaLnBrk="1" hangingPunct="1"/>
            <a:r>
              <a:rPr lang="fa-IR" altLang="fa-IR" sz="2600" smtClean="0">
                <a:cs typeface="B Koodak" panose="00000700000000000000" pitchFamily="2" charset="-78"/>
              </a:rPr>
              <a:t>قالی بافی، حصیر بافی، پارچه بافی، گلیمچه بافی، سوزن بافی، نمد مالی، مروارید بافی و ..... </a:t>
            </a:r>
          </a:p>
          <a:p>
            <a:pPr algn="r" eaLnBrk="1" hangingPunct="1"/>
            <a:r>
              <a:rPr lang="fa-IR" altLang="fa-IR" sz="2600" smtClean="0">
                <a:cs typeface="B Koodak" panose="00000700000000000000" pitchFamily="2" charset="-78"/>
              </a:rPr>
              <a:t> </a:t>
            </a:r>
          </a:p>
          <a:p>
            <a:pPr algn="r" eaLnBrk="1" hangingPunct="1"/>
            <a:endParaRPr lang="fa-IR" altLang="fa-IR" sz="2600" smtClean="0">
              <a:cs typeface="B Koodak" panose="00000700000000000000" pitchFamily="2" charset="-78"/>
            </a:endParaRPr>
          </a:p>
        </p:txBody>
      </p:sp>
      <p:pic>
        <p:nvPicPr>
          <p:cNvPr id="922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3709988"/>
            <a:ext cx="3919537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3709988"/>
            <a:ext cx="3919538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1524000" y="242888"/>
            <a:ext cx="9144000" cy="1009650"/>
          </a:xfrm>
        </p:spPr>
        <p:txBody>
          <a:bodyPr/>
          <a:lstStyle/>
          <a:p>
            <a:pPr eaLnBrk="1" hangingPunct="1"/>
            <a:r>
              <a:rPr lang="fa-IR" altLang="fa-IR" smtClean="0">
                <a:latin typeface="A Nahar" panose="020B0800040000020004" pitchFamily="34" charset="-78"/>
                <a:cs typeface="A Nahar" panose="020B0800040000020004" pitchFamily="34" charset="-78"/>
              </a:rPr>
              <a:t>منابع طبیعی</a:t>
            </a: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1524000" y="1385888"/>
            <a:ext cx="9144000" cy="5086350"/>
          </a:xfrm>
        </p:spPr>
        <p:txBody>
          <a:bodyPr/>
          <a:lstStyle/>
          <a:p>
            <a:pPr eaLnBrk="1" hangingPunct="1"/>
            <a:r>
              <a:rPr lang="fa-IR" altLang="fa-IR" sz="2600" smtClean="0">
                <a:cs typeface="B Koodak" panose="00000700000000000000" pitchFamily="2" charset="-78"/>
              </a:rPr>
              <a:t>استان مازندران هوای معتدل و جنگل ها و دشت های وسیع و بسیار زیبایی دارد. همچنین دریاچه خزر باعث شده تا شهر های این استان بسیار زیبا باشند و همه ساله گردشگران زیادی به این شهر ها سفر کنند.</a:t>
            </a:r>
            <a:endParaRPr lang="en-US" altLang="fa-IR" sz="2600" smtClean="0">
              <a:cs typeface="B Koodak" panose="00000700000000000000" pitchFamily="2" charset="-78"/>
            </a:endParaRPr>
          </a:p>
          <a:p>
            <a:pPr eaLnBrk="1" hangingPunct="1"/>
            <a:endParaRPr lang="fa-IR" altLang="fa-IR" sz="2600" smtClean="0">
              <a:cs typeface="B Koodak" panose="00000700000000000000" pitchFamily="2" charset="-78"/>
            </a:endParaRPr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3929063"/>
            <a:ext cx="314325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3929063"/>
            <a:ext cx="313372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1524000" y="300038"/>
            <a:ext cx="9144000" cy="1038225"/>
          </a:xfrm>
        </p:spPr>
        <p:txBody>
          <a:bodyPr/>
          <a:lstStyle/>
          <a:p>
            <a:pPr eaLnBrk="1" hangingPunct="1"/>
            <a:r>
              <a:rPr lang="fa-IR" altLang="fa-IR" smtClean="0">
                <a:latin typeface="A Nahar" panose="020B0800040000020004" pitchFamily="34" charset="-78"/>
                <a:cs typeface="A Nahar" panose="020B0800040000020004" pitchFamily="34" charset="-78"/>
              </a:rPr>
              <a:t>جمعیت</a:t>
            </a: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1524000" y="1485900"/>
            <a:ext cx="9144000" cy="5014913"/>
          </a:xfrm>
        </p:spPr>
        <p:txBody>
          <a:bodyPr/>
          <a:lstStyle/>
          <a:p>
            <a:pPr algn="r" eaLnBrk="1" hangingPunct="1"/>
            <a:r>
              <a:rPr lang="fa-IR" altLang="fa-IR" sz="2600" smtClean="0">
                <a:cs typeface="B Koodak" panose="00000700000000000000" pitchFamily="2" charset="-78"/>
              </a:rPr>
              <a:t>جمعیت استان مازندران تقریبا 3 میلین نفر است. استان مازندران از پرجمعیت‌ترین استان‌های ایران و بزرگ‌ترین و پرجمعیت‌ترین شهر استان مازندران شهرساری می‌باشد و پر جمعیت ترین شهرستان استان بابل است. </a:t>
            </a:r>
          </a:p>
        </p:txBody>
      </p:sp>
      <p:pic>
        <p:nvPicPr>
          <p:cNvPr id="1126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3270250"/>
            <a:ext cx="592455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795838" y="2211388"/>
            <a:ext cx="10515600" cy="435133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a-IR" altLang="fa-IR" sz="9600" smtClean="0">
                <a:cs typeface="2  Elham" panose="00000400000000000000" pitchFamily="2" charset="-78"/>
              </a:rPr>
              <a:t>پایان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347</Words>
  <Application>Microsoft Office PowerPoint</Application>
  <PresentationFormat>Widescreen</PresentationFormat>
  <Paragraphs>19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Calibri</vt:lpstr>
      <vt:lpstr>Arial</vt:lpstr>
      <vt:lpstr>Calibri Light</vt:lpstr>
      <vt:lpstr>Times New Roman</vt:lpstr>
      <vt:lpstr>2  Elham</vt:lpstr>
      <vt:lpstr>A Nahar</vt:lpstr>
      <vt:lpstr>B Koodak</vt:lpstr>
      <vt:lpstr>Office Theme</vt:lpstr>
      <vt:lpstr>به نام خدا</vt:lpstr>
      <vt:lpstr>استان مازندران  درس مطالعات اجتماعی ( جغرافی )  سیدمهدی</vt:lpstr>
      <vt:lpstr>موقعیت جغرافیایی</vt:lpstr>
      <vt:lpstr>پوشش گیاهی</vt:lpstr>
      <vt:lpstr>اقتصاد منطقه</vt:lpstr>
      <vt:lpstr>صنایع بزرگ</vt:lpstr>
      <vt:lpstr>منابع طبیعی</vt:lpstr>
      <vt:lpstr>جمعیت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SMT</dc:creator>
  <cp:keywords/>
  <dc:description/>
  <cp:lastModifiedBy>SMT</cp:lastModifiedBy>
  <cp:revision>19</cp:revision>
  <dcterms:modified xsi:type="dcterms:W3CDTF">2019-04-02T17:12:51Z</dcterms:modified>
  <cp:category/>
</cp:coreProperties>
</file>