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7"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0"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7D37"/>
    <a:srgbClr val="F0090B"/>
    <a:srgbClr val="F50306"/>
    <a:srgbClr val="E16A33"/>
    <a:srgbClr val="DD6C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7" autoAdjust="0"/>
    <p:restoredTop sz="94660"/>
  </p:normalViewPr>
  <p:slideViewPr>
    <p:cSldViewPr snapToGrid="0">
      <p:cViewPr varScale="1">
        <p:scale>
          <a:sx n="79" d="100"/>
          <a:sy n="79" d="100"/>
        </p:scale>
        <p:origin x="2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79F4B1-910D-49DB-B085-6B54D39B3B12}" type="datetimeFigureOut">
              <a:rPr lang="fa-IR" smtClean="0"/>
              <a:t>18/07/1440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9DEF86E-2F0D-4B44-9E9B-2850E58DD447}" type="slidenum">
              <a:rPr lang="fa-IR" smtClean="0"/>
              <a:t>‹#›</a:t>
            </a:fld>
            <a:endParaRPr lang="fa-I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350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FA79F4B1-910D-49DB-B085-6B54D39B3B12}" type="datetimeFigureOut">
              <a:rPr lang="fa-IR" smtClean="0"/>
              <a:t>18/07/1440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9DEF86E-2F0D-4B44-9E9B-2850E58DD447}" type="slidenum">
              <a:rPr lang="fa-IR" smtClean="0"/>
              <a:t>‹#›</a:t>
            </a:fld>
            <a:endParaRPr lang="fa-IR"/>
          </a:p>
        </p:txBody>
      </p:sp>
    </p:spTree>
    <p:extLst>
      <p:ext uri="{BB962C8B-B14F-4D97-AF65-F5344CB8AC3E}">
        <p14:creationId xmlns:p14="http://schemas.microsoft.com/office/powerpoint/2010/main" val="244718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79F4B1-910D-49DB-B085-6B54D39B3B12}" type="datetimeFigureOut">
              <a:rPr lang="fa-IR" smtClean="0"/>
              <a:t>18/07/1440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9DEF86E-2F0D-4B44-9E9B-2850E58DD447}" type="slidenum">
              <a:rPr lang="fa-IR" smtClean="0"/>
              <a:t>‹#›</a:t>
            </a:fld>
            <a:endParaRPr lang="fa-IR"/>
          </a:p>
        </p:txBody>
      </p:sp>
    </p:spTree>
    <p:extLst>
      <p:ext uri="{BB962C8B-B14F-4D97-AF65-F5344CB8AC3E}">
        <p14:creationId xmlns:p14="http://schemas.microsoft.com/office/powerpoint/2010/main" val="2255013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79F4B1-910D-49DB-B085-6B54D39B3B12}" type="datetimeFigureOut">
              <a:rPr lang="fa-IR" smtClean="0"/>
              <a:t>18/07/1440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9DEF86E-2F0D-4B44-9E9B-2850E58DD447}" type="slidenum">
              <a:rPr lang="fa-IR" smtClean="0"/>
              <a:t>‹#›</a:t>
            </a:fld>
            <a:endParaRPr lang="fa-I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6498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79F4B1-910D-49DB-B085-6B54D39B3B12}" type="datetimeFigureOut">
              <a:rPr lang="fa-IR" smtClean="0"/>
              <a:t>18/07/1440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9DEF86E-2F0D-4B44-9E9B-2850E58DD447}" type="slidenum">
              <a:rPr lang="fa-IR" smtClean="0"/>
              <a:t>‹#›</a:t>
            </a:fld>
            <a:endParaRPr lang="fa-IR"/>
          </a:p>
        </p:txBody>
      </p:sp>
    </p:spTree>
    <p:extLst>
      <p:ext uri="{BB962C8B-B14F-4D97-AF65-F5344CB8AC3E}">
        <p14:creationId xmlns:p14="http://schemas.microsoft.com/office/powerpoint/2010/main" val="3514867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79F4B1-910D-49DB-B085-6B54D39B3B12}" type="datetimeFigureOut">
              <a:rPr lang="fa-IR" smtClean="0"/>
              <a:t>18/07/1440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9DEF86E-2F0D-4B44-9E9B-2850E58DD447}" type="slidenum">
              <a:rPr lang="fa-IR" smtClean="0"/>
              <a:t>‹#›</a:t>
            </a:fld>
            <a:endParaRPr lang="fa-I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1201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79F4B1-910D-49DB-B085-6B54D39B3B12}" type="datetimeFigureOut">
              <a:rPr lang="fa-IR" smtClean="0"/>
              <a:t>18/07/1440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9DEF86E-2F0D-4B44-9E9B-2850E58DD447}" type="slidenum">
              <a:rPr lang="fa-IR" smtClean="0"/>
              <a:t>‹#›</a:t>
            </a:fld>
            <a:endParaRPr lang="fa-IR"/>
          </a:p>
        </p:txBody>
      </p:sp>
    </p:spTree>
    <p:extLst>
      <p:ext uri="{BB962C8B-B14F-4D97-AF65-F5344CB8AC3E}">
        <p14:creationId xmlns:p14="http://schemas.microsoft.com/office/powerpoint/2010/main" val="583366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79F4B1-910D-49DB-B085-6B54D39B3B12}" type="datetimeFigureOut">
              <a:rPr lang="fa-IR" smtClean="0"/>
              <a:t>18/07/1440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9DEF86E-2F0D-4B44-9E9B-2850E58DD447}" type="slidenum">
              <a:rPr lang="fa-IR" smtClean="0"/>
              <a:t>‹#›</a:t>
            </a:fld>
            <a:endParaRPr lang="fa-IR"/>
          </a:p>
        </p:txBody>
      </p:sp>
    </p:spTree>
    <p:extLst>
      <p:ext uri="{BB962C8B-B14F-4D97-AF65-F5344CB8AC3E}">
        <p14:creationId xmlns:p14="http://schemas.microsoft.com/office/powerpoint/2010/main" val="1659232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79F4B1-910D-49DB-B085-6B54D39B3B12}" type="datetimeFigureOut">
              <a:rPr lang="fa-IR" smtClean="0"/>
              <a:t>18/07/1440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9DEF86E-2F0D-4B44-9E9B-2850E58DD447}" type="slidenum">
              <a:rPr lang="fa-IR" smtClean="0"/>
              <a:t>‹#›</a:t>
            </a:fld>
            <a:endParaRPr lang="fa-IR"/>
          </a:p>
        </p:txBody>
      </p:sp>
    </p:spTree>
    <p:extLst>
      <p:ext uri="{BB962C8B-B14F-4D97-AF65-F5344CB8AC3E}">
        <p14:creationId xmlns:p14="http://schemas.microsoft.com/office/powerpoint/2010/main" val="102238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79F4B1-910D-49DB-B085-6B54D39B3B12}" type="datetimeFigureOut">
              <a:rPr lang="fa-IR" smtClean="0"/>
              <a:t>18/07/1440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9DEF86E-2F0D-4B44-9E9B-2850E58DD447}" type="slidenum">
              <a:rPr lang="fa-IR" smtClean="0"/>
              <a:t>‹#›</a:t>
            </a:fld>
            <a:endParaRPr lang="fa-IR"/>
          </a:p>
        </p:txBody>
      </p:sp>
    </p:spTree>
    <p:extLst>
      <p:ext uri="{BB962C8B-B14F-4D97-AF65-F5344CB8AC3E}">
        <p14:creationId xmlns:p14="http://schemas.microsoft.com/office/powerpoint/2010/main" val="378511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79F4B1-910D-49DB-B085-6B54D39B3B12}" type="datetimeFigureOut">
              <a:rPr lang="fa-IR" smtClean="0"/>
              <a:t>18/07/1440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9DEF86E-2F0D-4B44-9E9B-2850E58DD447}" type="slidenum">
              <a:rPr lang="fa-IR" smtClean="0"/>
              <a:t>‹#›</a:t>
            </a:fld>
            <a:endParaRPr lang="fa-IR"/>
          </a:p>
        </p:txBody>
      </p:sp>
    </p:spTree>
    <p:extLst>
      <p:ext uri="{BB962C8B-B14F-4D97-AF65-F5344CB8AC3E}">
        <p14:creationId xmlns:p14="http://schemas.microsoft.com/office/powerpoint/2010/main" val="138297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79F4B1-910D-49DB-B085-6B54D39B3B12}" type="datetimeFigureOut">
              <a:rPr lang="fa-IR" smtClean="0"/>
              <a:t>18/07/1440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9DEF86E-2F0D-4B44-9E9B-2850E58DD447}" type="slidenum">
              <a:rPr lang="fa-IR" smtClean="0"/>
              <a:t>‹#›</a:t>
            </a:fld>
            <a:endParaRPr lang="fa-IR"/>
          </a:p>
        </p:txBody>
      </p:sp>
    </p:spTree>
    <p:extLst>
      <p:ext uri="{BB962C8B-B14F-4D97-AF65-F5344CB8AC3E}">
        <p14:creationId xmlns:p14="http://schemas.microsoft.com/office/powerpoint/2010/main" val="355341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79F4B1-910D-49DB-B085-6B54D39B3B12}" type="datetimeFigureOut">
              <a:rPr lang="fa-IR" smtClean="0"/>
              <a:t>18/07/1440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9DEF86E-2F0D-4B44-9E9B-2850E58DD447}" type="slidenum">
              <a:rPr lang="fa-IR" smtClean="0"/>
              <a:t>‹#›</a:t>
            </a:fld>
            <a:endParaRPr lang="fa-IR"/>
          </a:p>
        </p:txBody>
      </p:sp>
    </p:spTree>
    <p:extLst>
      <p:ext uri="{BB962C8B-B14F-4D97-AF65-F5344CB8AC3E}">
        <p14:creationId xmlns:p14="http://schemas.microsoft.com/office/powerpoint/2010/main" val="84763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79F4B1-910D-49DB-B085-6B54D39B3B12}" type="datetimeFigureOut">
              <a:rPr lang="fa-IR" smtClean="0"/>
              <a:t>18/07/1440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9DEF86E-2F0D-4B44-9E9B-2850E58DD447}" type="slidenum">
              <a:rPr lang="fa-IR" smtClean="0"/>
              <a:t>‹#›</a:t>
            </a:fld>
            <a:endParaRPr lang="fa-IR"/>
          </a:p>
        </p:txBody>
      </p:sp>
    </p:spTree>
    <p:extLst>
      <p:ext uri="{BB962C8B-B14F-4D97-AF65-F5344CB8AC3E}">
        <p14:creationId xmlns:p14="http://schemas.microsoft.com/office/powerpoint/2010/main" val="311701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9F4B1-910D-49DB-B085-6B54D39B3B12}" type="datetimeFigureOut">
              <a:rPr lang="fa-IR" smtClean="0"/>
              <a:t>18/07/1440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9DEF86E-2F0D-4B44-9E9B-2850E58DD447}" type="slidenum">
              <a:rPr lang="fa-IR" smtClean="0"/>
              <a:t>‹#›</a:t>
            </a:fld>
            <a:endParaRPr lang="fa-IR"/>
          </a:p>
        </p:txBody>
      </p:sp>
    </p:spTree>
    <p:extLst>
      <p:ext uri="{BB962C8B-B14F-4D97-AF65-F5344CB8AC3E}">
        <p14:creationId xmlns:p14="http://schemas.microsoft.com/office/powerpoint/2010/main" val="1370481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A79F4B1-910D-49DB-B085-6B54D39B3B12}" type="datetimeFigureOut">
              <a:rPr lang="fa-IR" smtClean="0"/>
              <a:t>18/07/1440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9DEF86E-2F0D-4B44-9E9B-2850E58DD447}" type="slidenum">
              <a:rPr lang="fa-IR" smtClean="0"/>
              <a:t>‹#›</a:t>
            </a:fld>
            <a:endParaRPr lang="fa-IR"/>
          </a:p>
        </p:txBody>
      </p:sp>
    </p:spTree>
    <p:extLst>
      <p:ext uri="{BB962C8B-B14F-4D97-AF65-F5344CB8AC3E}">
        <p14:creationId xmlns:p14="http://schemas.microsoft.com/office/powerpoint/2010/main" val="3742069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A79F4B1-910D-49DB-B085-6B54D39B3B12}" type="datetimeFigureOut">
              <a:rPr lang="fa-IR" smtClean="0"/>
              <a:t>18/07/1440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9DEF86E-2F0D-4B44-9E9B-2850E58DD447}" type="slidenum">
              <a:rPr lang="fa-IR" smtClean="0"/>
              <a:t>‹#›</a:t>
            </a:fld>
            <a:endParaRPr lang="fa-IR"/>
          </a:p>
        </p:txBody>
      </p:sp>
    </p:spTree>
    <p:extLst>
      <p:ext uri="{BB962C8B-B14F-4D97-AF65-F5344CB8AC3E}">
        <p14:creationId xmlns:p14="http://schemas.microsoft.com/office/powerpoint/2010/main" val="133493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accent5"/>
            </a:gs>
            <a:gs pos="77000">
              <a:schemeClr val="accent6"/>
            </a:gs>
            <a:gs pos="64000">
              <a:schemeClr val="accent6"/>
            </a:gs>
            <a:gs pos="14000">
              <a:schemeClr val="accent5"/>
            </a:gs>
            <a:gs pos="10000">
              <a:srgbClr val="F50306"/>
            </a:gs>
            <a:gs pos="50000">
              <a:schemeClr val="accent5"/>
            </a:gs>
            <a:gs pos="39000">
              <a:schemeClr val="accent5"/>
            </a:gs>
            <a:gs pos="91000">
              <a:schemeClr val="accent5"/>
            </a:gs>
          </a:gsLst>
          <a:lin ang="27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A79F4B1-910D-49DB-B085-6B54D39B3B12}" type="datetimeFigureOut">
              <a:rPr lang="fa-IR" smtClean="0"/>
              <a:t>18/07/1440</a:t>
            </a:fld>
            <a:endParaRPr lang="fa-I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a-I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9DEF86E-2F0D-4B44-9E9B-2850E58DD447}" type="slidenum">
              <a:rPr lang="fa-IR" smtClean="0"/>
              <a:t>‹#›</a:t>
            </a:fld>
            <a:endParaRPr lang="fa-IR"/>
          </a:p>
        </p:txBody>
      </p:sp>
    </p:spTree>
    <p:extLst>
      <p:ext uri="{BB962C8B-B14F-4D97-AF65-F5344CB8AC3E}">
        <p14:creationId xmlns:p14="http://schemas.microsoft.com/office/powerpoint/2010/main" val="242475550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xml"/><Relationship Id="rId3" Type="http://schemas.openxmlformats.org/officeDocument/2006/relationships/audio" Target="../media/audio1.wav"/><Relationship Id="rId7" Type="http://schemas.openxmlformats.org/officeDocument/2006/relationships/slide" Target="slide22.xml"/><Relationship Id="rId12" Type="http://schemas.openxmlformats.org/officeDocument/2006/relationships/slide" Target="slide23.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18.xml"/><Relationship Id="rId5" Type="http://schemas.openxmlformats.org/officeDocument/2006/relationships/slide" Target="slide20.xml"/><Relationship Id="rId10" Type="http://schemas.openxmlformats.org/officeDocument/2006/relationships/slide" Target="slide21.xml"/><Relationship Id="rId4" Type="http://schemas.openxmlformats.org/officeDocument/2006/relationships/slide" Target="slide19.xml"/><Relationship Id="rId9" Type="http://schemas.openxmlformats.org/officeDocument/2006/relationships/slide" Target="slide25.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36.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slide" Target="slide32.xml"/><Relationship Id="rId18" Type="http://schemas.openxmlformats.org/officeDocument/2006/relationships/image" Target="../media/image20.jpg"/><Relationship Id="rId3" Type="http://schemas.openxmlformats.org/officeDocument/2006/relationships/audio" Target="../media/audio1.wav"/><Relationship Id="rId21" Type="http://schemas.openxmlformats.org/officeDocument/2006/relationships/image" Target="../media/image21.jpg"/><Relationship Id="rId7" Type="http://schemas.openxmlformats.org/officeDocument/2006/relationships/slide" Target="slide35.xml"/><Relationship Id="rId12" Type="http://schemas.openxmlformats.org/officeDocument/2006/relationships/image" Target="../media/image17.jpg"/><Relationship Id="rId17" Type="http://schemas.openxmlformats.org/officeDocument/2006/relationships/slide" Target="slide28.xml"/><Relationship Id="rId2" Type="http://schemas.openxmlformats.org/officeDocument/2006/relationships/slide" Target="slide29.xml"/><Relationship Id="rId16" Type="http://schemas.openxmlformats.org/officeDocument/2006/relationships/image" Target="../media/image19.jpeg"/><Relationship Id="rId20"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slide" Target="slide30.xml"/><Relationship Id="rId5" Type="http://schemas.openxmlformats.org/officeDocument/2006/relationships/slide" Target="slide33.xml"/><Relationship Id="rId15" Type="http://schemas.openxmlformats.org/officeDocument/2006/relationships/slide" Target="slide27.xml"/><Relationship Id="rId10" Type="http://schemas.openxmlformats.org/officeDocument/2006/relationships/image" Target="../media/image16.jpg"/><Relationship Id="rId19" Type="http://schemas.openxmlformats.org/officeDocument/2006/relationships/slide" Target="slide2.xml"/><Relationship Id="rId4" Type="http://schemas.openxmlformats.org/officeDocument/2006/relationships/image" Target="../media/image13.jpg"/><Relationship Id="rId9" Type="http://schemas.openxmlformats.org/officeDocument/2006/relationships/slide" Target="slide34.xml"/><Relationship Id="rId1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hyperlink" Target="http://www.karnaval.ir/iran-shahcheragh-shiraz-fars/" TargetMode="External"/><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slide" Target="slide26.xml"/></Relationships>
</file>

<file path=ppt/slides/_rels/slide3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slide" Target="slide7.xml"/><Relationship Id="rId18" Type="http://schemas.openxmlformats.org/officeDocument/2006/relationships/image" Target="../media/image9.jpg"/><Relationship Id="rId3" Type="http://schemas.openxmlformats.org/officeDocument/2006/relationships/audio" Target="../media/audio1.wav"/><Relationship Id="rId21" Type="http://schemas.openxmlformats.org/officeDocument/2006/relationships/slide" Target="slide5.xml"/><Relationship Id="rId7" Type="http://schemas.openxmlformats.org/officeDocument/2006/relationships/slide" Target="slide6.xml"/><Relationship Id="rId12" Type="http://schemas.openxmlformats.org/officeDocument/2006/relationships/image" Target="../media/image6.jpg"/><Relationship Id="rId17" Type="http://schemas.openxmlformats.org/officeDocument/2006/relationships/slide" Target="slide11.xml"/><Relationship Id="rId2" Type="http://schemas.openxmlformats.org/officeDocument/2006/relationships/slide" Target="slide13.xml"/><Relationship Id="rId16" Type="http://schemas.openxmlformats.org/officeDocument/2006/relationships/image" Target="../media/image8.jpg"/><Relationship Id="rId20"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3.jpg"/><Relationship Id="rId11" Type="http://schemas.openxmlformats.org/officeDocument/2006/relationships/slide" Target="slide8.xml"/><Relationship Id="rId5" Type="http://schemas.openxmlformats.org/officeDocument/2006/relationships/slide" Target="slide14.xml"/><Relationship Id="rId15" Type="http://schemas.openxmlformats.org/officeDocument/2006/relationships/slide" Target="slide12.xml"/><Relationship Id="rId23" Type="http://schemas.openxmlformats.org/officeDocument/2006/relationships/slide" Target="slide2.xml"/><Relationship Id="rId10" Type="http://schemas.openxmlformats.org/officeDocument/2006/relationships/image" Target="../media/image5.jpg"/><Relationship Id="rId19" Type="http://schemas.openxmlformats.org/officeDocument/2006/relationships/slide" Target="slide10.xml"/><Relationship Id="rId4" Type="http://schemas.openxmlformats.org/officeDocument/2006/relationships/image" Target="../media/image2.jpg"/><Relationship Id="rId9" Type="http://schemas.openxmlformats.org/officeDocument/2006/relationships/slide" Target="slide9.xml"/><Relationship Id="rId14" Type="http://schemas.openxmlformats.org/officeDocument/2006/relationships/image" Target="../media/image7.jpg"/><Relationship Id="rId22"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1526" y="762000"/>
            <a:ext cx="8186448" cy="2833256"/>
          </a:xfrm>
        </p:spPr>
        <p:txBody>
          <a:bodyPr>
            <a:noAutofit/>
          </a:bodyPr>
          <a:lstStyle/>
          <a:p>
            <a:r>
              <a:rPr lang="fa-IR" sz="21500" dirty="0" smtClean="0">
                <a:latin typeface="Aldhabi" panose="01000000000000000000" pitchFamily="2" charset="-78"/>
                <a:cs typeface="Aldhabi" panose="01000000000000000000" pitchFamily="2" charset="-78"/>
              </a:rPr>
              <a:t>بسم الله الرحمن الرحیم</a:t>
            </a:r>
            <a:endParaRPr lang="fa-IR" sz="21500" dirty="0">
              <a:latin typeface="Aldhabi" panose="01000000000000000000" pitchFamily="2" charset="-78"/>
              <a:cs typeface="Aldhabi" panose="01000000000000000000" pitchFamily="2" charset="-78"/>
            </a:endParaRPr>
          </a:p>
        </p:txBody>
      </p:sp>
      <p:sp>
        <p:nvSpPr>
          <p:cNvPr id="3" name="Subtitle 2"/>
          <p:cNvSpPr>
            <a:spLocks noGrp="1"/>
          </p:cNvSpPr>
          <p:nvPr>
            <p:ph type="subTitle" idx="1"/>
          </p:nvPr>
        </p:nvSpPr>
        <p:spPr>
          <a:xfrm>
            <a:off x="6088277" y="3435926"/>
            <a:ext cx="2363788" cy="1947333"/>
          </a:xfrm>
        </p:spPr>
        <p:txBody>
          <a:bodyPr>
            <a:normAutofit/>
          </a:bodyPr>
          <a:lstStyle/>
          <a:p>
            <a:r>
              <a:rPr lang="fa-IR" sz="5400" dirty="0" smtClean="0">
                <a:solidFill>
                  <a:schemeClr val="tx1"/>
                </a:solidFill>
                <a:latin typeface="Aldhabi" panose="01000000000000000000" pitchFamily="2" charset="-78"/>
                <a:cs typeface="Aldhabi" panose="01000000000000000000" pitchFamily="2" charset="-78"/>
              </a:rPr>
              <a:t>امیر عنایتی </a:t>
            </a:r>
            <a:endParaRPr lang="fa-IR" sz="5400" dirty="0">
              <a:solidFill>
                <a:schemeClr val="tx1"/>
              </a:solidFill>
              <a:latin typeface="Aldhabi" panose="01000000000000000000" pitchFamily="2" charset="-78"/>
              <a:cs typeface="Aldhabi" panose="01000000000000000000" pitchFamily="2" charset="-78"/>
            </a:endParaRPr>
          </a:p>
        </p:txBody>
      </p:sp>
      <p:sp>
        <p:nvSpPr>
          <p:cNvPr id="5" name="TextBox 4"/>
          <p:cNvSpPr txBox="1"/>
          <p:nvPr/>
        </p:nvSpPr>
        <p:spPr>
          <a:xfrm>
            <a:off x="4932218" y="5818909"/>
            <a:ext cx="2022764" cy="769441"/>
          </a:xfrm>
          <a:prstGeom prst="rect">
            <a:avLst/>
          </a:prstGeom>
          <a:noFill/>
        </p:spPr>
        <p:txBody>
          <a:bodyPr wrap="square" rtlCol="1">
            <a:spAutoFit/>
          </a:bodyPr>
          <a:lstStyle/>
          <a:p>
            <a:pPr algn="ctr"/>
            <a:r>
              <a:rPr lang="fa-IR" sz="4400" dirty="0" smtClean="0">
                <a:latin typeface="Aldhabi" panose="01000000000000000000" pitchFamily="2" charset="-78"/>
                <a:cs typeface="Aldhabi" panose="01000000000000000000" pitchFamily="2" charset="-78"/>
              </a:rPr>
              <a:t>پایه نهم</a:t>
            </a:r>
            <a:endParaRPr lang="fa-IR" sz="4400" dirty="0">
              <a:latin typeface="Aldhabi" panose="01000000000000000000" pitchFamily="2" charset="-78"/>
              <a:cs typeface="Aldhabi" panose="01000000000000000000" pitchFamily="2" charset="-78"/>
            </a:endParaRPr>
          </a:p>
        </p:txBody>
      </p:sp>
      <p:sp>
        <p:nvSpPr>
          <p:cNvPr id="6" name="TextBox 5"/>
          <p:cNvSpPr txBox="1"/>
          <p:nvPr/>
        </p:nvSpPr>
        <p:spPr>
          <a:xfrm>
            <a:off x="3241964" y="3686318"/>
            <a:ext cx="1690254" cy="1446550"/>
          </a:xfrm>
          <a:prstGeom prst="rect">
            <a:avLst/>
          </a:prstGeom>
          <a:noFill/>
        </p:spPr>
        <p:txBody>
          <a:bodyPr wrap="square" rtlCol="1">
            <a:spAutoFit/>
          </a:bodyPr>
          <a:lstStyle/>
          <a:p>
            <a:pPr algn="ctr"/>
            <a:r>
              <a:rPr lang="fa-IR" sz="4400" dirty="0" smtClean="0">
                <a:latin typeface="Aldhabi" panose="01000000000000000000" pitchFamily="2" charset="-78"/>
                <a:cs typeface="Aldhabi" panose="01000000000000000000" pitchFamily="2" charset="-78"/>
              </a:rPr>
              <a:t>تاریخ </a:t>
            </a:r>
          </a:p>
          <a:p>
            <a:r>
              <a:rPr lang="fa-IR" sz="4400" dirty="0" smtClean="0">
                <a:latin typeface="Aldhabi" panose="01000000000000000000" pitchFamily="2" charset="-78"/>
                <a:cs typeface="Aldhabi" panose="01000000000000000000" pitchFamily="2" charset="-78"/>
              </a:rPr>
              <a:t>استان فارس </a:t>
            </a:r>
            <a:endParaRPr lang="fa-IR" sz="4400" dirty="0">
              <a:latin typeface="Aldhabi" panose="01000000000000000000" pitchFamily="2" charset="-78"/>
              <a:cs typeface="Aldhabi" panose="01000000000000000000" pitchFamily="2" charset="-78"/>
            </a:endParaRPr>
          </a:p>
        </p:txBody>
      </p:sp>
      <p:sp>
        <p:nvSpPr>
          <p:cNvPr id="7" name="Oval 6">
            <a:hlinkClick r:id="rId4" action="ppaction://hlinksldjump">
              <a:snd r:embed="rId5" name="click.wav"/>
            </a:hlinkClick>
          </p:cNvPr>
          <p:cNvSpPr/>
          <p:nvPr/>
        </p:nvSpPr>
        <p:spPr>
          <a:xfrm>
            <a:off x="304800" y="5666509"/>
            <a:ext cx="748145" cy="921841"/>
          </a:xfrm>
          <a:prstGeom prst="ellipse">
            <a:avLst/>
          </a:prstGeom>
          <a:solidFill>
            <a:srgbClr val="F50306"/>
          </a:solidFill>
          <a:ln>
            <a:solidFill>
              <a:srgbClr val="E87D3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chemeClr val="tx1"/>
                </a:solidFill>
                <a:latin typeface="Aldhabi" panose="01000000000000000000" pitchFamily="2" charset="-78"/>
                <a:cs typeface="Aldhabi" panose="01000000000000000000" pitchFamily="2" charset="-78"/>
              </a:rPr>
              <a:t>بعدی </a:t>
            </a:r>
            <a:endParaRPr lang="fa-IR" sz="2000" dirty="0">
              <a:solidFill>
                <a:schemeClr val="tx1"/>
              </a:solidFill>
              <a:latin typeface="Aldhabi" panose="01000000000000000000" pitchFamily="2" charset="-78"/>
              <a:cs typeface="Aldhabi" panose="01000000000000000000" pitchFamily="2" charset="-78"/>
            </a:endParaRPr>
          </a:p>
        </p:txBody>
      </p:sp>
      <p:pic>
        <p:nvPicPr>
          <p:cNvPr id="9" name="01.Free as a Bir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9272" y="152400"/>
            <a:ext cx="609600" cy="609600"/>
          </a:xfrm>
          <a:prstGeom prst="rect">
            <a:avLst/>
          </a:prstGeom>
        </p:spPr>
      </p:pic>
    </p:spTree>
    <p:extLst>
      <p:ext uri="{BB962C8B-B14F-4D97-AF65-F5344CB8AC3E}">
        <p14:creationId xmlns:p14="http://schemas.microsoft.com/office/powerpoint/2010/main" val="3772535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6"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7" repeatCount="indefinite" fill="remove" display="0">
                  <p:stCondLst>
                    <p:cond delay="indefinite"/>
                  </p:stCondLst>
                  <p:endCondLst>
                    <p:cond evt="onStopAudio" delay="0">
                      <p:tgtEl>
                        <p:sldTgt/>
                      </p:tgtEl>
                    </p:cond>
                  </p:endCondLst>
                </p:cTn>
                <p:tgtEl>
                  <p:spTgt spid="9"/>
                </p:tgtEl>
              </p:cMediaNode>
            </p:audio>
          </p:childTnLst>
        </p:cTn>
      </p:par>
    </p:tnLst>
    <p:bldLst>
      <p:bldP spid="2" grpId="0"/>
      <p:bldP spid="3" grpId="0" build="p"/>
      <p:bldP spid="5" grpId="0"/>
      <p:bldP spid="6"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TextBox 5"/>
          <p:cNvSpPr txBox="1"/>
          <p:nvPr/>
        </p:nvSpPr>
        <p:spPr>
          <a:xfrm>
            <a:off x="3380509" y="166255"/>
            <a:ext cx="4585855" cy="830997"/>
          </a:xfrm>
          <a:prstGeom prst="rect">
            <a:avLst/>
          </a:prstGeom>
          <a:noFill/>
        </p:spPr>
        <p:txBody>
          <a:bodyPr wrap="square" rtlCol="1">
            <a:spAutoFit/>
          </a:bodyPr>
          <a:lstStyle/>
          <a:p>
            <a:r>
              <a:rPr lang="fa-IR" sz="4800" dirty="0" smtClean="0">
                <a:latin typeface="Aldhabi" panose="01000000000000000000" pitchFamily="2" charset="-78"/>
                <a:cs typeface="Aldhabi" panose="01000000000000000000" pitchFamily="2" charset="-78"/>
              </a:rPr>
              <a:t>حافظیه </a:t>
            </a:r>
            <a:endParaRPr lang="fa-IR" sz="4800" dirty="0">
              <a:latin typeface="Aldhabi" panose="01000000000000000000" pitchFamily="2" charset="-78"/>
              <a:cs typeface="Aldhabi" panose="01000000000000000000" pitchFamily="2" charset="-78"/>
            </a:endParaRPr>
          </a:p>
        </p:txBody>
      </p:sp>
      <p:sp>
        <p:nvSpPr>
          <p:cNvPr id="7" name="Rectangle 6"/>
          <p:cNvSpPr/>
          <p:nvPr/>
        </p:nvSpPr>
        <p:spPr>
          <a:xfrm>
            <a:off x="0" y="5214417"/>
            <a:ext cx="6096000" cy="1477328"/>
          </a:xfrm>
          <a:prstGeom prst="rect">
            <a:avLst/>
          </a:prstGeom>
        </p:spPr>
        <p:txBody>
          <a:bodyPr>
            <a:spAutoFit/>
          </a:bodyPr>
          <a:lstStyle/>
          <a:p>
            <a:pPr algn="r" rtl="1"/>
            <a:r>
              <a:rPr lang="fa-IR" dirty="0" smtClean="0">
                <a:latin typeface="Times New Roman" panose="02020603050405020304" pitchFamily="18" charset="0"/>
                <a:ea typeface="Times New Roman" panose="02020603050405020304" pitchFamily="18" charset="0"/>
              </a:rPr>
              <a:t>فارس - شیراز بلوار هفت تن، بلوار چهل مقام</a:t>
            </a:r>
            <a:endParaRPr lang="en-US" dirty="0" smtClean="0">
              <a:latin typeface="Times New Roman" panose="02020603050405020304" pitchFamily="18" charset="0"/>
              <a:ea typeface="Times New Roman" panose="02020603050405020304" pitchFamily="18" charset="0"/>
            </a:endParaRPr>
          </a:p>
          <a:p>
            <a:pPr algn="r" rtl="1"/>
            <a:r>
              <a:rPr lang="fa-IR" dirty="0" smtClean="0">
                <a:latin typeface="Times New Roman" panose="02020603050405020304" pitchFamily="18" charset="0"/>
                <a:ea typeface="Times New Roman" panose="02020603050405020304" pitchFamily="18" charset="0"/>
              </a:rPr>
              <a:t>خواجه شمس الدین محمد شیرازی، غزل سرای بزرگ، متخلص به حافظ و ملقب به لسان الغیب و ترجمان الاسرار، در آغاز سده هشتم هجری در شیراز متولد و در سال ۷۹۲ ه. ق. در شیراز درگذشت.</a:t>
            </a:r>
            <a:endParaRPr lang="en-US" dirty="0">
              <a:latin typeface="Times New Roman" panose="02020603050405020304" pitchFamily="18" charset="0"/>
              <a:ea typeface="Times New Roman" panose="02020603050405020304" pitchFamily="18" charset="0"/>
            </a:endParaRPr>
          </a:p>
        </p:txBody>
      </p:sp>
      <p:sp>
        <p:nvSpPr>
          <p:cNvPr id="9" name="Oval 8">
            <a:hlinkClick r:id="rId3" action="ppaction://hlinksldjump">
              <a:snd r:embed="rId4" name="click.wav"/>
            </a:hlinkClick>
          </p:cNvPr>
          <p:cNvSpPr/>
          <p:nvPr/>
        </p:nvSpPr>
        <p:spPr>
          <a:xfrm>
            <a:off x="11042073" y="5356968"/>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350164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323212"/>
            <a:ext cx="6096000" cy="923330"/>
          </a:xfrm>
          <a:prstGeom prst="rect">
            <a:avLst/>
          </a:prstGeom>
        </p:spPr>
        <p:txBody>
          <a:bodyPr>
            <a:spAutoFit/>
          </a:bodyPr>
          <a:lstStyle/>
          <a:p>
            <a:pPr algn="r" rtl="1"/>
            <a:r>
              <a:rPr lang="fa-IR" dirty="0">
                <a:latin typeface="Times New Roman" panose="02020603050405020304" pitchFamily="18" charset="0"/>
                <a:ea typeface="Times New Roman" panose="02020603050405020304" pitchFamily="18" charset="0"/>
              </a:rPr>
              <a:t>فارس - شیراز محله (درب شاهزاده) جنب مسجد جامع وکیل</a:t>
            </a:r>
            <a:endParaRPr lang="en-US" dirty="0">
              <a:latin typeface="Times New Roman" panose="02020603050405020304" pitchFamily="18" charset="0"/>
              <a:ea typeface="Times New Roman" panose="02020603050405020304" pitchFamily="18" charset="0"/>
            </a:endParaRPr>
          </a:p>
          <a:p>
            <a:pPr algn="r" rtl="1"/>
            <a:r>
              <a:rPr lang="fa-IR" dirty="0">
                <a:latin typeface="Times New Roman" panose="02020603050405020304" pitchFamily="18" charset="0"/>
                <a:ea typeface="Times New Roman" panose="02020603050405020304" pitchFamily="18" charset="0"/>
              </a:rPr>
              <a:t>کنار مسجد جامع وکیل بازار بزرگی هست که به دستور کریم خان زند و درست وسط شهر شیراز ساخته شده.</a:t>
            </a:r>
            <a:endParaRPr lang="en-US" dirty="0">
              <a:latin typeface="Times New Roman" panose="02020603050405020304" pitchFamily="18" charset="0"/>
              <a:ea typeface="Times New Roman" panose="02020603050405020304" pitchFamily="18" charset="0"/>
            </a:endParaRPr>
          </a:p>
        </p:txBody>
      </p:sp>
      <p:sp>
        <p:nvSpPr>
          <p:cNvPr id="6" name="TextBox 5"/>
          <p:cNvSpPr txBox="1"/>
          <p:nvPr/>
        </p:nvSpPr>
        <p:spPr>
          <a:xfrm>
            <a:off x="10474036" y="124691"/>
            <a:ext cx="3796145" cy="769441"/>
          </a:xfrm>
          <a:prstGeom prst="rect">
            <a:avLst/>
          </a:prstGeom>
          <a:noFill/>
        </p:spPr>
        <p:txBody>
          <a:bodyPr wrap="square" rtlCol="1">
            <a:spAutoFit/>
          </a:bodyPr>
          <a:lstStyle/>
          <a:p>
            <a:r>
              <a:rPr lang="fa-IR" sz="4400" dirty="0" smtClean="0">
                <a:latin typeface="Aldhabi" panose="01000000000000000000" pitchFamily="2" charset="-78"/>
                <a:cs typeface="Aldhabi" panose="01000000000000000000" pitchFamily="2" charset="-78"/>
              </a:rPr>
              <a:t>بازار وکیل </a:t>
            </a:r>
            <a:endParaRPr lang="fa-IR" sz="4400" dirty="0">
              <a:latin typeface="Aldhabi" panose="01000000000000000000" pitchFamily="2" charset="-78"/>
              <a:cs typeface="Aldhabi" panose="01000000000000000000" pitchFamily="2" charset="-78"/>
            </a:endParaRPr>
          </a:p>
        </p:txBody>
      </p:sp>
      <p:sp>
        <p:nvSpPr>
          <p:cNvPr id="8" name="Oval 7">
            <a:hlinkClick r:id="rId3" action="ppaction://hlinksldjump">
              <a:snd r:embed="rId4" name="click.wav"/>
            </a:hlinkClick>
          </p:cNvPr>
          <p:cNvSpPr/>
          <p:nvPr/>
        </p:nvSpPr>
        <p:spPr>
          <a:xfrm>
            <a:off x="11042073" y="5356968"/>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8218306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318930"/>
            <a:ext cx="6096000" cy="1200329"/>
          </a:xfrm>
          <a:prstGeom prst="rect">
            <a:avLst/>
          </a:prstGeom>
        </p:spPr>
        <p:txBody>
          <a:bodyPr>
            <a:spAutoFit/>
          </a:bodyPr>
          <a:lstStyle/>
          <a:p>
            <a:pPr algn="r" rtl="1"/>
            <a:r>
              <a:rPr lang="fa-IR" dirty="0">
                <a:latin typeface="Times New Roman" panose="02020603050405020304" pitchFamily="18" charset="0"/>
                <a:ea typeface="Times New Roman" panose="02020603050405020304" pitchFamily="18" charset="0"/>
              </a:rPr>
              <a:t>فارس - شیراز خیابان کریم خان</a:t>
            </a:r>
            <a:r>
              <a:rPr lang="en-US" dirty="0">
                <a:latin typeface="Times New Roman" panose="02020603050405020304" pitchFamily="18" charset="0"/>
                <a:ea typeface="Times New Roman" panose="02020603050405020304" pitchFamily="18" charset="0"/>
              </a:rPr>
              <a:t>  </a:t>
            </a:r>
          </a:p>
          <a:p>
            <a:pPr algn="r" rtl="1"/>
            <a:r>
              <a:rPr lang="fa-IR" dirty="0">
                <a:latin typeface="Times New Roman" panose="02020603050405020304" pitchFamily="18" charset="0"/>
                <a:ea typeface="Times New Roman" panose="02020603050405020304" pitchFamily="18" charset="0"/>
              </a:rPr>
              <a:t>در مرکز شهر شیراز ساختمان چهار گوشی که روی بدنه بیرونی دیوارها و چهار برج آن نقش و نگارهایی ساده و زیبا به وسیله آجر به ارتفاع حدودا ۱۵ متر دیده می شود.</a:t>
            </a:r>
            <a:endParaRPr lang="en-US" dirty="0">
              <a:latin typeface="Times New Roman" panose="02020603050405020304" pitchFamily="18" charset="0"/>
              <a:ea typeface="Times New Roman" panose="02020603050405020304" pitchFamily="18" charset="0"/>
            </a:endParaRPr>
          </a:p>
        </p:txBody>
      </p:sp>
      <p:sp>
        <p:nvSpPr>
          <p:cNvPr id="6" name="TextBox 5"/>
          <p:cNvSpPr txBox="1"/>
          <p:nvPr/>
        </p:nvSpPr>
        <p:spPr>
          <a:xfrm>
            <a:off x="10072254" y="149653"/>
            <a:ext cx="2632364" cy="769441"/>
          </a:xfrm>
          <a:prstGeom prst="rect">
            <a:avLst/>
          </a:prstGeom>
          <a:noFill/>
        </p:spPr>
        <p:txBody>
          <a:bodyPr wrap="square" rtlCol="1">
            <a:spAutoFit/>
          </a:bodyPr>
          <a:lstStyle/>
          <a:p>
            <a:r>
              <a:rPr lang="fa-IR" sz="4400" dirty="0" smtClean="0">
                <a:latin typeface="Aldhabi" panose="01000000000000000000" pitchFamily="2" charset="-78"/>
                <a:cs typeface="Aldhabi" panose="01000000000000000000" pitchFamily="2" charset="-78"/>
              </a:rPr>
              <a:t>ارگ کریمخانی</a:t>
            </a:r>
            <a:endParaRPr lang="fa-IR" sz="4400" dirty="0">
              <a:latin typeface="Aldhabi" panose="01000000000000000000" pitchFamily="2" charset="-78"/>
              <a:cs typeface="Aldhabi" panose="01000000000000000000" pitchFamily="2" charset="-78"/>
            </a:endParaRPr>
          </a:p>
        </p:txBody>
      </p:sp>
      <p:sp>
        <p:nvSpPr>
          <p:cNvPr id="8" name="Oval 7">
            <a:hlinkClick r:id="rId3" action="ppaction://hlinksldjump">
              <a:snd r:embed="rId4" name="click.wav"/>
            </a:hlinkClick>
          </p:cNvPr>
          <p:cNvSpPr/>
          <p:nvPr/>
        </p:nvSpPr>
        <p:spPr>
          <a:xfrm>
            <a:off x="11042073" y="5356968"/>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625027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277091" y="5281136"/>
            <a:ext cx="6096000" cy="1477328"/>
          </a:xfrm>
          <a:prstGeom prst="rect">
            <a:avLst/>
          </a:prstGeom>
        </p:spPr>
        <p:txBody>
          <a:bodyPr>
            <a:spAutoFit/>
          </a:bodyPr>
          <a:lstStyle/>
          <a:p>
            <a:pPr algn="r" rtl="1"/>
            <a:r>
              <a:rPr lang="fa-IR" dirty="0">
                <a:latin typeface="Times New Roman" panose="02020603050405020304" pitchFamily="18" charset="0"/>
                <a:ea typeface="Times New Roman" panose="02020603050405020304" pitchFamily="18" charset="0"/>
              </a:rPr>
              <a:t>فارس - شیراز جنب بازار وکیل</a:t>
            </a:r>
            <a:endParaRPr lang="en-US" dirty="0">
              <a:latin typeface="Times New Roman" panose="02020603050405020304" pitchFamily="18" charset="0"/>
              <a:ea typeface="Times New Roman" panose="02020603050405020304" pitchFamily="18" charset="0"/>
            </a:endParaRPr>
          </a:p>
          <a:p>
            <a:pPr algn="r" rtl="1"/>
            <a:r>
              <a:rPr lang="fa-IR" dirty="0">
                <a:latin typeface="Times New Roman" panose="02020603050405020304" pitchFamily="18" charset="0"/>
                <a:ea typeface="Times New Roman" panose="02020603050405020304" pitchFamily="18" charset="0"/>
              </a:rPr>
              <a:t/>
            </a:r>
            <a:br>
              <a:rPr lang="fa-IR" dirty="0">
                <a:latin typeface="Times New Roman" panose="02020603050405020304" pitchFamily="18" charset="0"/>
                <a:ea typeface="Times New Roman" panose="02020603050405020304" pitchFamily="18" charset="0"/>
              </a:rPr>
            </a:br>
            <a:r>
              <a:rPr lang="fa-IR" dirty="0">
                <a:latin typeface="Times New Roman" panose="02020603050405020304" pitchFamily="18" charset="0"/>
                <a:ea typeface="Times New Roman" panose="02020603050405020304" pitchFamily="18" charset="0"/>
              </a:rPr>
              <a:t>کنار بازار وکیل یه سرای فوق‌العاده زیباست، پر از کاشی‌کاری‌های نفیس و ریزه‌کاری‌های چوبی با شیشه‌های رنگارنگ که به «مشیر» معروفه. </a:t>
            </a:r>
            <a:endParaRPr lang="en-US" dirty="0">
              <a:latin typeface="Times New Roman" panose="02020603050405020304" pitchFamily="18" charset="0"/>
              <a:ea typeface="Times New Roman" panose="02020603050405020304" pitchFamily="18" charset="0"/>
            </a:endParaRPr>
          </a:p>
        </p:txBody>
      </p:sp>
      <p:sp>
        <p:nvSpPr>
          <p:cNvPr id="6" name="TextBox 5"/>
          <p:cNvSpPr txBox="1"/>
          <p:nvPr/>
        </p:nvSpPr>
        <p:spPr>
          <a:xfrm>
            <a:off x="8513618" y="2022764"/>
            <a:ext cx="3172691" cy="707886"/>
          </a:xfrm>
          <a:prstGeom prst="rect">
            <a:avLst/>
          </a:prstGeom>
          <a:noFill/>
        </p:spPr>
        <p:txBody>
          <a:bodyPr wrap="square" rtlCol="1">
            <a:spAutoFit/>
          </a:bodyPr>
          <a:lstStyle/>
          <a:p>
            <a:r>
              <a:rPr lang="fa-IR" sz="4000" dirty="0" smtClean="0">
                <a:latin typeface="Aldhabi" panose="01000000000000000000" pitchFamily="2" charset="-78"/>
                <a:cs typeface="Aldhabi" panose="01000000000000000000" pitchFamily="2" charset="-78"/>
              </a:rPr>
              <a:t>سرای مشیر یا سرای هنر </a:t>
            </a:r>
            <a:endParaRPr lang="fa-IR" sz="4000" dirty="0">
              <a:latin typeface="Aldhabi" panose="01000000000000000000" pitchFamily="2" charset="-78"/>
              <a:cs typeface="Aldhabi" panose="01000000000000000000" pitchFamily="2" charset="-78"/>
            </a:endParaRPr>
          </a:p>
        </p:txBody>
      </p:sp>
      <p:sp>
        <p:nvSpPr>
          <p:cNvPr id="8" name="Oval 7">
            <a:hlinkClick r:id="rId3" action="ppaction://hlinksldjump">
              <a:snd r:embed="rId4" name="click.wav"/>
            </a:hlinkClick>
          </p:cNvPr>
          <p:cNvSpPr/>
          <p:nvPr/>
        </p:nvSpPr>
        <p:spPr>
          <a:xfrm>
            <a:off x="11042073" y="5356968"/>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367662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5902036" y="480169"/>
            <a:ext cx="6096000" cy="1200329"/>
          </a:xfrm>
          <a:prstGeom prst="rect">
            <a:avLst/>
          </a:prstGeom>
        </p:spPr>
        <p:txBody>
          <a:bodyPr>
            <a:spAutoFit/>
          </a:bodyPr>
          <a:lstStyle/>
          <a:p>
            <a:pPr algn="r" rtl="1"/>
            <a:r>
              <a:rPr lang="fa-IR" dirty="0">
                <a:latin typeface="Times New Roman" panose="02020603050405020304" pitchFamily="18" charset="0"/>
                <a:ea typeface="Times New Roman" panose="02020603050405020304" pitchFamily="18" charset="0"/>
              </a:rPr>
              <a:t>فارس - شیراز خ لطفلی خان زند</a:t>
            </a:r>
            <a:endParaRPr lang="en-US" dirty="0">
              <a:latin typeface="Times New Roman" panose="02020603050405020304" pitchFamily="18" charset="0"/>
              <a:ea typeface="Times New Roman" panose="02020603050405020304" pitchFamily="18" charset="0"/>
            </a:endParaRPr>
          </a:p>
          <a:p>
            <a:pPr algn="r" rtl="1"/>
            <a:r>
              <a:rPr lang="fa-IR" dirty="0">
                <a:latin typeface="Times New Roman" panose="02020603050405020304" pitchFamily="18" charset="0"/>
                <a:ea typeface="Times New Roman" panose="02020603050405020304" pitchFamily="18" charset="0"/>
              </a:rPr>
              <a:t>خانه زینت الملک یا زینت الملوک یکی از آثار تاریخی و معماری دوره قاجار است که ساخت آن حدود ۱۲ سال طول کشیده است. </a:t>
            </a:r>
            <a:endParaRPr lang="en-US" dirty="0">
              <a:latin typeface="Times New Roman" panose="02020603050405020304" pitchFamily="18" charset="0"/>
              <a:ea typeface="Times New Roman" panose="02020603050405020304" pitchFamily="18" charset="0"/>
            </a:endParaRPr>
          </a:p>
        </p:txBody>
      </p:sp>
      <p:sp>
        <p:nvSpPr>
          <p:cNvPr id="6" name="TextBox 5"/>
          <p:cNvSpPr txBox="1"/>
          <p:nvPr/>
        </p:nvSpPr>
        <p:spPr>
          <a:xfrm>
            <a:off x="4100945" y="5003025"/>
            <a:ext cx="3796145" cy="707886"/>
          </a:xfrm>
          <a:prstGeom prst="rect">
            <a:avLst/>
          </a:prstGeom>
          <a:noFill/>
        </p:spPr>
        <p:txBody>
          <a:bodyPr wrap="square" rtlCol="1">
            <a:spAutoFit/>
          </a:bodyPr>
          <a:lstStyle/>
          <a:p>
            <a:r>
              <a:rPr lang="fa-IR" sz="4000" dirty="0" smtClean="0">
                <a:latin typeface="Aldhabi" panose="01000000000000000000" pitchFamily="2" charset="-78"/>
                <a:cs typeface="Aldhabi" panose="01000000000000000000" pitchFamily="2" charset="-78"/>
              </a:rPr>
              <a:t>موزه تاریخی زینت الملک</a:t>
            </a:r>
            <a:endParaRPr lang="fa-IR" sz="4000" dirty="0">
              <a:latin typeface="Aldhabi" panose="01000000000000000000" pitchFamily="2" charset="-78"/>
              <a:cs typeface="Aldhabi" panose="01000000000000000000" pitchFamily="2" charset="-78"/>
            </a:endParaRPr>
          </a:p>
        </p:txBody>
      </p:sp>
      <p:sp>
        <p:nvSpPr>
          <p:cNvPr id="8" name="Oval 7">
            <a:hlinkClick r:id="rId3" action="ppaction://hlinksldjump">
              <a:snd r:embed="rId4" name="click.wav"/>
            </a:hlinkClick>
          </p:cNvPr>
          <p:cNvSpPr/>
          <p:nvPr/>
        </p:nvSpPr>
        <p:spPr>
          <a:xfrm>
            <a:off x="11042073" y="5356968"/>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632573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33000">
              <a:schemeClr val="accent5"/>
            </a:gs>
            <a:gs pos="91000">
              <a:schemeClr val="accent6"/>
            </a:gs>
            <a:gs pos="98000">
              <a:schemeClr val="accent6"/>
            </a:gs>
            <a:gs pos="14000">
              <a:schemeClr val="accent5"/>
            </a:gs>
            <a:gs pos="10000">
              <a:srgbClr val="F50306"/>
            </a:gs>
            <a:gs pos="63000">
              <a:schemeClr val="accent5"/>
            </a:gs>
            <a:gs pos="39000">
              <a:schemeClr val="accent5"/>
            </a:gs>
            <a:gs pos="82000">
              <a:schemeClr val="accent5"/>
            </a:gs>
          </a:gsLst>
          <a:lin ang="2700000" scaled="1"/>
        </a:gradFill>
        <a:effectLst/>
      </p:bgPr>
    </p:bg>
    <p:spTree>
      <p:nvGrpSpPr>
        <p:cNvPr id="1" name=""/>
        <p:cNvGrpSpPr/>
        <p:nvPr/>
      </p:nvGrpSpPr>
      <p:grpSpPr>
        <a:xfrm>
          <a:off x="0" y="0"/>
          <a:ext cx="0" cy="0"/>
          <a:chOff x="0" y="0"/>
          <a:chExt cx="0" cy="0"/>
        </a:xfrm>
      </p:grpSpPr>
      <p:sp>
        <p:nvSpPr>
          <p:cNvPr id="4" name="Oval 3">
            <a:hlinkClick r:id="rId2" action="ppaction://hlinksldjump">
              <a:snd r:embed="rId3" name="click.wav"/>
            </a:hlinkClick>
          </p:cNvPr>
          <p:cNvSpPr/>
          <p:nvPr/>
        </p:nvSpPr>
        <p:spPr>
          <a:xfrm>
            <a:off x="3759476" y="608340"/>
            <a:ext cx="1728000" cy="2124000"/>
          </a:xfrm>
          <a:prstGeom prst="ellipse">
            <a:avLst/>
          </a:prstGeom>
          <a:solidFill>
            <a:srgbClr val="E87D37"/>
          </a:solidFill>
          <a:ln>
            <a:solidFill>
              <a:srgbClr val="E87D3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atin typeface="Aldhabi" panose="01000000000000000000" pitchFamily="2" charset="-78"/>
                <a:cs typeface="Aldhabi" panose="01000000000000000000" pitchFamily="2" charset="-78"/>
              </a:rPr>
              <a:t>آل بویه</a:t>
            </a:r>
          </a:p>
          <a:p>
            <a:pPr algn="ctr"/>
            <a:r>
              <a:rPr lang="fa-IR" sz="5400" dirty="0">
                <a:latin typeface="Aldhabi" panose="01000000000000000000" pitchFamily="2" charset="-78"/>
                <a:cs typeface="Aldhabi" panose="01000000000000000000" pitchFamily="2" charset="-78"/>
              </a:rPr>
              <a:t>2</a:t>
            </a:r>
          </a:p>
        </p:txBody>
      </p:sp>
      <p:sp>
        <p:nvSpPr>
          <p:cNvPr id="5" name="Oval 4">
            <a:hlinkClick r:id="rId4" action="ppaction://hlinksldjump">
              <a:snd r:embed="rId3" name="click.wav"/>
            </a:hlinkClick>
          </p:cNvPr>
          <p:cNvSpPr/>
          <p:nvPr/>
        </p:nvSpPr>
        <p:spPr>
          <a:xfrm>
            <a:off x="8035884" y="608340"/>
            <a:ext cx="1728000" cy="2124000"/>
          </a:xfrm>
          <a:prstGeom prst="ellipse">
            <a:avLst/>
          </a:prstGeom>
          <a:solidFill>
            <a:srgbClr val="E87D37"/>
          </a:solidFill>
          <a:ln>
            <a:solidFill>
              <a:srgbClr val="E87D3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dirty="0" smtClean="0">
                <a:solidFill>
                  <a:schemeClr val="tx1"/>
                </a:solidFill>
                <a:latin typeface="Aldhabi" panose="01000000000000000000" pitchFamily="2" charset="-78"/>
                <a:cs typeface="Aldhabi" panose="01000000000000000000" pitchFamily="2" charset="-78"/>
              </a:rPr>
              <a:t>اتابکان</a:t>
            </a:r>
          </a:p>
          <a:p>
            <a:pPr algn="ctr"/>
            <a:r>
              <a:rPr lang="fa-IR" sz="4400" dirty="0">
                <a:solidFill>
                  <a:schemeClr val="tx1"/>
                </a:solidFill>
                <a:latin typeface="Aldhabi" panose="01000000000000000000" pitchFamily="2" charset="-78"/>
                <a:cs typeface="Aldhabi" panose="01000000000000000000" pitchFamily="2" charset="-78"/>
              </a:rPr>
              <a:t>4</a:t>
            </a:r>
          </a:p>
        </p:txBody>
      </p:sp>
      <p:sp>
        <p:nvSpPr>
          <p:cNvPr id="6" name="Oval 5">
            <a:hlinkClick r:id="rId5" action="ppaction://hlinksldjump">
              <a:snd r:embed="rId3" name="click.wav"/>
            </a:hlinkClick>
          </p:cNvPr>
          <p:cNvSpPr/>
          <p:nvPr/>
        </p:nvSpPr>
        <p:spPr>
          <a:xfrm>
            <a:off x="10178073" y="608340"/>
            <a:ext cx="1728000" cy="2124000"/>
          </a:xfrm>
          <a:prstGeom prst="ellipse">
            <a:avLst/>
          </a:prstGeom>
          <a:solidFill>
            <a:srgbClr val="E87D37"/>
          </a:solidFill>
          <a:ln>
            <a:solidFill>
              <a:srgbClr val="E87D3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latin typeface="Aldhabi" panose="01000000000000000000" pitchFamily="2" charset="-78"/>
                <a:cs typeface="Aldhabi" panose="01000000000000000000" pitchFamily="2" charset="-78"/>
              </a:rPr>
              <a:t>پادشاهان اینجو و آل مظفر</a:t>
            </a:r>
          </a:p>
          <a:p>
            <a:pPr algn="ctr"/>
            <a:r>
              <a:rPr lang="fa-IR" sz="4400" dirty="0">
                <a:latin typeface="Aldhabi" panose="01000000000000000000" pitchFamily="2" charset="-78"/>
                <a:cs typeface="Aldhabi" panose="01000000000000000000" pitchFamily="2" charset="-78"/>
              </a:rPr>
              <a:t>5</a:t>
            </a:r>
          </a:p>
        </p:txBody>
      </p:sp>
      <p:sp>
        <p:nvSpPr>
          <p:cNvPr id="7" name="Oval 6">
            <a:hlinkClick r:id="rId6" action="ppaction://hlinksldjump">
              <a:snd r:embed="rId3" name="click.wav"/>
            </a:hlinkClick>
          </p:cNvPr>
          <p:cNvSpPr/>
          <p:nvPr/>
        </p:nvSpPr>
        <p:spPr>
          <a:xfrm>
            <a:off x="8035884" y="2859620"/>
            <a:ext cx="1728000" cy="2124000"/>
          </a:xfrm>
          <a:prstGeom prst="ellipse">
            <a:avLst/>
          </a:prstGeom>
          <a:solidFill>
            <a:srgbClr val="E87D37"/>
          </a:solidFill>
          <a:ln>
            <a:solidFill>
              <a:srgbClr val="E87D3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solidFill>
                  <a:schemeClr val="tx1"/>
                </a:solidFill>
                <a:latin typeface="Aldhabi" panose="01000000000000000000" pitchFamily="2" charset="-78"/>
                <a:cs typeface="Aldhabi" panose="01000000000000000000" pitchFamily="2" charset="-78"/>
              </a:rPr>
              <a:t>زندیه</a:t>
            </a:r>
          </a:p>
          <a:p>
            <a:pPr algn="ctr"/>
            <a:r>
              <a:rPr lang="fa-IR" sz="5400" dirty="0">
                <a:solidFill>
                  <a:schemeClr val="tx1"/>
                </a:solidFill>
                <a:latin typeface="Aldhabi" panose="01000000000000000000" pitchFamily="2" charset="-78"/>
                <a:cs typeface="Aldhabi" panose="01000000000000000000" pitchFamily="2" charset="-78"/>
              </a:rPr>
              <a:t>9</a:t>
            </a:r>
          </a:p>
        </p:txBody>
      </p:sp>
      <p:sp>
        <p:nvSpPr>
          <p:cNvPr id="8" name="Oval 7">
            <a:hlinkClick r:id="rId7" action="ppaction://hlinksldjump">
              <a:snd r:embed="rId3" name="click.wav"/>
            </a:hlinkClick>
          </p:cNvPr>
          <p:cNvSpPr/>
          <p:nvPr/>
        </p:nvSpPr>
        <p:spPr>
          <a:xfrm>
            <a:off x="3759476" y="2859620"/>
            <a:ext cx="1728000" cy="2124000"/>
          </a:xfrm>
          <a:prstGeom prst="ellipse">
            <a:avLst/>
          </a:prstGeom>
          <a:solidFill>
            <a:srgbClr val="E87D37"/>
          </a:solidFill>
          <a:ln>
            <a:solidFill>
              <a:srgbClr val="E87D3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solidFill>
                  <a:schemeClr val="tx1"/>
                </a:solidFill>
                <a:latin typeface="Aldhabi" panose="01000000000000000000" pitchFamily="2" charset="-78"/>
                <a:cs typeface="Aldhabi" panose="01000000000000000000" pitchFamily="2" charset="-78"/>
              </a:rPr>
              <a:t>صفویه</a:t>
            </a:r>
          </a:p>
          <a:p>
            <a:pPr algn="ctr"/>
            <a:r>
              <a:rPr lang="fa-IR" sz="4400" dirty="0">
                <a:solidFill>
                  <a:schemeClr val="tx1"/>
                </a:solidFill>
                <a:latin typeface="Aldhabi" panose="01000000000000000000" pitchFamily="2" charset="-78"/>
                <a:cs typeface="Aldhabi" panose="01000000000000000000" pitchFamily="2" charset="-78"/>
              </a:rPr>
              <a:t>7</a:t>
            </a:r>
          </a:p>
        </p:txBody>
      </p:sp>
      <p:sp>
        <p:nvSpPr>
          <p:cNvPr id="9" name="Oval 8">
            <a:hlinkClick r:id="rId8" action="ppaction://hlinksldjump">
              <a:snd r:embed="rId3" name="click.wav"/>
            </a:hlinkClick>
          </p:cNvPr>
          <p:cNvSpPr/>
          <p:nvPr/>
        </p:nvSpPr>
        <p:spPr>
          <a:xfrm>
            <a:off x="1625257" y="608340"/>
            <a:ext cx="1728000" cy="2124000"/>
          </a:xfrm>
          <a:prstGeom prst="ellipse">
            <a:avLst/>
          </a:prstGeom>
          <a:solidFill>
            <a:srgbClr val="E87D37"/>
          </a:solidFill>
          <a:ln>
            <a:solidFill>
              <a:srgbClr val="E87D37"/>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dirty="0" smtClean="0">
                <a:solidFill>
                  <a:schemeClr val="tx1"/>
                </a:solidFill>
                <a:latin typeface="Aldhabi" panose="01000000000000000000" pitchFamily="2" charset="-78"/>
                <a:cs typeface="Aldhabi" panose="01000000000000000000" pitchFamily="2" charset="-78"/>
              </a:rPr>
              <a:t>صفاریان</a:t>
            </a:r>
          </a:p>
          <a:p>
            <a:pPr algn="ctr"/>
            <a:r>
              <a:rPr lang="fa-IR" sz="4400" dirty="0">
                <a:solidFill>
                  <a:schemeClr val="tx1"/>
                </a:solidFill>
                <a:latin typeface="Aldhabi" panose="01000000000000000000" pitchFamily="2" charset="-78"/>
                <a:cs typeface="Aldhabi" panose="01000000000000000000" pitchFamily="2" charset="-78"/>
              </a:rPr>
              <a:t>1</a:t>
            </a:r>
          </a:p>
        </p:txBody>
      </p:sp>
      <p:sp>
        <p:nvSpPr>
          <p:cNvPr id="10" name="Oval 9">
            <a:hlinkClick r:id="rId9" action="ppaction://hlinksldjump">
              <a:snd r:embed="rId3" name="click.wav"/>
            </a:hlinkClick>
          </p:cNvPr>
          <p:cNvSpPr/>
          <p:nvPr/>
        </p:nvSpPr>
        <p:spPr>
          <a:xfrm>
            <a:off x="10178073" y="2859620"/>
            <a:ext cx="1728000" cy="2124000"/>
          </a:xfrm>
          <a:prstGeom prst="ellipse">
            <a:avLst/>
          </a:prstGeom>
          <a:solidFill>
            <a:srgbClr val="E87D37"/>
          </a:solidFill>
          <a:ln>
            <a:solidFill>
              <a:srgbClr val="E87D3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atin typeface="Aldhabi" panose="01000000000000000000" pitchFamily="2" charset="-78"/>
                <a:cs typeface="Aldhabi" panose="01000000000000000000" pitchFamily="2" charset="-78"/>
              </a:rPr>
              <a:t>قاجار</a:t>
            </a:r>
          </a:p>
          <a:p>
            <a:pPr algn="ctr"/>
            <a:r>
              <a:rPr lang="fa-IR" sz="5400" dirty="0" smtClean="0">
                <a:latin typeface="Aldhabi" panose="01000000000000000000" pitchFamily="2" charset="-78"/>
                <a:cs typeface="Aldhabi" panose="01000000000000000000" pitchFamily="2" charset="-78"/>
              </a:rPr>
              <a:t>10</a:t>
            </a:r>
            <a:endParaRPr lang="fa-IR" sz="5400" dirty="0">
              <a:latin typeface="Aldhabi" panose="01000000000000000000" pitchFamily="2" charset="-78"/>
              <a:cs typeface="Aldhabi" panose="01000000000000000000" pitchFamily="2" charset="-78"/>
            </a:endParaRPr>
          </a:p>
        </p:txBody>
      </p:sp>
      <p:sp>
        <p:nvSpPr>
          <p:cNvPr id="11" name="Oval 10">
            <a:hlinkClick r:id="rId10" action="ppaction://hlinksldjump">
              <a:snd r:embed="rId3" name="click.wav"/>
            </a:hlinkClick>
          </p:cNvPr>
          <p:cNvSpPr/>
          <p:nvPr/>
        </p:nvSpPr>
        <p:spPr>
          <a:xfrm>
            <a:off x="1625257" y="2859620"/>
            <a:ext cx="1728000" cy="2124000"/>
          </a:xfrm>
          <a:prstGeom prst="ellipse">
            <a:avLst/>
          </a:prstGeom>
          <a:solidFill>
            <a:srgbClr val="E87D37"/>
          </a:solidFill>
          <a:ln>
            <a:solidFill>
              <a:srgbClr val="E87D3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dirty="0" smtClean="0">
                <a:solidFill>
                  <a:schemeClr val="tx1"/>
                </a:solidFill>
                <a:latin typeface="Aldhabi" panose="01000000000000000000" pitchFamily="2" charset="-78"/>
                <a:cs typeface="Aldhabi" panose="01000000000000000000" pitchFamily="2" charset="-78"/>
              </a:rPr>
              <a:t>تیموریان</a:t>
            </a:r>
          </a:p>
          <a:p>
            <a:pPr algn="ctr"/>
            <a:r>
              <a:rPr lang="fa-IR" sz="4400" dirty="0">
                <a:solidFill>
                  <a:schemeClr val="tx1"/>
                </a:solidFill>
                <a:latin typeface="Aldhabi" panose="01000000000000000000" pitchFamily="2" charset="-78"/>
                <a:cs typeface="Aldhabi" panose="01000000000000000000" pitchFamily="2" charset="-78"/>
              </a:rPr>
              <a:t>6</a:t>
            </a:r>
          </a:p>
        </p:txBody>
      </p:sp>
      <p:sp>
        <p:nvSpPr>
          <p:cNvPr id="12" name="Oval 11">
            <a:hlinkClick r:id="rId11" action="ppaction://hlinksldjump">
              <a:snd r:embed="rId3" name="click.wav"/>
            </a:hlinkClick>
          </p:cNvPr>
          <p:cNvSpPr/>
          <p:nvPr/>
        </p:nvSpPr>
        <p:spPr>
          <a:xfrm>
            <a:off x="5901665" y="608340"/>
            <a:ext cx="1728000" cy="2124000"/>
          </a:xfrm>
          <a:prstGeom prst="ellipse">
            <a:avLst/>
          </a:prstGeom>
          <a:solidFill>
            <a:srgbClr val="E87D37"/>
          </a:solidFill>
          <a:ln>
            <a:solidFill>
              <a:srgbClr val="E87D3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dirty="0" smtClean="0">
                <a:latin typeface="Aldhabi" panose="01000000000000000000" pitchFamily="2" charset="-78"/>
                <a:cs typeface="Aldhabi" panose="01000000000000000000" pitchFamily="2" charset="-78"/>
              </a:rPr>
              <a:t>سلجوقیان</a:t>
            </a:r>
          </a:p>
          <a:p>
            <a:pPr algn="ctr"/>
            <a:r>
              <a:rPr lang="fa-IR" sz="4400" dirty="0">
                <a:latin typeface="Aldhabi" panose="01000000000000000000" pitchFamily="2" charset="-78"/>
                <a:cs typeface="Aldhabi" panose="01000000000000000000" pitchFamily="2" charset="-78"/>
              </a:rPr>
              <a:t>3</a:t>
            </a:r>
          </a:p>
        </p:txBody>
      </p:sp>
      <p:sp>
        <p:nvSpPr>
          <p:cNvPr id="13" name="Oval 12">
            <a:hlinkClick r:id="rId12" action="ppaction://hlinksldjump">
              <a:snd r:embed="rId3" name="click.wav"/>
            </a:hlinkClick>
          </p:cNvPr>
          <p:cNvSpPr/>
          <p:nvPr/>
        </p:nvSpPr>
        <p:spPr>
          <a:xfrm>
            <a:off x="5951136" y="2859620"/>
            <a:ext cx="1728000" cy="2124000"/>
          </a:xfrm>
          <a:prstGeom prst="ellipse">
            <a:avLst/>
          </a:prstGeom>
          <a:solidFill>
            <a:srgbClr val="E87D37"/>
          </a:solidFill>
          <a:ln>
            <a:solidFill>
              <a:srgbClr val="E87D3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latin typeface="Aldhabi" panose="01000000000000000000" pitchFamily="2" charset="-78"/>
                <a:cs typeface="Aldhabi" panose="01000000000000000000" pitchFamily="2" charset="-78"/>
              </a:rPr>
              <a:t>افشاریان</a:t>
            </a:r>
          </a:p>
          <a:p>
            <a:pPr algn="ctr"/>
            <a:r>
              <a:rPr lang="fa-IR" sz="4000" dirty="0">
                <a:latin typeface="Aldhabi" panose="01000000000000000000" pitchFamily="2" charset="-78"/>
                <a:cs typeface="Aldhabi" panose="01000000000000000000" pitchFamily="2" charset="-78"/>
              </a:rPr>
              <a:t>8</a:t>
            </a:r>
          </a:p>
        </p:txBody>
      </p:sp>
      <p:sp>
        <p:nvSpPr>
          <p:cNvPr id="16" name="Oval 15">
            <a:hlinkClick r:id="rId13" action="ppaction://hlinksldjump"/>
          </p:cNvPr>
          <p:cNvSpPr/>
          <p:nvPr/>
        </p:nvSpPr>
        <p:spPr>
          <a:xfrm>
            <a:off x="10936509" y="5250872"/>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8580234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855" y="2124000"/>
            <a:ext cx="9909818" cy="2463495"/>
          </a:xfrm>
          <a:prstGeom prst="rect">
            <a:avLst/>
          </a:prstGeom>
        </p:spPr>
        <p:txBody>
          <a:bodyPr wrap="square">
            <a:spAutoFit/>
          </a:bodyPr>
          <a:lstStyle/>
          <a:p>
            <a:pPr algn="r" rtl="1">
              <a:lnSpc>
                <a:spcPct val="107000"/>
              </a:lnSpc>
              <a:spcAft>
                <a:spcPts val="800"/>
              </a:spcAft>
            </a:pPr>
            <a:r>
              <a:rPr lang="fa-IR" sz="3600" dirty="0">
                <a:latin typeface="Agency FB" panose="020B0503020202020204" pitchFamily="34" charset="0"/>
                <a:ea typeface="Calibri" panose="020F0502020204030204" pitchFamily="34" charset="0"/>
                <a:cs typeface="Arial" panose="020B0604020202020204" pitchFamily="34" charset="0"/>
              </a:rPr>
              <a:t>روزگار صفاریان</a:t>
            </a:r>
            <a:r>
              <a:rPr lang="en-US" sz="3600" dirty="0">
                <a:latin typeface="Agency FB" panose="020B0503020202020204" pitchFamily="34" charset="0"/>
                <a:ea typeface="Calibri" panose="020F0502020204030204" pitchFamily="34" charset="0"/>
                <a:cs typeface="Arial" panose="020B0604020202020204" pitchFamily="34" charset="0"/>
              </a:rPr>
              <a:t/>
            </a:r>
            <a:br>
              <a:rPr lang="en-US" sz="3600" dirty="0">
                <a:latin typeface="Agency FB" panose="020B0503020202020204" pitchFamily="34" charset="0"/>
                <a:ea typeface="Calibri" panose="020F0502020204030204" pitchFamily="34" charset="0"/>
                <a:cs typeface="Arial" panose="020B0604020202020204" pitchFamily="34" charset="0"/>
              </a:rPr>
            </a:br>
            <a:r>
              <a:rPr lang="fa-IR" sz="3600" dirty="0">
                <a:latin typeface="Agency FB" panose="020B0503020202020204" pitchFamily="34" charset="0"/>
                <a:ea typeface="Calibri" panose="020F0502020204030204" pitchFamily="34" charset="0"/>
                <a:cs typeface="Arial" panose="020B0604020202020204" pitchFamily="34" charset="0"/>
              </a:rPr>
              <a:t>در روزگار خلفای عباسی، شیراز و </a:t>
            </a:r>
            <a:r>
              <a:rPr lang="fa-IR" sz="3600" dirty="0" smtClean="0">
                <a:latin typeface="Agency FB" panose="020B0503020202020204" pitchFamily="34" charset="0"/>
                <a:ea typeface="Calibri" panose="020F0502020204030204" pitchFamily="34" charset="0"/>
                <a:cs typeface="Arial" panose="020B0604020202020204" pitchFamily="34" charset="0"/>
              </a:rPr>
              <a:t>فارس در </a:t>
            </a:r>
            <a:r>
              <a:rPr lang="fa-IR" sz="3600" dirty="0">
                <a:latin typeface="Agency FB" panose="020B0503020202020204" pitchFamily="34" charset="0"/>
                <a:ea typeface="Calibri" panose="020F0502020204030204" pitchFamily="34" charset="0"/>
                <a:cs typeface="Arial" panose="020B0604020202020204" pitchFamily="34" charset="0"/>
              </a:rPr>
              <a:t>زیر نفوذ و چیرگی تازیان بود، تا این که یعقوب لیث صفاری، بر فارس چیره شد و شیراز را مرکز فرمانروایی خویش کرد</a:t>
            </a:r>
            <a:r>
              <a:rPr lang="en-US" sz="3600" dirty="0">
                <a:latin typeface="Agency FB" panose="020B0503020202020204" pitchFamily="34" charset="0"/>
                <a:ea typeface="Calibri" panose="020F0502020204030204" pitchFamily="34" charset="0"/>
                <a:cs typeface="Arial" panose="020B0604020202020204" pitchFamily="34" charset="0"/>
              </a:rPr>
              <a:t>.</a:t>
            </a:r>
          </a:p>
        </p:txBody>
      </p:sp>
      <p:sp>
        <p:nvSpPr>
          <p:cNvPr id="5" name="Oval 4"/>
          <p:cNvSpPr/>
          <p:nvPr/>
        </p:nvSpPr>
        <p:spPr>
          <a:xfrm>
            <a:off x="13855" y="0"/>
            <a:ext cx="1728000" cy="2124000"/>
          </a:xfrm>
          <a:prstGeom prst="ellipse">
            <a:avLst/>
          </a:prstGeom>
          <a:solidFill>
            <a:srgbClr val="E87D37"/>
          </a:solidFill>
          <a:ln>
            <a:solidFill>
              <a:srgbClr val="E87D37"/>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dirty="0" smtClean="0">
                <a:solidFill>
                  <a:schemeClr val="tx1"/>
                </a:solidFill>
                <a:latin typeface="Aldhabi" panose="01000000000000000000" pitchFamily="2" charset="-78"/>
                <a:cs typeface="Aldhabi" panose="01000000000000000000" pitchFamily="2" charset="-78"/>
              </a:rPr>
              <a:t>صفاریان</a:t>
            </a:r>
          </a:p>
          <a:p>
            <a:pPr algn="ctr"/>
            <a:r>
              <a:rPr lang="fa-IR" sz="4400" dirty="0">
                <a:solidFill>
                  <a:schemeClr val="tx1"/>
                </a:solidFill>
                <a:latin typeface="Aldhabi" panose="01000000000000000000" pitchFamily="2" charset="-78"/>
                <a:cs typeface="Aldhabi" panose="01000000000000000000" pitchFamily="2" charset="-78"/>
              </a:rPr>
              <a:t>1</a:t>
            </a:r>
          </a:p>
        </p:txBody>
      </p:sp>
      <p:sp>
        <p:nvSpPr>
          <p:cNvPr id="9" name="Oval 8">
            <a:hlinkClick r:id="rId2" action="ppaction://hlinksldjump">
              <a:snd r:embed="rId3" name="click.wav"/>
            </a:hlinkClick>
          </p:cNvPr>
          <p:cNvSpPr/>
          <p:nvPr/>
        </p:nvSpPr>
        <p:spPr>
          <a:xfrm>
            <a:off x="10936509" y="5250872"/>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47237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4255" y="1717793"/>
            <a:ext cx="9771272" cy="3158878"/>
          </a:xfrm>
          <a:prstGeom prst="rect">
            <a:avLst/>
          </a:prstGeom>
        </p:spPr>
        <p:txBody>
          <a:bodyPr wrap="square">
            <a:spAutoFit/>
          </a:bodyPr>
          <a:lstStyle/>
          <a:p>
            <a:pPr algn="r" rtl="1">
              <a:lnSpc>
                <a:spcPct val="107000"/>
              </a:lnSpc>
              <a:spcAft>
                <a:spcPts val="800"/>
              </a:spcAft>
            </a:pPr>
            <a:r>
              <a:rPr lang="fa-IR" sz="3600" dirty="0">
                <a:latin typeface="Agency FB" panose="020B0503020202020204" pitchFamily="34" charset="0"/>
                <a:ea typeface="Calibri" panose="020F0502020204030204" pitchFamily="34" charset="0"/>
                <a:cs typeface="Arial" panose="020B0604020202020204" pitchFamily="34" charset="0"/>
              </a:rPr>
              <a:t>روزگار دیلمیان (آل بویه) </a:t>
            </a:r>
            <a:endParaRPr lang="en-US" sz="3600" dirty="0">
              <a:latin typeface="Agency FB" panose="020B050302020202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3600" dirty="0">
                <a:latin typeface="Agency FB" panose="020B0503020202020204" pitchFamily="34" charset="0"/>
                <a:ea typeface="Calibri" panose="020F0502020204030204" pitchFamily="34" charset="0"/>
                <a:cs typeface="Arial" panose="020B0604020202020204" pitchFamily="34" charset="0"/>
              </a:rPr>
              <a:t>پس از صفاریان، «آل بویه» شیراز را مرکز فرمانروایی خویش </a:t>
            </a:r>
            <a:r>
              <a:rPr lang="fa-IR" sz="3600" dirty="0" smtClean="0">
                <a:latin typeface="Agency FB" panose="020B0503020202020204" pitchFamily="34" charset="0"/>
                <a:ea typeface="Calibri" panose="020F0502020204030204" pitchFamily="34" charset="0"/>
                <a:cs typeface="Arial" panose="020B0604020202020204" pitchFamily="34" charset="0"/>
              </a:rPr>
              <a:t>کرد. </a:t>
            </a:r>
            <a:r>
              <a:rPr lang="fa-IR" sz="3600" dirty="0">
                <a:latin typeface="Agency FB" panose="020B0503020202020204" pitchFamily="34" charset="0"/>
                <a:ea typeface="Calibri" panose="020F0502020204030204" pitchFamily="34" charset="0"/>
                <a:cs typeface="Arial" panose="020B0604020202020204" pitchFamily="34" charset="0"/>
              </a:rPr>
              <a:t>در این روزگار شیراز گسترش یافت و جمعیت آن رو به فزونی نهاد. </a:t>
            </a:r>
            <a:r>
              <a:rPr lang="fa-IR" sz="3600" dirty="0" smtClean="0">
                <a:latin typeface="Agency FB" panose="020B0503020202020204" pitchFamily="34" charset="0"/>
                <a:ea typeface="Calibri" panose="020F0502020204030204" pitchFamily="34" charset="0"/>
                <a:cs typeface="Arial" panose="020B0604020202020204" pitchFamily="34" charset="0"/>
              </a:rPr>
              <a:t>(عضدالدوله</a:t>
            </a:r>
            <a:r>
              <a:rPr lang="fa-IR" sz="3600" dirty="0">
                <a:latin typeface="Agency FB" panose="020B0503020202020204" pitchFamily="34" charset="0"/>
                <a:ea typeface="Calibri" panose="020F0502020204030204" pitchFamily="34" charset="0"/>
                <a:cs typeface="Arial" panose="020B0604020202020204" pitchFamily="34" charset="0"/>
              </a:rPr>
              <a:t> </a:t>
            </a:r>
            <a:r>
              <a:rPr lang="fa-IR" sz="3600" dirty="0" smtClean="0">
                <a:latin typeface="Agency FB" panose="020B0503020202020204" pitchFamily="34" charset="0"/>
                <a:ea typeface="Calibri" panose="020F0502020204030204" pitchFamily="34" charset="0"/>
                <a:cs typeface="Arial" panose="020B0604020202020204" pitchFamily="34" charset="0"/>
              </a:rPr>
              <a:t>دیلمی) در </a:t>
            </a:r>
            <a:r>
              <a:rPr lang="fa-IR" sz="3600" dirty="0">
                <a:latin typeface="Agency FB" panose="020B0503020202020204" pitchFamily="34" charset="0"/>
                <a:ea typeface="Calibri" panose="020F0502020204030204" pitchFamily="34" charset="0"/>
                <a:cs typeface="Arial" panose="020B0604020202020204" pitchFamily="34" charset="0"/>
              </a:rPr>
              <a:t>جنوب شرقی شیراز، شهرکی به نام </a:t>
            </a:r>
            <a:r>
              <a:rPr lang="fa-IR" sz="3600" dirty="0" smtClean="0">
                <a:latin typeface="Agency FB" panose="020B0503020202020204" pitchFamily="34" charset="0"/>
                <a:ea typeface="Calibri" panose="020F0502020204030204" pitchFamily="34" charset="0"/>
                <a:cs typeface="Arial" panose="020B0604020202020204" pitchFamily="34" charset="0"/>
              </a:rPr>
              <a:t>(خسروگرد) </a:t>
            </a:r>
            <a:r>
              <a:rPr lang="fa-IR" sz="3600" dirty="0">
                <a:latin typeface="Agency FB" panose="020B0503020202020204" pitchFamily="34" charset="0"/>
                <a:ea typeface="Calibri" panose="020F0502020204030204" pitchFamily="34" charset="0"/>
                <a:cs typeface="Arial" panose="020B0604020202020204" pitchFamily="34" charset="0"/>
              </a:rPr>
              <a:t>پدید آورد</a:t>
            </a:r>
            <a:r>
              <a:rPr lang="en-US" sz="3600" dirty="0">
                <a:latin typeface="Agency FB" panose="020B0503020202020204" pitchFamily="34" charset="0"/>
                <a:ea typeface="Calibri" panose="020F0502020204030204" pitchFamily="34" charset="0"/>
                <a:cs typeface="Arial" panose="020B0604020202020204" pitchFamily="34" charset="0"/>
              </a:rPr>
              <a:t>.</a:t>
            </a:r>
          </a:p>
        </p:txBody>
      </p:sp>
      <p:sp>
        <p:nvSpPr>
          <p:cNvPr id="5" name="Oval 4"/>
          <p:cNvSpPr/>
          <p:nvPr/>
        </p:nvSpPr>
        <p:spPr>
          <a:xfrm>
            <a:off x="0" y="0"/>
            <a:ext cx="1728000" cy="2124000"/>
          </a:xfrm>
          <a:prstGeom prst="ellipse">
            <a:avLst/>
          </a:prstGeom>
          <a:solidFill>
            <a:srgbClr val="E87D37"/>
          </a:solidFill>
          <a:ln>
            <a:solidFill>
              <a:srgbClr val="E87D3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atin typeface="Aldhabi" panose="01000000000000000000" pitchFamily="2" charset="-78"/>
                <a:cs typeface="Aldhabi" panose="01000000000000000000" pitchFamily="2" charset="-78"/>
              </a:rPr>
              <a:t>آل بویه</a:t>
            </a:r>
          </a:p>
          <a:p>
            <a:pPr algn="ctr"/>
            <a:r>
              <a:rPr lang="fa-IR" sz="5400" dirty="0">
                <a:latin typeface="Aldhabi" panose="01000000000000000000" pitchFamily="2" charset="-78"/>
                <a:cs typeface="Aldhabi" panose="01000000000000000000" pitchFamily="2" charset="-78"/>
              </a:rPr>
              <a:t>2</a:t>
            </a:r>
          </a:p>
        </p:txBody>
      </p:sp>
      <p:sp>
        <p:nvSpPr>
          <p:cNvPr id="8" name="Oval 7">
            <a:hlinkClick r:id="rId2" action="ppaction://hlinksldjump">
              <a:snd r:embed="rId3" name="click.wav"/>
            </a:hlinkClick>
          </p:cNvPr>
          <p:cNvSpPr/>
          <p:nvPr/>
        </p:nvSpPr>
        <p:spPr>
          <a:xfrm>
            <a:off x="10936509" y="5250872"/>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40454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0472" y="1602327"/>
            <a:ext cx="9102437" cy="3741537"/>
          </a:xfrm>
          <a:prstGeom prst="rect">
            <a:avLst/>
          </a:prstGeom>
        </p:spPr>
        <p:txBody>
          <a:bodyPr wrap="square">
            <a:spAutoFit/>
          </a:bodyPr>
          <a:lstStyle/>
          <a:p>
            <a:pPr algn="r" rtl="1">
              <a:lnSpc>
                <a:spcPct val="107000"/>
              </a:lnSpc>
              <a:spcAft>
                <a:spcPts val="800"/>
              </a:spcAft>
            </a:pPr>
            <a:r>
              <a:rPr lang="fa-IR" sz="3200" dirty="0">
                <a:latin typeface="Arial" panose="020B0604020202020204" pitchFamily="34" charset="0"/>
                <a:ea typeface="Calibri" panose="020F0502020204030204" pitchFamily="34" charset="0"/>
                <a:cs typeface="Arial" panose="020B0604020202020204" pitchFamily="34" charset="0"/>
              </a:rPr>
              <a:t>روزگار سلجوقیان</a:t>
            </a:r>
            <a:r>
              <a:rPr lang="en-US" sz="3200" dirty="0">
                <a:latin typeface="Arial" panose="020B0604020202020204" pitchFamily="34" charset="0"/>
                <a:ea typeface="Calibri" panose="020F0502020204030204" pitchFamily="34" charset="0"/>
                <a:cs typeface="Arial" panose="020B0604020202020204" pitchFamily="34" charset="0"/>
              </a:rPr>
              <a:t/>
            </a:r>
            <a:br>
              <a:rPr lang="en-US" sz="3200" dirty="0">
                <a:latin typeface="Arial" panose="020B0604020202020204" pitchFamily="34" charset="0"/>
                <a:ea typeface="Calibri" panose="020F0502020204030204" pitchFamily="34" charset="0"/>
                <a:cs typeface="Arial" panose="020B0604020202020204" pitchFamily="34" charset="0"/>
              </a:rPr>
            </a:br>
            <a:r>
              <a:rPr lang="fa-IR" sz="3200" dirty="0">
                <a:latin typeface="Arial" panose="020B0604020202020204" pitchFamily="34" charset="0"/>
                <a:ea typeface="Calibri" panose="020F0502020204030204" pitchFamily="34" charset="0"/>
                <a:cs typeface="Arial" panose="020B0604020202020204" pitchFamily="34" charset="0"/>
              </a:rPr>
              <a:t>از آن جا که روزگار سلجوقیان بیشتر به زد و خورد و جنگ و گریز در فارس گذشت، فرمان روایان این خاندان چندان به آبادانی شهر و آسایش مردم نیندیشیدند و دستاوردی جز هراس و ناامنی و غارت برای شیراز </a:t>
            </a:r>
            <a:r>
              <a:rPr lang="fa-IR" sz="3200" dirty="0" smtClean="0">
                <a:latin typeface="Arial" panose="020B0604020202020204" pitchFamily="34" charset="0"/>
                <a:ea typeface="Calibri" panose="020F0502020204030204" pitchFamily="34" charset="0"/>
                <a:cs typeface="Arial" panose="020B0604020202020204" pitchFamily="34" charset="0"/>
              </a:rPr>
              <a:t>نداشتند.</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fa-IR" sz="3200" dirty="0" smtClean="0">
                <a:latin typeface="Arial" panose="020B0604020202020204" pitchFamily="34" charset="0"/>
                <a:ea typeface="Calibri" panose="020F0502020204030204" pitchFamily="34" charset="0"/>
                <a:cs typeface="Arial" panose="020B0604020202020204" pitchFamily="34" charset="0"/>
              </a:rPr>
              <a:t>به نوعی دیگر می </a:t>
            </a:r>
            <a:r>
              <a:rPr lang="fa-IR" sz="3200" dirty="0">
                <a:latin typeface="Arial" panose="020B0604020202020204" pitchFamily="34" charset="0"/>
                <a:ea typeface="Calibri" panose="020F0502020204030204" pitchFamily="34" charset="0"/>
                <a:cs typeface="Arial" panose="020B0604020202020204" pitchFamily="34" charset="0"/>
              </a:rPr>
              <a:t>توان گفت که روزگار آبادانی شیراز با پایان یافتن روزگار بوییان به پایان رسید و جای آن را جنگ و بیداد گرفت.</a:t>
            </a:r>
            <a:endParaRPr lang="en-US" sz="3200" dirty="0">
              <a:latin typeface="Arial" panose="020B0604020202020204" pitchFamily="34" charset="0"/>
              <a:ea typeface="Calibri" panose="020F0502020204030204" pitchFamily="34" charset="0"/>
              <a:cs typeface="Arial" panose="020B0604020202020204" pitchFamily="34" charset="0"/>
            </a:endParaRPr>
          </a:p>
        </p:txBody>
      </p:sp>
      <p:sp>
        <p:nvSpPr>
          <p:cNvPr id="5" name="Oval 4"/>
          <p:cNvSpPr/>
          <p:nvPr/>
        </p:nvSpPr>
        <p:spPr>
          <a:xfrm>
            <a:off x="0" y="0"/>
            <a:ext cx="1728000" cy="2124000"/>
          </a:xfrm>
          <a:prstGeom prst="ellipse">
            <a:avLst/>
          </a:prstGeom>
          <a:solidFill>
            <a:srgbClr val="E87D37"/>
          </a:solidFill>
          <a:ln>
            <a:solidFill>
              <a:srgbClr val="E87D3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dirty="0" smtClean="0">
                <a:latin typeface="Aldhabi" panose="01000000000000000000" pitchFamily="2" charset="-78"/>
                <a:cs typeface="Aldhabi" panose="01000000000000000000" pitchFamily="2" charset="-78"/>
              </a:rPr>
              <a:t>سلجوقیان</a:t>
            </a:r>
          </a:p>
          <a:p>
            <a:pPr algn="ctr"/>
            <a:r>
              <a:rPr lang="fa-IR" sz="4400" dirty="0">
                <a:latin typeface="Aldhabi" panose="01000000000000000000" pitchFamily="2" charset="-78"/>
                <a:cs typeface="Aldhabi" panose="01000000000000000000" pitchFamily="2" charset="-78"/>
              </a:rPr>
              <a:t>3</a:t>
            </a:r>
          </a:p>
        </p:txBody>
      </p:sp>
      <p:sp>
        <p:nvSpPr>
          <p:cNvPr id="8" name="Oval 7">
            <a:hlinkClick r:id="rId2" action="ppaction://hlinksldjump">
              <a:snd r:embed="rId3" name="click.wav"/>
            </a:hlinkClick>
          </p:cNvPr>
          <p:cNvSpPr/>
          <p:nvPr/>
        </p:nvSpPr>
        <p:spPr>
          <a:xfrm>
            <a:off x="10936509" y="5250872"/>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619227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6509" y="1824411"/>
            <a:ext cx="9504217" cy="3158878"/>
          </a:xfrm>
          <a:prstGeom prst="rect">
            <a:avLst/>
          </a:prstGeom>
        </p:spPr>
        <p:txBody>
          <a:bodyPr wrap="square">
            <a:spAutoFit/>
          </a:bodyPr>
          <a:lstStyle/>
          <a:p>
            <a:pPr algn="r" rtl="1">
              <a:lnSpc>
                <a:spcPct val="107000"/>
              </a:lnSpc>
              <a:spcAft>
                <a:spcPts val="800"/>
              </a:spcAft>
            </a:pPr>
            <a:r>
              <a:rPr lang="fa-IR" sz="3600" dirty="0">
                <a:latin typeface="Agency FB" panose="020B0503020202020204" pitchFamily="34" charset="0"/>
                <a:ea typeface="Calibri" panose="020F0502020204030204" pitchFamily="34" charset="0"/>
                <a:cs typeface="Arial" panose="020B0604020202020204" pitchFamily="34" charset="0"/>
              </a:rPr>
              <a:t>روزگار اتابکان (عصر سعدی) </a:t>
            </a:r>
            <a:endParaRPr lang="en-US" sz="3600" dirty="0">
              <a:latin typeface="Agency FB" panose="020B050302020202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3600" dirty="0">
                <a:latin typeface="Agency FB" panose="020B0503020202020204" pitchFamily="34" charset="0"/>
                <a:ea typeface="Calibri" panose="020F0502020204030204" pitchFamily="34" charset="0"/>
                <a:cs typeface="Arial" panose="020B0604020202020204" pitchFamily="34" charset="0"/>
              </a:rPr>
              <a:t>اتابکان سلغری نزدیک به ۱۲۰ سال در شیراز فرمان روایی کردند و در آبادانی این شهر </a:t>
            </a:r>
            <a:r>
              <a:rPr lang="fa-IR" sz="3600" dirty="0" smtClean="0">
                <a:latin typeface="Agency FB" panose="020B0503020202020204" pitchFamily="34" charset="0"/>
                <a:ea typeface="Calibri" panose="020F0502020204030204" pitchFamily="34" charset="0"/>
                <a:cs typeface="Arial" panose="020B0604020202020204" pitchFamily="34" charset="0"/>
              </a:rPr>
              <a:t>کوشیدند</a:t>
            </a:r>
            <a:r>
              <a:rPr lang="en-US" sz="3600" dirty="0" smtClean="0">
                <a:latin typeface="Agency FB" panose="020B0503020202020204" pitchFamily="34" charset="0"/>
                <a:ea typeface="Calibri" panose="020F0502020204030204" pitchFamily="34" charset="0"/>
                <a:cs typeface="Arial" panose="020B0604020202020204" pitchFamily="34" charset="0"/>
              </a:rPr>
              <a:t>). </a:t>
            </a:r>
            <a:r>
              <a:rPr lang="fa-IR" sz="3600" dirty="0" smtClean="0">
                <a:latin typeface="Agency FB" panose="020B0503020202020204" pitchFamily="34" charset="0"/>
                <a:ea typeface="Calibri" panose="020F0502020204030204" pitchFamily="34" charset="0"/>
                <a:cs typeface="Arial" panose="020B0604020202020204" pitchFamily="34" charset="0"/>
              </a:rPr>
              <a:t>مسجد نو</a:t>
            </a:r>
            <a:r>
              <a:rPr lang="en-US" sz="3600" dirty="0" smtClean="0">
                <a:latin typeface="Agency FB" panose="020B0503020202020204" pitchFamily="34" charset="0"/>
                <a:ea typeface="Calibri" panose="020F0502020204030204" pitchFamily="34" charset="0"/>
                <a:cs typeface="Arial" panose="020B0604020202020204" pitchFamily="34" charset="0"/>
              </a:rPr>
              <a:t> </a:t>
            </a:r>
            <a:r>
              <a:rPr lang="en-US" sz="3600" dirty="0">
                <a:latin typeface="Agency FB" panose="020B0503020202020204" pitchFamily="34" charset="0"/>
                <a:ea typeface="Calibri" panose="020F0502020204030204" pitchFamily="34" charset="0"/>
                <a:cs typeface="Arial" panose="020B0604020202020204" pitchFamily="34" charset="0"/>
              </a:rPr>
              <a:t>(</a:t>
            </a:r>
            <a:r>
              <a:rPr lang="fa-IR" sz="3600" dirty="0" smtClean="0">
                <a:latin typeface="Agency FB" panose="020B0503020202020204" pitchFamily="34" charset="0"/>
                <a:ea typeface="Calibri" panose="020F0502020204030204" pitchFamily="34" charset="0"/>
                <a:cs typeface="Arial" panose="020B0604020202020204" pitchFamily="34" charset="0"/>
              </a:rPr>
              <a:t>در </a:t>
            </a:r>
            <a:r>
              <a:rPr lang="fa-IR" sz="3600" dirty="0">
                <a:latin typeface="Agency FB" panose="020B0503020202020204" pitchFamily="34" charset="0"/>
                <a:ea typeface="Calibri" panose="020F0502020204030204" pitchFamily="34" charset="0"/>
                <a:cs typeface="Arial" panose="020B0604020202020204" pitchFamily="34" charset="0"/>
              </a:rPr>
              <a:t>شیراز از بناهای این خاندان است که بین سال های 598 تا 615 هـ. ق ساخته شده و هنوز پا برجاست</a:t>
            </a:r>
            <a:r>
              <a:rPr lang="en-US" sz="3600" dirty="0">
                <a:latin typeface="Agency FB" panose="020B0503020202020204" pitchFamily="34" charset="0"/>
                <a:ea typeface="Calibri" panose="020F0502020204030204" pitchFamily="34" charset="0"/>
                <a:cs typeface="Arial" panose="020B0604020202020204" pitchFamily="34" charset="0"/>
              </a:rPr>
              <a:t>.</a:t>
            </a:r>
          </a:p>
        </p:txBody>
      </p:sp>
      <p:sp>
        <p:nvSpPr>
          <p:cNvPr id="5" name="Oval 4"/>
          <p:cNvSpPr/>
          <p:nvPr/>
        </p:nvSpPr>
        <p:spPr>
          <a:xfrm>
            <a:off x="0" y="0"/>
            <a:ext cx="1728000" cy="2124000"/>
          </a:xfrm>
          <a:prstGeom prst="ellipse">
            <a:avLst/>
          </a:prstGeom>
          <a:solidFill>
            <a:srgbClr val="E87D37"/>
          </a:solidFill>
          <a:ln>
            <a:solidFill>
              <a:srgbClr val="E87D3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dirty="0" smtClean="0">
                <a:solidFill>
                  <a:schemeClr val="tx1"/>
                </a:solidFill>
                <a:latin typeface="Aldhabi" panose="01000000000000000000" pitchFamily="2" charset="-78"/>
                <a:cs typeface="Aldhabi" panose="01000000000000000000" pitchFamily="2" charset="-78"/>
              </a:rPr>
              <a:t>اتابکان</a:t>
            </a:r>
          </a:p>
          <a:p>
            <a:pPr algn="ctr"/>
            <a:r>
              <a:rPr lang="fa-IR" sz="4400" dirty="0">
                <a:solidFill>
                  <a:schemeClr val="tx1"/>
                </a:solidFill>
                <a:latin typeface="Aldhabi" panose="01000000000000000000" pitchFamily="2" charset="-78"/>
                <a:cs typeface="Aldhabi" panose="01000000000000000000" pitchFamily="2" charset="-78"/>
              </a:rPr>
              <a:t>4</a:t>
            </a:r>
          </a:p>
        </p:txBody>
      </p:sp>
      <p:sp>
        <p:nvSpPr>
          <p:cNvPr id="8" name="Oval 7">
            <a:hlinkClick r:id="rId2" action="ppaction://hlinksldjump">
              <a:snd r:embed="rId3" name="click.wav"/>
            </a:hlinkClick>
          </p:cNvPr>
          <p:cNvSpPr/>
          <p:nvPr/>
        </p:nvSpPr>
        <p:spPr>
          <a:xfrm>
            <a:off x="10936509" y="5250872"/>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023511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949727" y="-27709"/>
            <a:ext cx="1856509" cy="2119746"/>
          </a:xfrm>
          <a:prstGeom prst="ellipse">
            <a:avLst/>
          </a:prstGeom>
          <a:solidFill>
            <a:srgbClr val="F50306"/>
          </a:solidFill>
          <a:ln>
            <a:solidFill>
              <a:srgbClr val="DD6C38"/>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solidFill>
                  <a:schemeClr val="tx1"/>
                </a:solidFill>
                <a:latin typeface="Aldhabi" panose="01000000000000000000" pitchFamily="2" charset="-78"/>
                <a:cs typeface="Aldhabi" panose="01000000000000000000" pitchFamily="2" charset="-78"/>
              </a:rPr>
              <a:t>صفحه اصلی</a:t>
            </a:r>
            <a:endParaRPr lang="fa-IR" sz="4000" dirty="0">
              <a:solidFill>
                <a:schemeClr val="tx1"/>
              </a:solidFill>
              <a:latin typeface="Aldhabi" panose="01000000000000000000" pitchFamily="2" charset="-78"/>
              <a:cs typeface="Aldhabi" panose="01000000000000000000" pitchFamily="2" charset="-78"/>
            </a:endParaRPr>
          </a:p>
        </p:txBody>
      </p:sp>
      <p:sp>
        <p:nvSpPr>
          <p:cNvPr id="5" name="Oval 4">
            <a:hlinkClick r:id="rId2" action="ppaction://hlinksldjump">
              <a:snd r:embed="rId3" name="click.wav"/>
            </a:hlinkClick>
          </p:cNvPr>
          <p:cNvSpPr/>
          <p:nvPr/>
        </p:nvSpPr>
        <p:spPr>
          <a:xfrm>
            <a:off x="7647707" y="4493128"/>
            <a:ext cx="1656000" cy="2124000"/>
          </a:xfrm>
          <a:prstGeom prst="ellipse">
            <a:avLst/>
          </a:prstGeom>
          <a:solidFill>
            <a:srgbClr val="E16A33"/>
          </a:solidFill>
          <a:ln>
            <a:solidFill>
              <a:srgbClr val="F0090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مکان های تاریخی </a:t>
            </a:r>
            <a:endParaRPr lang="fa-IR" sz="3200" dirty="0">
              <a:solidFill>
                <a:schemeClr val="tx1"/>
              </a:solidFill>
              <a:latin typeface="Aldhabi" panose="01000000000000000000" pitchFamily="2" charset="-78"/>
              <a:cs typeface="Aldhabi" panose="01000000000000000000" pitchFamily="2" charset="-78"/>
            </a:endParaRPr>
          </a:p>
        </p:txBody>
      </p:sp>
      <p:sp>
        <p:nvSpPr>
          <p:cNvPr id="6" name="Oval 5">
            <a:hlinkClick r:id="rId4" action="ppaction://hlinksldjump">
              <a:snd r:embed="rId3" name="click.wav"/>
            </a:hlinkClick>
          </p:cNvPr>
          <p:cNvSpPr/>
          <p:nvPr/>
        </p:nvSpPr>
        <p:spPr>
          <a:xfrm>
            <a:off x="9303707" y="2369128"/>
            <a:ext cx="1656000" cy="2124000"/>
          </a:xfrm>
          <a:prstGeom prst="ellipse">
            <a:avLst/>
          </a:prstGeom>
          <a:solidFill>
            <a:srgbClr val="E16A33"/>
          </a:solidFill>
          <a:ln>
            <a:solidFill>
              <a:srgbClr val="F0090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درباره شیراز </a:t>
            </a:r>
            <a:endParaRPr lang="fa-IR" sz="3200" dirty="0">
              <a:solidFill>
                <a:schemeClr val="tx1"/>
              </a:solidFill>
              <a:latin typeface="Aldhabi" panose="01000000000000000000" pitchFamily="2" charset="-78"/>
              <a:cs typeface="Aldhabi" panose="01000000000000000000" pitchFamily="2" charset="-78"/>
            </a:endParaRPr>
          </a:p>
        </p:txBody>
      </p:sp>
      <p:sp>
        <p:nvSpPr>
          <p:cNvPr id="7" name="Oval 6">
            <a:hlinkClick r:id="rId5" action="ppaction://hlinksldjump">
              <a:snd r:embed="rId3" name="click.wav"/>
            </a:hlinkClick>
          </p:cNvPr>
          <p:cNvSpPr/>
          <p:nvPr/>
        </p:nvSpPr>
        <p:spPr>
          <a:xfrm>
            <a:off x="5408972" y="2369128"/>
            <a:ext cx="1764000" cy="2124000"/>
          </a:xfrm>
          <a:prstGeom prst="ellipse">
            <a:avLst/>
          </a:prstGeom>
          <a:solidFill>
            <a:srgbClr val="E16A33"/>
          </a:solidFill>
          <a:ln>
            <a:solidFill>
              <a:srgbClr val="F0090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پیشینه تاریخی</a:t>
            </a:r>
            <a:endParaRPr lang="fa-IR" sz="3200" dirty="0">
              <a:solidFill>
                <a:schemeClr val="tx1"/>
              </a:solidFill>
              <a:latin typeface="Aldhabi" panose="01000000000000000000" pitchFamily="2" charset="-78"/>
              <a:cs typeface="Aldhabi" panose="01000000000000000000" pitchFamily="2" charset="-78"/>
            </a:endParaRPr>
          </a:p>
        </p:txBody>
      </p:sp>
      <p:sp>
        <p:nvSpPr>
          <p:cNvPr id="9" name="Oval 8">
            <a:hlinkClick r:id="rId6" action="ppaction://hlinksldjump">
              <a:snd r:embed="rId3" name="click.wav"/>
            </a:hlinkClick>
          </p:cNvPr>
          <p:cNvSpPr/>
          <p:nvPr/>
        </p:nvSpPr>
        <p:spPr>
          <a:xfrm>
            <a:off x="3278237" y="4493128"/>
            <a:ext cx="1656000" cy="2124000"/>
          </a:xfrm>
          <a:prstGeom prst="ellipse">
            <a:avLst/>
          </a:prstGeom>
          <a:solidFill>
            <a:srgbClr val="E16A33"/>
          </a:solidFill>
          <a:ln>
            <a:solidFill>
              <a:srgbClr val="F0090B"/>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موزه ها</a:t>
            </a:r>
            <a:endParaRPr lang="fa-IR" sz="3200" dirty="0">
              <a:solidFill>
                <a:schemeClr val="tx1"/>
              </a:solidFill>
              <a:latin typeface="Aldhabi" panose="01000000000000000000" pitchFamily="2" charset="-78"/>
              <a:cs typeface="Aldhabi" panose="01000000000000000000" pitchFamily="2" charset="-78"/>
            </a:endParaRPr>
          </a:p>
        </p:txBody>
      </p:sp>
      <p:sp>
        <p:nvSpPr>
          <p:cNvPr id="8" name="Oval 7">
            <a:hlinkClick r:id="rId7" action="ppaction://hlinksldjump">
              <a:snd r:embed="rId3" name="click.wav"/>
            </a:hlinkClick>
          </p:cNvPr>
          <p:cNvSpPr/>
          <p:nvPr/>
        </p:nvSpPr>
        <p:spPr>
          <a:xfrm>
            <a:off x="1514237" y="2369128"/>
            <a:ext cx="1764000" cy="2124000"/>
          </a:xfrm>
          <a:prstGeom prst="ellipse">
            <a:avLst/>
          </a:prstGeom>
          <a:solidFill>
            <a:srgbClr val="E16A33"/>
          </a:solidFill>
          <a:ln>
            <a:solidFill>
              <a:srgbClr val="F0090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800" dirty="0" smtClean="0">
                <a:solidFill>
                  <a:schemeClr val="tx1"/>
                </a:solidFill>
                <a:latin typeface="Aldhabi" panose="01000000000000000000" pitchFamily="2" charset="-78"/>
                <a:cs typeface="Aldhabi" panose="01000000000000000000" pitchFamily="2" charset="-78"/>
              </a:rPr>
              <a:t>پایان</a:t>
            </a:r>
            <a:endParaRPr lang="fa-IR" sz="48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3384637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par>
                          <p:cTn id="27" fill="hold">
                            <p:stCondLst>
                              <p:cond delay="2500"/>
                            </p:stCondLst>
                            <p:childTnLst>
                              <p:par>
                                <p:cTn id="28" presetID="26"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par>
                          <p:cTn id="44" fill="hold">
                            <p:stCondLst>
                              <p:cond delay="4500"/>
                            </p:stCondLst>
                            <p:childTnLst>
                              <p:par>
                                <p:cTn id="45" presetID="26"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80">
                                          <p:stCondLst>
                                            <p:cond delay="0"/>
                                          </p:stCondLst>
                                        </p:cTn>
                                        <p:tgtEl>
                                          <p:spTgt spid="7"/>
                                        </p:tgtEl>
                                      </p:cBhvr>
                                    </p:animEffect>
                                    <p:anim calcmode="lin" valueType="num">
                                      <p:cBhvr>
                                        <p:cTn id="4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3" dur="26">
                                          <p:stCondLst>
                                            <p:cond delay="650"/>
                                          </p:stCondLst>
                                        </p:cTn>
                                        <p:tgtEl>
                                          <p:spTgt spid="7"/>
                                        </p:tgtEl>
                                      </p:cBhvr>
                                      <p:to x="100000" y="60000"/>
                                    </p:animScale>
                                    <p:animScale>
                                      <p:cBhvr>
                                        <p:cTn id="54" dur="166" decel="50000">
                                          <p:stCondLst>
                                            <p:cond delay="676"/>
                                          </p:stCondLst>
                                        </p:cTn>
                                        <p:tgtEl>
                                          <p:spTgt spid="7"/>
                                        </p:tgtEl>
                                      </p:cBhvr>
                                      <p:to x="100000" y="100000"/>
                                    </p:animScale>
                                    <p:animScale>
                                      <p:cBhvr>
                                        <p:cTn id="55" dur="26">
                                          <p:stCondLst>
                                            <p:cond delay="1312"/>
                                          </p:stCondLst>
                                        </p:cTn>
                                        <p:tgtEl>
                                          <p:spTgt spid="7"/>
                                        </p:tgtEl>
                                      </p:cBhvr>
                                      <p:to x="100000" y="80000"/>
                                    </p:animScale>
                                    <p:animScale>
                                      <p:cBhvr>
                                        <p:cTn id="56" dur="166" decel="50000">
                                          <p:stCondLst>
                                            <p:cond delay="1338"/>
                                          </p:stCondLst>
                                        </p:cTn>
                                        <p:tgtEl>
                                          <p:spTgt spid="7"/>
                                        </p:tgtEl>
                                      </p:cBhvr>
                                      <p:to x="100000" y="100000"/>
                                    </p:animScale>
                                    <p:animScale>
                                      <p:cBhvr>
                                        <p:cTn id="57" dur="26">
                                          <p:stCondLst>
                                            <p:cond delay="1642"/>
                                          </p:stCondLst>
                                        </p:cTn>
                                        <p:tgtEl>
                                          <p:spTgt spid="7"/>
                                        </p:tgtEl>
                                      </p:cBhvr>
                                      <p:to x="100000" y="90000"/>
                                    </p:animScale>
                                    <p:animScale>
                                      <p:cBhvr>
                                        <p:cTn id="58" dur="166" decel="50000">
                                          <p:stCondLst>
                                            <p:cond delay="1668"/>
                                          </p:stCondLst>
                                        </p:cTn>
                                        <p:tgtEl>
                                          <p:spTgt spid="7"/>
                                        </p:tgtEl>
                                      </p:cBhvr>
                                      <p:to x="100000" y="100000"/>
                                    </p:animScale>
                                    <p:animScale>
                                      <p:cBhvr>
                                        <p:cTn id="59" dur="26">
                                          <p:stCondLst>
                                            <p:cond delay="1808"/>
                                          </p:stCondLst>
                                        </p:cTn>
                                        <p:tgtEl>
                                          <p:spTgt spid="7"/>
                                        </p:tgtEl>
                                      </p:cBhvr>
                                      <p:to x="100000" y="95000"/>
                                    </p:animScale>
                                    <p:animScale>
                                      <p:cBhvr>
                                        <p:cTn id="60" dur="166" decel="50000">
                                          <p:stCondLst>
                                            <p:cond delay="1834"/>
                                          </p:stCondLst>
                                        </p:cTn>
                                        <p:tgtEl>
                                          <p:spTgt spid="7"/>
                                        </p:tgtEl>
                                      </p:cBhvr>
                                      <p:to x="100000" y="100000"/>
                                    </p:animScale>
                                  </p:childTnLst>
                                </p:cTn>
                              </p:par>
                            </p:childTnLst>
                          </p:cTn>
                        </p:par>
                        <p:par>
                          <p:cTn id="61" fill="hold">
                            <p:stCondLst>
                              <p:cond delay="6500"/>
                            </p:stCondLst>
                            <p:childTnLst>
                              <p:par>
                                <p:cTn id="62" presetID="26" presetClass="entr" presetSubtype="0"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down)">
                                      <p:cBhvr>
                                        <p:cTn id="64" dur="580">
                                          <p:stCondLst>
                                            <p:cond delay="0"/>
                                          </p:stCondLst>
                                        </p:cTn>
                                        <p:tgtEl>
                                          <p:spTgt spid="9"/>
                                        </p:tgtEl>
                                      </p:cBhvr>
                                    </p:animEffect>
                                    <p:anim calcmode="lin" valueType="num">
                                      <p:cBhvr>
                                        <p:cTn id="6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0" dur="26">
                                          <p:stCondLst>
                                            <p:cond delay="650"/>
                                          </p:stCondLst>
                                        </p:cTn>
                                        <p:tgtEl>
                                          <p:spTgt spid="9"/>
                                        </p:tgtEl>
                                      </p:cBhvr>
                                      <p:to x="100000" y="60000"/>
                                    </p:animScale>
                                    <p:animScale>
                                      <p:cBhvr>
                                        <p:cTn id="71" dur="166" decel="50000">
                                          <p:stCondLst>
                                            <p:cond delay="676"/>
                                          </p:stCondLst>
                                        </p:cTn>
                                        <p:tgtEl>
                                          <p:spTgt spid="9"/>
                                        </p:tgtEl>
                                      </p:cBhvr>
                                      <p:to x="100000" y="100000"/>
                                    </p:animScale>
                                    <p:animScale>
                                      <p:cBhvr>
                                        <p:cTn id="72" dur="26">
                                          <p:stCondLst>
                                            <p:cond delay="1312"/>
                                          </p:stCondLst>
                                        </p:cTn>
                                        <p:tgtEl>
                                          <p:spTgt spid="9"/>
                                        </p:tgtEl>
                                      </p:cBhvr>
                                      <p:to x="100000" y="80000"/>
                                    </p:animScale>
                                    <p:animScale>
                                      <p:cBhvr>
                                        <p:cTn id="73" dur="166" decel="50000">
                                          <p:stCondLst>
                                            <p:cond delay="1338"/>
                                          </p:stCondLst>
                                        </p:cTn>
                                        <p:tgtEl>
                                          <p:spTgt spid="9"/>
                                        </p:tgtEl>
                                      </p:cBhvr>
                                      <p:to x="100000" y="100000"/>
                                    </p:animScale>
                                    <p:animScale>
                                      <p:cBhvr>
                                        <p:cTn id="74" dur="26">
                                          <p:stCondLst>
                                            <p:cond delay="1642"/>
                                          </p:stCondLst>
                                        </p:cTn>
                                        <p:tgtEl>
                                          <p:spTgt spid="9"/>
                                        </p:tgtEl>
                                      </p:cBhvr>
                                      <p:to x="100000" y="90000"/>
                                    </p:animScale>
                                    <p:animScale>
                                      <p:cBhvr>
                                        <p:cTn id="75" dur="166" decel="50000">
                                          <p:stCondLst>
                                            <p:cond delay="1668"/>
                                          </p:stCondLst>
                                        </p:cTn>
                                        <p:tgtEl>
                                          <p:spTgt spid="9"/>
                                        </p:tgtEl>
                                      </p:cBhvr>
                                      <p:to x="100000" y="100000"/>
                                    </p:animScale>
                                    <p:animScale>
                                      <p:cBhvr>
                                        <p:cTn id="76" dur="26">
                                          <p:stCondLst>
                                            <p:cond delay="1808"/>
                                          </p:stCondLst>
                                        </p:cTn>
                                        <p:tgtEl>
                                          <p:spTgt spid="9"/>
                                        </p:tgtEl>
                                      </p:cBhvr>
                                      <p:to x="100000" y="95000"/>
                                    </p:animScale>
                                    <p:animScale>
                                      <p:cBhvr>
                                        <p:cTn id="77" dur="166" decel="50000">
                                          <p:stCondLst>
                                            <p:cond delay="1834"/>
                                          </p:stCondLst>
                                        </p:cTn>
                                        <p:tgtEl>
                                          <p:spTgt spid="9"/>
                                        </p:tgtEl>
                                      </p:cBhvr>
                                      <p:to x="100000" y="100000"/>
                                    </p:animScale>
                                  </p:childTnLst>
                                </p:cTn>
                              </p:par>
                            </p:childTnLst>
                          </p:cTn>
                        </p:par>
                        <p:par>
                          <p:cTn id="78" fill="hold">
                            <p:stCondLst>
                              <p:cond delay="8500"/>
                            </p:stCondLst>
                            <p:childTnLst>
                              <p:par>
                                <p:cTn id="79" presetID="26" presetClass="entr" presetSubtype="0"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down)">
                                      <p:cBhvr>
                                        <p:cTn id="81" dur="580">
                                          <p:stCondLst>
                                            <p:cond delay="0"/>
                                          </p:stCondLst>
                                        </p:cTn>
                                        <p:tgtEl>
                                          <p:spTgt spid="8"/>
                                        </p:tgtEl>
                                      </p:cBhvr>
                                    </p:animEffect>
                                    <p:anim calcmode="lin" valueType="num">
                                      <p:cBhvr>
                                        <p:cTn id="8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7" dur="26">
                                          <p:stCondLst>
                                            <p:cond delay="650"/>
                                          </p:stCondLst>
                                        </p:cTn>
                                        <p:tgtEl>
                                          <p:spTgt spid="8"/>
                                        </p:tgtEl>
                                      </p:cBhvr>
                                      <p:to x="100000" y="60000"/>
                                    </p:animScale>
                                    <p:animScale>
                                      <p:cBhvr>
                                        <p:cTn id="88" dur="166" decel="50000">
                                          <p:stCondLst>
                                            <p:cond delay="676"/>
                                          </p:stCondLst>
                                        </p:cTn>
                                        <p:tgtEl>
                                          <p:spTgt spid="8"/>
                                        </p:tgtEl>
                                      </p:cBhvr>
                                      <p:to x="100000" y="100000"/>
                                    </p:animScale>
                                    <p:animScale>
                                      <p:cBhvr>
                                        <p:cTn id="89" dur="26">
                                          <p:stCondLst>
                                            <p:cond delay="1312"/>
                                          </p:stCondLst>
                                        </p:cTn>
                                        <p:tgtEl>
                                          <p:spTgt spid="8"/>
                                        </p:tgtEl>
                                      </p:cBhvr>
                                      <p:to x="100000" y="80000"/>
                                    </p:animScale>
                                    <p:animScale>
                                      <p:cBhvr>
                                        <p:cTn id="90" dur="166" decel="50000">
                                          <p:stCondLst>
                                            <p:cond delay="1338"/>
                                          </p:stCondLst>
                                        </p:cTn>
                                        <p:tgtEl>
                                          <p:spTgt spid="8"/>
                                        </p:tgtEl>
                                      </p:cBhvr>
                                      <p:to x="100000" y="100000"/>
                                    </p:animScale>
                                    <p:animScale>
                                      <p:cBhvr>
                                        <p:cTn id="91" dur="26">
                                          <p:stCondLst>
                                            <p:cond delay="1642"/>
                                          </p:stCondLst>
                                        </p:cTn>
                                        <p:tgtEl>
                                          <p:spTgt spid="8"/>
                                        </p:tgtEl>
                                      </p:cBhvr>
                                      <p:to x="100000" y="90000"/>
                                    </p:animScale>
                                    <p:animScale>
                                      <p:cBhvr>
                                        <p:cTn id="92" dur="166" decel="50000">
                                          <p:stCondLst>
                                            <p:cond delay="1668"/>
                                          </p:stCondLst>
                                        </p:cTn>
                                        <p:tgtEl>
                                          <p:spTgt spid="8"/>
                                        </p:tgtEl>
                                      </p:cBhvr>
                                      <p:to x="100000" y="100000"/>
                                    </p:animScale>
                                    <p:animScale>
                                      <p:cBhvr>
                                        <p:cTn id="93" dur="26">
                                          <p:stCondLst>
                                            <p:cond delay="1808"/>
                                          </p:stCondLst>
                                        </p:cTn>
                                        <p:tgtEl>
                                          <p:spTgt spid="8"/>
                                        </p:tgtEl>
                                      </p:cBhvr>
                                      <p:to x="100000" y="95000"/>
                                    </p:animScale>
                                    <p:animScale>
                                      <p:cBhvr>
                                        <p:cTn id="9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7345" y="1161157"/>
            <a:ext cx="9587345" cy="4031873"/>
          </a:xfrm>
          <a:prstGeom prst="rect">
            <a:avLst/>
          </a:prstGeom>
        </p:spPr>
        <p:txBody>
          <a:bodyPr wrap="square">
            <a:spAutoFit/>
          </a:bodyPr>
          <a:lstStyle/>
          <a:p>
            <a:pPr algn="just" rtl="1"/>
            <a:r>
              <a:rPr lang="fa-IR" sz="3200" dirty="0">
                <a:latin typeface="Agency FB" panose="020B0503020202020204" pitchFamily="34" charset="0"/>
                <a:ea typeface="Times New Roman" panose="02020603050405020304" pitchFamily="18" charset="0"/>
              </a:rPr>
              <a:t>روزگار پادشاهان اینجو و آل مظفر (عصر حافظ)</a:t>
            </a:r>
            <a:endParaRPr lang="en-US" sz="3200" dirty="0">
              <a:latin typeface="Agency FB" panose="020B0503020202020204" pitchFamily="34" charset="0"/>
              <a:ea typeface="Times New Roman" panose="02020603050405020304" pitchFamily="18" charset="0"/>
            </a:endParaRPr>
          </a:p>
          <a:p>
            <a:pPr algn="just" rtl="1"/>
            <a:r>
              <a:rPr lang="en-US" sz="3200" dirty="0">
                <a:latin typeface="Agency FB" panose="020B0503020202020204" pitchFamily="34" charset="0"/>
                <a:ea typeface="Times New Roman" panose="02020603050405020304" pitchFamily="18" charset="0"/>
              </a:rPr>
              <a:t> </a:t>
            </a:r>
            <a:r>
              <a:rPr lang="fa-IR" sz="3200" dirty="0">
                <a:latin typeface="Agency FB" panose="020B0503020202020204" pitchFamily="34" charset="0"/>
                <a:ea typeface="Times New Roman" panose="02020603050405020304" pitchFamily="18" charset="0"/>
              </a:rPr>
              <a:t>در این روزگار، هر چند جنگ و ستیزهای فراوانی در گوشه و کنار فارس رخ می دهد، اما فرمان روایان این خاندان از آبادانی شیراز غافل نشده و به ساختن بناهایی می پردازند که می توان از بازسازی باروی شیراز، بنای کاخی در صحرای جعفرآباد به دست مسعود شاه، و نیز بنای مدرسه ای به نام مدرسه </a:t>
            </a:r>
            <a:r>
              <a:rPr lang="fa-IR" sz="3200" dirty="0" smtClean="0">
                <a:latin typeface="Agency FB" panose="020B0503020202020204" pitchFamily="34" charset="0"/>
                <a:ea typeface="Times New Roman" panose="02020603050405020304" pitchFamily="18" charset="0"/>
              </a:rPr>
              <a:t>مسعودیه </a:t>
            </a:r>
            <a:r>
              <a:rPr lang="fa-IR" sz="3200" dirty="0">
                <a:latin typeface="Agency FB" panose="020B0503020202020204" pitchFamily="34" charset="0"/>
                <a:ea typeface="Times New Roman" panose="02020603050405020304" pitchFamily="18" charset="0"/>
              </a:rPr>
              <a:t>نام برد</a:t>
            </a:r>
            <a:r>
              <a:rPr lang="en-US" sz="3200" dirty="0">
                <a:latin typeface="Agency FB" panose="020B0503020202020204" pitchFamily="34" charset="0"/>
                <a:ea typeface="Times New Roman" panose="02020603050405020304" pitchFamily="18" charset="0"/>
              </a:rPr>
              <a:t>.</a:t>
            </a:r>
          </a:p>
        </p:txBody>
      </p:sp>
      <p:sp>
        <p:nvSpPr>
          <p:cNvPr id="5" name="Oval 4"/>
          <p:cNvSpPr/>
          <p:nvPr/>
        </p:nvSpPr>
        <p:spPr>
          <a:xfrm>
            <a:off x="0" y="0"/>
            <a:ext cx="1728000" cy="2124000"/>
          </a:xfrm>
          <a:prstGeom prst="ellipse">
            <a:avLst/>
          </a:prstGeom>
          <a:solidFill>
            <a:srgbClr val="E87D37"/>
          </a:solidFill>
          <a:ln>
            <a:solidFill>
              <a:srgbClr val="E87D3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latin typeface="Aldhabi" panose="01000000000000000000" pitchFamily="2" charset="-78"/>
                <a:cs typeface="Aldhabi" panose="01000000000000000000" pitchFamily="2" charset="-78"/>
              </a:rPr>
              <a:t>پادشاهان اینجو و آل مظفر</a:t>
            </a:r>
          </a:p>
          <a:p>
            <a:pPr algn="ctr"/>
            <a:r>
              <a:rPr lang="fa-IR" sz="4400" dirty="0">
                <a:latin typeface="Aldhabi" panose="01000000000000000000" pitchFamily="2" charset="-78"/>
                <a:cs typeface="Aldhabi" panose="01000000000000000000" pitchFamily="2" charset="-78"/>
              </a:rPr>
              <a:t>5</a:t>
            </a:r>
          </a:p>
        </p:txBody>
      </p:sp>
      <p:sp>
        <p:nvSpPr>
          <p:cNvPr id="8" name="Oval 7">
            <a:hlinkClick r:id="rId2" action="ppaction://hlinksldjump">
              <a:snd r:embed="rId3" name="click.wav"/>
            </a:hlinkClick>
          </p:cNvPr>
          <p:cNvSpPr/>
          <p:nvPr/>
        </p:nvSpPr>
        <p:spPr>
          <a:xfrm>
            <a:off x="10936509" y="5250872"/>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59382617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4327" y="1457419"/>
            <a:ext cx="9545781" cy="3108543"/>
          </a:xfrm>
          <a:prstGeom prst="rect">
            <a:avLst/>
          </a:prstGeom>
        </p:spPr>
        <p:txBody>
          <a:bodyPr wrap="square">
            <a:spAutoFit/>
          </a:bodyPr>
          <a:lstStyle/>
          <a:p>
            <a:pPr algn="r" rtl="1"/>
            <a:r>
              <a:rPr lang="fa-IR" sz="2800" dirty="0">
                <a:latin typeface="Agency FB" panose="020B0503020202020204" pitchFamily="34" charset="0"/>
                <a:ea typeface="Times New Roman" panose="02020603050405020304" pitchFamily="18" charset="0"/>
              </a:rPr>
              <a:t>روزگارتیموریان</a:t>
            </a:r>
            <a:r>
              <a:rPr lang="en-US" sz="2800" dirty="0">
                <a:latin typeface="Agency FB" panose="020B0503020202020204" pitchFamily="34" charset="0"/>
                <a:ea typeface="Times New Roman" panose="02020603050405020304" pitchFamily="18" charset="0"/>
              </a:rPr>
              <a:t/>
            </a:r>
            <a:br>
              <a:rPr lang="en-US" sz="2800" dirty="0">
                <a:latin typeface="Agency FB" panose="020B0503020202020204" pitchFamily="34" charset="0"/>
                <a:ea typeface="Times New Roman" panose="02020603050405020304" pitchFamily="18" charset="0"/>
              </a:rPr>
            </a:br>
            <a:r>
              <a:rPr lang="fa-IR" sz="2800" dirty="0">
                <a:latin typeface="Agency FB" panose="020B0503020202020204" pitchFamily="34" charset="0"/>
                <a:ea typeface="Times New Roman" panose="02020603050405020304" pitchFamily="18" charset="0"/>
              </a:rPr>
              <a:t>تیمور گورکانی که از سمرقند برخاسته بود ، سودای جهان گیری داشت. وی که نسب خویش را به چنگیز می رساند، با یورش های پیاپی، بخش های بزرگی از سرزمین ایران را یا به چنگ </a:t>
            </a:r>
            <a:r>
              <a:rPr lang="fa-IR" sz="2800" dirty="0" smtClean="0">
                <a:latin typeface="Agency FB" panose="020B0503020202020204" pitchFamily="34" charset="0"/>
                <a:ea typeface="Times New Roman" panose="02020603050405020304" pitchFamily="18" charset="0"/>
              </a:rPr>
              <a:t>آورد</a:t>
            </a:r>
            <a:r>
              <a:rPr lang="en-US" sz="2800" dirty="0" smtClean="0">
                <a:latin typeface="Agency FB" panose="020B0503020202020204" pitchFamily="34" charset="0"/>
                <a:ea typeface="Times New Roman" panose="02020603050405020304" pitchFamily="18" charset="0"/>
              </a:rPr>
              <a:t>. </a:t>
            </a:r>
            <a:r>
              <a:rPr lang="fa-IR" sz="2800" dirty="0">
                <a:latin typeface="Agency FB" panose="020B0503020202020204" pitchFamily="34" charset="0"/>
                <a:ea typeface="Times New Roman" panose="02020603050405020304" pitchFamily="18" charset="0"/>
              </a:rPr>
              <a:t>تیمور دوبار به شیراز یورش آورد و خاندان آل مظفر را برانداخت</a:t>
            </a:r>
            <a:r>
              <a:rPr lang="en-US" sz="2800" dirty="0">
                <a:latin typeface="Agency FB" panose="020B0503020202020204" pitchFamily="34" charset="0"/>
                <a:ea typeface="Times New Roman" panose="02020603050405020304" pitchFamily="18" charset="0"/>
              </a:rPr>
              <a:t>. </a:t>
            </a:r>
            <a:r>
              <a:rPr lang="fa-IR" sz="2800" dirty="0" smtClean="0">
                <a:latin typeface="Agency FB" panose="020B0503020202020204" pitchFamily="34" charset="0"/>
                <a:ea typeface="Times New Roman" panose="02020603050405020304" pitchFamily="18" charset="0"/>
              </a:rPr>
              <a:t>می گویند </a:t>
            </a:r>
            <a:r>
              <a:rPr lang="fa-IR" sz="2800" dirty="0">
                <a:latin typeface="Agency FB" panose="020B0503020202020204" pitchFamily="34" charset="0"/>
                <a:ea typeface="Times New Roman" panose="02020603050405020304" pitchFamily="18" charset="0"/>
              </a:rPr>
              <a:t>او در شیراز با خواجه حافظ ملاقاتی داشته و میان آنها گفتگو و مشاعره ای نیز صورت گرفته است</a:t>
            </a:r>
            <a:r>
              <a:rPr lang="en-US" sz="2800" dirty="0">
                <a:latin typeface="Agency FB" panose="020B0503020202020204" pitchFamily="34" charset="0"/>
                <a:ea typeface="Times New Roman" panose="02020603050405020304" pitchFamily="18" charset="0"/>
              </a:rPr>
              <a:t>.</a:t>
            </a:r>
          </a:p>
        </p:txBody>
      </p:sp>
      <p:sp>
        <p:nvSpPr>
          <p:cNvPr id="5" name="Oval 4"/>
          <p:cNvSpPr/>
          <p:nvPr/>
        </p:nvSpPr>
        <p:spPr>
          <a:xfrm>
            <a:off x="0" y="0"/>
            <a:ext cx="1728000" cy="2124000"/>
          </a:xfrm>
          <a:prstGeom prst="ellipse">
            <a:avLst/>
          </a:prstGeom>
          <a:solidFill>
            <a:srgbClr val="E87D37"/>
          </a:solidFill>
          <a:ln>
            <a:solidFill>
              <a:srgbClr val="E87D3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dirty="0" smtClean="0">
                <a:solidFill>
                  <a:schemeClr val="tx1"/>
                </a:solidFill>
                <a:latin typeface="Aldhabi" panose="01000000000000000000" pitchFamily="2" charset="-78"/>
                <a:cs typeface="Aldhabi" panose="01000000000000000000" pitchFamily="2" charset="-78"/>
              </a:rPr>
              <a:t>تیموریان</a:t>
            </a:r>
          </a:p>
          <a:p>
            <a:pPr algn="ctr"/>
            <a:r>
              <a:rPr lang="fa-IR" sz="4400" dirty="0">
                <a:solidFill>
                  <a:schemeClr val="tx1"/>
                </a:solidFill>
                <a:latin typeface="Aldhabi" panose="01000000000000000000" pitchFamily="2" charset="-78"/>
                <a:cs typeface="Aldhabi" panose="01000000000000000000" pitchFamily="2" charset="-78"/>
              </a:rPr>
              <a:t>6</a:t>
            </a:r>
          </a:p>
        </p:txBody>
      </p:sp>
      <p:sp>
        <p:nvSpPr>
          <p:cNvPr id="8" name="Oval 7">
            <a:hlinkClick r:id="rId2" action="ppaction://hlinksldjump">
              <a:snd r:embed="rId3" name="click.wav"/>
            </a:hlinkClick>
          </p:cNvPr>
          <p:cNvSpPr/>
          <p:nvPr/>
        </p:nvSpPr>
        <p:spPr>
          <a:xfrm>
            <a:off x="10936509" y="5250872"/>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7915220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4546" y="1360255"/>
            <a:ext cx="8991600" cy="2862322"/>
          </a:xfrm>
          <a:prstGeom prst="rect">
            <a:avLst/>
          </a:prstGeom>
        </p:spPr>
        <p:txBody>
          <a:bodyPr wrap="square">
            <a:spAutoFit/>
          </a:bodyPr>
          <a:lstStyle/>
          <a:p>
            <a:pPr algn="r" rtl="1"/>
            <a:r>
              <a:rPr lang="fa-IR" sz="3600" dirty="0">
                <a:latin typeface="Agency FB" panose="020B0503020202020204" pitchFamily="34" charset="0"/>
                <a:ea typeface="Times New Roman" panose="02020603050405020304" pitchFamily="18" charset="0"/>
              </a:rPr>
              <a:t>روزگارصفویه</a:t>
            </a:r>
            <a:r>
              <a:rPr lang="en-US" sz="3600" dirty="0">
                <a:latin typeface="Agency FB" panose="020B0503020202020204" pitchFamily="34" charset="0"/>
                <a:ea typeface="Times New Roman" panose="02020603050405020304" pitchFamily="18" charset="0"/>
              </a:rPr>
              <a:t/>
            </a:r>
            <a:br>
              <a:rPr lang="en-US" sz="3600" dirty="0">
                <a:latin typeface="Agency FB" panose="020B0503020202020204" pitchFamily="34" charset="0"/>
                <a:ea typeface="Times New Roman" panose="02020603050405020304" pitchFamily="18" charset="0"/>
              </a:rPr>
            </a:br>
            <a:r>
              <a:rPr lang="fa-IR" sz="3600" dirty="0">
                <a:latin typeface="Agency FB" panose="020B0503020202020204" pitchFamily="34" charset="0"/>
                <a:ea typeface="Times New Roman" panose="02020603050405020304" pitchFamily="18" charset="0"/>
              </a:rPr>
              <a:t>شیراز در روزگار صفویه، جایگاه شایسته و ارجمندی داشت. «الله وردی خان» و پسرش «امام قلی خان» قوللر آغاسی، روی هم رفته نزدیک به 40 سال بر فارس فرمان راندند</a:t>
            </a:r>
            <a:endParaRPr lang="en-US" sz="3600" dirty="0">
              <a:latin typeface="Agency FB" panose="020B0503020202020204" pitchFamily="34" charset="0"/>
              <a:ea typeface="Times New Roman" panose="02020603050405020304" pitchFamily="18" charset="0"/>
            </a:endParaRPr>
          </a:p>
        </p:txBody>
      </p:sp>
      <p:sp>
        <p:nvSpPr>
          <p:cNvPr id="5" name="Oval 4"/>
          <p:cNvSpPr/>
          <p:nvPr/>
        </p:nvSpPr>
        <p:spPr>
          <a:xfrm>
            <a:off x="0" y="0"/>
            <a:ext cx="1728000" cy="2124000"/>
          </a:xfrm>
          <a:prstGeom prst="ellipse">
            <a:avLst/>
          </a:prstGeom>
          <a:solidFill>
            <a:srgbClr val="E87D37"/>
          </a:solidFill>
          <a:ln>
            <a:solidFill>
              <a:srgbClr val="E87D3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solidFill>
                  <a:schemeClr val="tx1"/>
                </a:solidFill>
                <a:latin typeface="Aldhabi" panose="01000000000000000000" pitchFamily="2" charset="-78"/>
                <a:cs typeface="Aldhabi" panose="01000000000000000000" pitchFamily="2" charset="-78"/>
              </a:rPr>
              <a:t>صفویه</a:t>
            </a:r>
          </a:p>
          <a:p>
            <a:pPr algn="ctr"/>
            <a:r>
              <a:rPr lang="fa-IR" sz="4400" dirty="0">
                <a:solidFill>
                  <a:schemeClr val="tx1"/>
                </a:solidFill>
                <a:latin typeface="Aldhabi" panose="01000000000000000000" pitchFamily="2" charset="-78"/>
                <a:cs typeface="Aldhabi" panose="01000000000000000000" pitchFamily="2" charset="-78"/>
              </a:rPr>
              <a:t>7</a:t>
            </a:r>
          </a:p>
        </p:txBody>
      </p:sp>
      <p:sp>
        <p:nvSpPr>
          <p:cNvPr id="8" name="Oval 7">
            <a:hlinkClick r:id="rId2" action="ppaction://hlinksldjump">
              <a:snd r:embed="rId3" name="click.wav"/>
            </a:hlinkClick>
          </p:cNvPr>
          <p:cNvSpPr/>
          <p:nvPr/>
        </p:nvSpPr>
        <p:spPr>
          <a:xfrm>
            <a:off x="10936509" y="5250872"/>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898239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8000" y="806440"/>
            <a:ext cx="10238509" cy="3416320"/>
          </a:xfrm>
          <a:prstGeom prst="rect">
            <a:avLst/>
          </a:prstGeom>
        </p:spPr>
        <p:txBody>
          <a:bodyPr wrap="square">
            <a:spAutoFit/>
          </a:bodyPr>
          <a:lstStyle/>
          <a:p>
            <a:pPr algn="r" rtl="1"/>
            <a:r>
              <a:rPr lang="fa-IR" sz="2400" dirty="0">
                <a:latin typeface="Agency FB" panose="020B0503020202020204" pitchFamily="34" charset="0"/>
                <a:ea typeface="Times New Roman" panose="02020603050405020304" pitchFamily="18" charset="0"/>
              </a:rPr>
              <a:t>روزگارافشاریان</a:t>
            </a:r>
            <a:r>
              <a:rPr lang="en-US" sz="2400" dirty="0">
                <a:latin typeface="Agency FB" panose="020B0503020202020204" pitchFamily="34" charset="0"/>
                <a:ea typeface="Times New Roman" panose="02020603050405020304" pitchFamily="18" charset="0"/>
              </a:rPr>
              <a:t/>
            </a:r>
            <a:br>
              <a:rPr lang="en-US" sz="2400" dirty="0">
                <a:latin typeface="Agency FB" panose="020B0503020202020204" pitchFamily="34" charset="0"/>
                <a:ea typeface="Times New Roman" panose="02020603050405020304" pitchFamily="18" charset="0"/>
              </a:rPr>
            </a:br>
            <a:r>
              <a:rPr lang="fa-IR" sz="2400" dirty="0">
                <a:latin typeface="Agency FB" panose="020B0503020202020204" pitchFamily="34" charset="0"/>
                <a:ea typeface="Times New Roman" panose="02020603050405020304" pitchFamily="18" charset="0"/>
              </a:rPr>
              <a:t>خاندان صفوی در سال ۱۱۳۵ هـ.ق به دست «محمود افغان» شکست خوردند و افغان ها دست به کشتار و غارت شهرهای اصفهان و شیراز زدند. اما فتنه ی افغانان با خیزش «نادر شاه» برافتاد و با شکستی که اشرف افغان در منطقه ی زرقان فارس از سپاه نادر خورد، افغانان برای همیشه خاک ایران را ترک کردند. نادر شاه افشار، پس از شکست دادن اشرف افغان در سال 1142 هـ.ق به شیراز وارد شد</a:t>
            </a:r>
            <a:r>
              <a:rPr lang="en-US" sz="2400" dirty="0">
                <a:latin typeface="Agency FB" panose="020B0503020202020204" pitchFamily="34" charset="0"/>
                <a:ea typeface="Times New Roman" panose="02020603050405020304" pitchFamily="18" charset="0"/>
              </a:rPr>
              <a:t>. </a:t>
            </a:r>
            <a:r>
              <a:rPr lang="fa-IR" sz="2400" dirty="0">
                <a:latin typeface="Agency FB" panose="020B0503020202020204" pitchFamily="34" charset="0"/>
                <a:ea typeface="Times New Roman" panose="02020603050405020304" pitchFamily="18" charset="0"/>
              </a:rPr>
              <a:t>وی نخست با پرداخت ۱۵۰۰ تومان، دستور بازسازی بقعه ی شاه چراغ را داد و سپس قندیلی از طلا با زنجیرهای بلند نقره ای به مرقد آن حضرت هدیه نمود</a:t>
            </a:r>
            <a:r>
              <a:rPr lang="en-US" sz="2400" dirty="0">
                <a:latin typeface="Agency FB" panose="020B0503020202020204" pitchFamily="34" charset="0"/>
                <a:ea typeface="Times New Roman" panose="02020603050405020304" pitchFamily="18" charset="0"/>
              </a:rPr>
              <a:t>. </a:t>
            </a:r>
            <a:r>
              <a:rPr lang="fa-IR" sz="2400" dirty="0">
                <a:latin typeface="Agency FB" panose="020B0503020202020204" pitchFamily="34" charset="0"/>
                <a:ea typeface="Times New Roman" panose="02020603050405020304" pitchFamily="18" charset="0"/>
              </a:rPr>
              <a:t>او هم چنین فرمان داد تا آرامگاه حافظ را نیز مرمت و بازسازی کنند</a:t>
            </a:r>
            <a:r>
              <a:rPr lang="en-US" sz="2400" dirty="0">
                <a:latin typeface="Agency FB" panose="020B0503020202020204" pitchFamily="34" charset="0"/>
                <a:ea typeface="Times New Roman" panose="02020603050405020304" pitchFamily="18" charset="0"/>
              </a:rPr>
              <a:t>.</a:t>
            </a:r>
          </a:p>
        </p:txBody>
      </p:sp>
      <p:sp>
        <p:nvSpPr>
          <p:cNvPr id="5" name="Oval 4"/>
          <p:cNvSpPr/>
          <p:nvPr/>
        </p:nvSpPr>
        <p:spPr>
          <a:xfrm>
            <a:off x="0" y="0"/>
            <a:ext cx="1728000" cy="2124000"/>
          </a:xfrm>
          <a:prstGeom prst="ellipse">
            <a:avLst/>
          </a:prstGeom>
          <a:solidFill>
            <a:srgbClr val="E87D37"/>
          </a:solidFill>
          <a:ln>
            <a:solidFill>
              <a:srgbClr val="E87D3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latin typeface="Aldhabi" panose="01000000000000000000" pitchFamily="2" charset="-78"/>
                <a:cs typeface="Aldhabi" panose="01000000000000000000" pitchFamily="2" charset="-78"/>
              </a:rPr>
              <a:t>افشاریان</a:t>
            </a:r>
          </a:p>
          <a:p>
            <a:pPr algn="ctr"/>
            <a:r>
              <a:rPr lang="fa-IR" sz="4000" dirty="0">
                <a:latin typeface="Aldhabi" panose="01000000000000000000" pitchFamily="2" charset="-78"/>
                <a:cs typeface="Aldhabi" panose="01000000000000000000" pitchFamily="2" charset="-78"/>
              </a:rPr>
              <a:t>8</a:t>
            </a:r>
          </a:p>
        </p:txBody>
      </p:sp>
      <p:sp>
        <p:nvSpPr>
          <p:cNvPr id="8" name="Oval 7">
            <a:hlinkClick r:id="rId2" action="ppaction://hlinksldjump">
              <a:snd r:embed="rId3" name="click.wav"/>
            </a:hlinkClick>
          </p:cNvPr>
          <p:cNvSpPr/>
          <p:nvPr/>
        </p:nvSpPr>
        <p:spPr>
          <a:xfrm>
            <a:off x="10936509" y="5250872"/>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7142372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7346" y="1235747"/>
            <a:ext cx="9559636" cy="3539430"/>
          </a:xfrm>
          <a:prstGeom prst="rect">
            <a:avLst/>
          </a:prstGeom>
        </p:spPr>
        <p:txBody>
          <a:bodyPr wrap="square">
            <a:spAutoFit/>
          </a:bodyPr>
          <a:lstStyle/>
          <a:p>
            <a:pPr algn="just" rtl="1"/>
            <a:r>
              <a:rPr lang="fa-IR" sz="2800" dirty="0">
                <a:latin typeface="Agency FB" panose="020B0503020202020204" pitchFamily="34" charset="0"/>
                <a:ea typeface="Times New Roman" panose="02020603050405020304" pitchFamily="18" charset="0"/>
              </a:rPr>
              <a:t>روزگارزندیه</a:t>
            </a:r>
            <a:endParaRPr lang="en-US" sz="2800" dirty="0">
              <a:latin typeface="Agency FB" panose="020B0503020202020204" pitchFamily="34" charset="0"/>
              <a:ea typeface="Times New Roman" panose="02020603050405020304" pitchFamily="18" charset="0"/>
            </a:endParaRPr>
          </a:p>
          <a:p>
            <a:pPr algn="just" rtl="1"/>
            <a:r>
              <a:rPr lang="fa-IR" sz="2800" dirty="0">
                <a:latin typeface="Agency FB" panose="020B0503020202020204" pitchFamily="34" charset="0"/>
                <a:ea typeface="Times New Roman" panose="02020603050405020304" pitchFamily="18" charset="0"/>
              </a:rPr>
              <a:t>شیراز که در تاریخ پرفراز و نشیبش، روزگاران تلخ و شیرین بسیاری را از سر گذرانده بود، در روزگار «کریم خان زند» به یکی از بهترین و آرام ترین دوران خویش میرسد. خان زند که برخوردار از منشی راستین شخصیتی مردم دار بود، پس از برانداختن فتنه های بسیاری که پس از مرگ نادرشاه برخاسته بود، در سال ۱۱۸۰ هـ.ق شیراز را به پایتختی برگزید. او به مدت ۱۳ سال کمر مردانگی بر آبادانی این شهر و آسایش مردم بست.</a:t>
            </a:r>
            <a:endParaRPr lang="en-US" sz="2800" dirty="0">
              <a:latin typeface="Agency FB" panose="020B0503020202020204" pitchFamily="34" charset="0"/>
              <a:ea typeface="Times New Roman" panose="02020603050405020304" pitchFamily="18" charset="0"/>
            </a:endParaRPr>
          </a:p>
        </p:txBody>
      </p:sp>
      <p:sp>
        <p:nvSpPr>
          <p:cNvPr id="5" name="Oval 4"/>
          <p:cNvSpPr/>
          <p:nvPr/>
        </p:nvSpPr>
        <p:spPr>
          <a:xfrm>
            <a:off x="0" y="0"/>
            <a:ext cx="1728000" cy="2124000"/>
          </a:xfrm>
          <a:prstGeom prst="ellipse">
            <a:avLst/>
          </a:prstGeom>
          <a:solidFill>
            <a:srgbClr val="E87D37"/>
          </a:solidFill>
          <a:ln>
            <a:solidFill>
              <a:srgbClr val="E87D3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solidFill>
                  <a:schemeClr val="tx1"/>
                </a:solidFill>
                <a:latin typeface="Aldhabi" panose="01000000000000000000" pitchFamily="2" charset="-78"/>
                <a:cs typeface="Aldhabi" panose="01000000000000000000" pitchFamily="2" charset="-78"/>
              </a:rPr>
              <a:t>زندیه</a:t>
            </a:r>
          </a:p>
          <a:p>
            <a:pPr algn="ctr"/>
            <a:r>
              <a:rPr lang="fa-IR" sz="5400" dirty="0">
                <a:solidFill>
                  <a:schemeClr val="tx1"/>
                </a:solidFill>
                <a:latin typeface="Aldhabi" panose="01000000000000000000" pitchFamily="2" charset="-78"/>
                <a:cs typeface="Aldhabi" panose="01000000000000000000" pitchFamily="2" charset="-78"/>
              </a:rPr>
              <a:t>9</a:t>
            </a:r>
          </a:p>
        </p:txBody>
      </p:sp>
      <p:sp>
        <p:nvSpPr>
          <p:cNvPr id="8" name="Oval 7">
            <a:hlinkClick r:id="rId2" action="ppaction://hlinksldjump">
              <a:snd r:embed="rId3" name="click.wav"/>
            </a:hlinkClick>
          </p:cNvPr>
          <p:cNvSpPr/>
          <p:nvPr/>
        </p:nvSpPr>
        <p:spPr>
          <a:xfrm>
            <a:off x="10936509" y="5250872"/>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41402047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8909" y="1062000"/>
            <a:ext cx="9601200" cy="3108543"/>
          </a:xfrm>
          <a:prstGeom prst="rect">
            <a:avLst/>
          </a:prstGeom>
        </p:spPr>
        <p:txBody>
          <a:bodyPr wrap="square">
            <a:spAutoFit/>
          </a:bodyPr>
          <a:lstStyle/>
          <a:p>
            <a:pPr algn="r" rtl="1"/>
            <a:r>
              <a:rPr lang="fa-IR" sz="2800" dirty="0">
                <a:latin typeface="Agency FB" panose="020B0503020202020204" pitchFamily="34" charset="0"/>
                <a:ea typeface="Times New Roman" panose="02020603050405020304" pitchFamily="18" charset="0"/>
              </a:rPr>
              <a:t>روزگارقاجاریه</a:t>
            </a:r>
            <a:r>
              <a:rPr lang="en-US" sz="2800" dirty="0">
                <a:latin typeface="Agency FB" panose="020B0503020202020204" pitchFamily="34" charset="0"/>
                <a:ea typeface="Times New Roman" panose="02020603050405020304" pitchFamily="18" charset="0"/>
              </a:rPr>
              <a:t/>
            </a:r>
            <a:br>
              <a:rPr lang="en-US" sz="2800" dirty="0">
                <a:latin typeface="Agency FB" panose="020B0503020202020204" pitchFamily="34" charset="0"/>
                <a:ea typeface="Times New Roman" panose="02020603050405020304" pitchFamily="18" charset="0"/>
              </a:rPr>
            </a:br>
            <a:r>
              <a:rPr lang="fa-IR" sz="2800" dirty="0">
                <a:latin typeface="Agency FB" panose="020B0503020202020204" pitchFamily="34" charset="0"/>
                <a:ea typeface="Times New Roman" panose="02020603050405020304" pitchFamily="18" charset="0"/>
              </a:rPr>
              <a:t>شاهان قاجار چندان دل بستگی به زندگی در شیراز از خود نشان ندادند</a:t>
            </a:r>
            <a:r>
              <a:rPr lang="en-US" sz="2800" dirty="0">
                <a:latin typeface="Agency FB" panose="020B0503020202020204" pitchFamily="34" charset="0"/>
                <a:ea typeface="Times New Roman" panose="02020603050405020304" pitchFamily="18" charset="0"/>
              </a:rPr>
              <a:t>. </a:t>
            </a:r>
            <a:r>
              <a:rPr lang="fa-IR" sz="2800" dirty="0">
                <a:latin typeface="Agency FB" panose="020B0503020202020204" pitchFamily="34" charset="0"/>
                <a:ea typeface="Times New Roman" panose="02020603050405020304" pitchFamily="18" charset="0"/>
              </a:rPr>
              <a:t>آقامحمدخان به بسیاری از بناهای زندیه دست درازی کرد و مصالح ساختمانی آنها را برای ساختن کاخ خود به تهران برد. اما از آنجا که میان خاندان های بزرگ محلی شیراز رقابت و چشم و هم چشمی وجود داشت، هر کدام می کوشید تا بنای تازه ای بسازد و از دیگری وانماند</a:t>
            </a:r>
            <a:r>
              <a:rPr lang="en-US" sz="2800" dirty="0">
                <a:latin typeface="Agency FB" panose="020B0503020202020204" pitchFamily="34" charset="0"/>
                <a:ea typeface="Times New Roman" panose="02020603050405020304" pitchFamily="18" charset="0"/>
              </a:rPr>
              <a:t>. </a:t>
            </a:r>
          </a:p>
        </p:txBody>
      </p:sp>
      <p:sp>
        <p:nvSpPr>
          <p:cNvPr id="5" name="Oval 4"/>
          <p:cNvSpPr/>
          <p:nvPr/>
        </p:nvSpPr>
        <p:spPr>
          <a:xfrm>
            <a:off x="0" y="0"/>
            <a:ext cx="1728000" cy="2124000"/>
          </a:xfrm>
          <a:prstGeom prst="ellipse">
            <a:avLst/>
          </a:prstGeom>
          <a:solidFill>
            <a:srgbClr val="E87D37"/>
          </a:solidFill>
          <a:ln>
            <a:solidFill>
              <a:srgbClr val="E87D3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atin typeface="Aldhabi" panose="01000000000000000000" pitchFamily="2" charset="-78"/>
                <a:cs typeface="Aldhabi" panose="01000000000000000000" pitchFamily="2" charset="-78"/>
              </a:rPr>
              <a:t>قاجار</a:t>
            </a:r>
          </a:p>
          <a:p>
            <a:pPr algn="ctr"/>
            <a:r>
              <a:rPr lang="fa-IR" sz="5400" dirty="0" smtClean="0">
                <a:latin typeface="Aldhabi" panose="01000000000000000000" pitchFamily="2" charset="-78"/>
                <a:cs typeface="Aldhabi" panose="01000000000000000000" pitchFamily="2" charset="-78"/>
              </a:rPr>
              <a:t>10</a:t>
            </a:r>
            <a:endParaRPr lang="fa-IR" sz="5400" dirty="0">
              <a:latin typeface="Aldhabi" panose="01000000000000000000" pitchFamily="2" charset="-78"/>
              <a:cs typeface="Aldhabi" panose="01000000000000000000" pitchFamily="2" charset="-78"/>
            </a:endParaRPr>
          </a:p>
        </p:txBody>
      </p:sp>
      <p:sp>
        <p:nvSpPr>
          <p:cNvPr id="8" name="Oval 7">
            <a:hlinkClick r:id="rId2" action="ppaction://hlinksldjump">
              <a:snd r:embed="rId3" name="click.wav"/>
            </a:hlinkClick>
          </p:cNvPr>
          <p:cNvSpPr/>
          <p:nvPr/>
        </p:nvSpPr>
        <p:spPr>
          <a:xfrm>
            <a:off x="10936509" y="5250872"/>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153982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snd r:embed="rId3" name="click.wav"/>
            </a:hlinkClick>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8885" y="36873"/>
            <a:ext cx="2157765" cy="2599314"/>
          </a:xfrm>
          <a:prstGeom prst="ellipse">
            <a:avLst/>
          </a:prstGeom>
          <a:ln>
            <a:noFill/>
          </a:ln>
          <a:effectLst>
            <a:softEdge rad="112500"/>
          </a:effectLst>
        </p:spPr>
      </p:pic>
      <p:pic>
        <p:nvPicPr>
          <p:cNvPr id="5" name="Picture 4">
            <a:hlinkClick r:id="rId5" action="ppaction://hlinksldjump">
              <a:snd r:embed="rId3" name="click.wav"/>
            </a:hlinkClick>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2306" y="3173808"/>
            <a:ext cx="2335356" cy="3103418"/>
          </a:xfrm>
          <a:prstGeom prst="ellipse">
            <a:avLst/>
          </a:prstGeom>
          <a:ln>
            <a:noFill/>
          </a:ln>
          <a:effectLst>
            <a:softEdge rad="112500"/>
          </a:effectLst>
        </p:spPr>
      </p:pic>
      <p:pic>
        <p:nvPicPr>
          <p:cNvPr id="6" name="Picture 5">
            <a:hlinkClick r:id="rId7" action="ppaction://hlinksldjump">
              <a:snd r:embed="rId3" name="click.wav"/>
            </a:hlinkClick>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3758" y="3163643"/>
            <a:ext cx="2376920" cy="3046268"/>
          </a:xfrm>
          <a:prstGeom prst="ellipse">
            <a:avLst/>
          </a:prstGeom>
          <a:ln>
            <a:noFill/>
          </a:ln>
          <a:effectLst>
            <a:softEdge rad="112500"/>
          </a:effectLst>
        </p:spPr>
      </p:pic>
      <p:pic>
        <p:nvPicPr>
          <p:cNvPr id="7" name="Picture 6">
            <a:hlinkClick r:id="rId9" action="ppaction://hlinksldjump">
              <a:snd r:embed="rId3" name="click.wav"/>
            </a:hlinkClick>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7662" y="3318740"/>
            <a:ext cx="2298988" cy="2757163"/>
          </a:xfrm>
          <a:prstGeom prst="ellipse">
            <a:avLst/>
          </a:prstGeom>
          <a:ln>
            <a:noFill/>
          </a:ln>
          <a:effectLst>
            <a:softEdge rad="112500"/>
          </a:effectLst>
        </p:spPr>
      </p:pic>
      <p:pic>
        <p:nvPicPr>
          <p:cNvPr id="9" name="Picture 8">
            <a:hlinkClick r:id="rId11" action="ppaction://hlinksldjump">
              <a:snd r:embed="rId3" name="click.wav"/>
            </a:hlinkClick>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75418" y="61403"/>
            <a:ext cx="2133600" cy="2599314"/>
          </a:xfrm>
          <a:prstGeom prst="ellipse">
            <a:avLst/>
          </a:prstGeom>
          <a:ln>
            <a:noFill/>
          </a:ln>
          <a:effectLst>
            <a:softEdge rad="112500"/>
          </a:effectLst>
        </p:spPr>
      </p:pic>
      <p:pic>
        <p:nvPicPr>
          <p:cNvPr id="10" name="Picture 9">
            <a:hlinkClick r:id="rId13" action="ppaction://hlinksldjump">
              <a:snd r:embed="rId3" name="click.wav"/>
            </a:hlinkClick>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1107" y="3318740"/>
            <a:ext cx="2437946" cy="2958486"/>
          </a:xfrm>
          <a:prstGeom prst="ellipse">
            <a:avLst/>
          </a:prstGeom>
          <a:ln>
            <a:noFill/>
          </a:ln>
          <a:effectLst>
            <a:softEdge rad="112500"/>
          </a:effectLst>
        </p:spPr>
      </p:pic>
      <p:pic>
        <p:nvPicPr>
          <p:cNvPr id="12" name="Picture 11">
            <a:hlinkClick r:id="rId15" action="ppaction://hlinksldjump">
              <a:snd r:embed="rId3" name="click.wav"/>
            </a:hlinkClick>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3169" y="0"/>
            <a:ext cx="2204524" cy="2673060"/>
          </a:xfrm>
          <a:prstGeom prst="ellipse">
            <a:avLst/>
          </a:prstGeom>
          <a:ln>
            <a:noFill/>
          </a:ln>
          <a:effectLst>
            <a:softEdge rad="112500"/>
          </a:effectLst>
        </p:spPr>
      </p:pic>
      <p:pic>
        <p:nvPicPr>
          <p:cNvPr id="13" name="Picture 12">
            <a:hlinkClick r:id="rId17" action="ppaction://hlinksldjump">
              <a:snd r:embed="rId3" name="click.wav"/>
            </a:hlinkClick>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95603" y="-46185"/>
            <a:ext cx="2293793" cy="2741972"/>
          </a:xfrm>
          <a:prstGeom prst="ellipse">
            <a:avLst/>
          </a:prstGeom>
          <a:ln>
            <a:noFill/>
          </a:ln>
          <a:effectLst>
            <a:softEdge rad="112500"/>
          </a:effectLst>
        </p:spPr>
      </p:pic>
      <p:sp>
        <p:nvSpPr>
          <p:cNvPr id="14" name="Oval 13">
            <a:hlinkClick r:id="rId19" action="ppaction://hlinksldjump">
              <a:snd r:embed="rId3" name="click.wav"/>
            </a:hlinkClick>
          </p:cNvPr>
          <p:cNvSpPr/>
          <p:nvPr/>
        </p:nvSpPr>
        <p:spPr>
          <a:xfrm>
            <a:off x="10936509" y="5250872"/>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pic>
        <p:nvPicPr>
          <p:cNvPr id="15" name="Picture 14">
            <a:hlinkClick r:id="rId20" action="ppaction://hlinksldjump">
              <a:snd r:embed="rId3" name="click.wav"/>
            </a:hlinkClick>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825114" y="0"/>
            <a:ext cx="2261322" cy="2682372"/>
          </a:xfrm>
          <a:prstGeom prst="ellipse">
            <a:avLst/>
          </a:prstGeom>
          <a:ln>
            <a:noFill/>
          </a:ln>
          <a:effectLst>
            <a:softEdge rad="112500"/>
          </a:effectLst>
        </p:spPr>
      </p:pic>
    </p:spTree>
    <p:extLst>
      <p:ext uri="{BB962C8B-B14F-4D97-AF65-F5344CB8AC3E}">
        <p14:creationId xmlns:p14="http://schemas.microsoft.com/office/powerpoint/2010/main" val="60691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7"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7"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42"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par>
                          <p:cTn id="46" fill="hold">
                            <p:stCondLst>
                              <p:cond delay="8000"/>
                            </p:stCondLst>
                            <p:childTnLst>
                              <p:par>
                                <p:cTn id="47" presetID="47"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par>
                          <p:cTn id="52" fill="hold">
                            <p:stCondLst>
                              <p:cond delay="9000"/>
                            </p:stCondLst>
                            <p:childTnLst>
                              <p:par>
                                <p:cTn id="53" presetID="42" presetClass="entr" presetSubtype="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3075709" y="4938263"/>
            <a:ext cx="6096000" cy="1693541"/>
          </a:xfrm>
          <a:prstGeom prst="rect">
            <a:avLst/>
          </a:prstGeom>
        </p:spPr>
        <p:txBody>
          <a:bodyPr>
            <a:spAutoFit/>
          </a:bodyPr>
          <a:lstStyle/>
          <a:p>
            <a:pPr algn="r" rtl="1">
              <a:lnSpc>
                <a:spcPct val="107000"/>
              </a:lnSpc>
              <a:spcAft>
                <a:spcPts val="800"/>
              </a:spcAft>
            </a:pPr>
            <a:r>
              <a:rPr lang="fa-IR" sz="3200" dirty="0">
                <a:latin typeface="Calibri" panose="020F0502020204030204" pitchFamily="34" charset="0"/>
                <a:ea typeface="Times New Roman" panose="02020603050405020304" pitchFamily="18" charset="0"/>
                <a:cs typeface="Times New Roman" panose="02020603050405020304" pitchFamily="18" charset="0"/>
              </a:rPr>
              <a:t>موزه مشاهیر | خانه زینت الملک</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000" dirty="0">
                <a:latin typeface="Calibri" panose="020F0502020204030204" pitchFamily="34" charset="0"/>
                <a:ea typeface="Times New Roman" panose="02020603050405020304" pitchFamily="18" charset="0"/>
                <a:cs typeface="Times New Roman" panose="02020603050405020304" pitchFamily="18" charset="0"/>
              </a:rPr>
              <a:t>در خیابان لطفعلی خان زند شیراز در ضلع غربی نارنجستان قوام، بنایی زیبا و باشکوه قرار دارد که به پاس نیکی های مالکش، زینت الملک مشهور شده است</a:t>
            </a:r>
            <a:r>
              <a:rPr lang="en-US" sz="2000" dirty="0">
                <a:latin typeface="Times New Roman" panose="02020603050405020304" pitchFamily="18" charset="0"/>
                <a:ea typeface="Times New Roman" panose="02020603050405020304" pitchFamily="18"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Oval 2">
            <a:hlinkClick r:id="rId3" action="ppaction://hlinksldjump">
              <a:snd r:embed="rId4" name="click.wav"/>
            </a:hlinkClick>
          </p:cNvPr>
          <p:cNvSpPr/>
          <p:nvPr/>
        </p:nvSpPr>
        <p:spPr>
          <a:xfrm>
            <a:off x="10936509" y="5250872"/>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3950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4029373"/>
            <a:ext cx="6096000" cy="1895712"/>
          </a:xfrm>
          <a:prstGeom prst="rect">
            <a:avLst/>
          </a:prstGeom>
        </p:spPr>
        <p:txBody>
          <a:bodyPr>
            <a:spAutoFit/>
          </a:bodyPr>
          <a:lstStyle/>
          <a:p>
            <a:pPr algn="r" rtl="1">
              <a:lnSpc>
                <a:spcPct val="107000"/>
              </a:lnSpc>
              <a:spcAft>
                <a:spcPts val="800"/>
              </a:spcAft>
            </a:pPr>
            <a:r>
              <a:rPr lang="fa-IR" sz="3600" dirty="0">
                <a:latin typeface="Calibri" panose="020F0502020204030204" pitchFamily="34" charset="0"/>
                <a:ea typeface="Times New Roman" panose="02020603050405020304" pitchFamily="18" charset="0"/>
                <a:cs typeface="Times New Roman" panose="02020603050405020304" pitchFamily="18" charset="0"/>
              </a:rPr>
              <a:t>موزه نظامی باغ عفیف آباد</a:t>
            </a:r>
            <a:endParaRPr lang="en-US" sz="2000" dirty="0">
              <a:latin typeface="Calibri" panose="020F0502020204030204" pitchFamily="34" charset="0"/>
              <a:ea typeface="Calibri" panose="020F0502020204030204" pitchFamily="34" charset="0"/>
              <a:cs typeface="Arial" panose="020B0604020202020204" pitchFamily="34" charset="0"/>
            </a:endParaRPr>
          </a:p>
          <a:p>
            <a:r>
              <a:rPr lang="en-US" sz="2400" dirty="0">
                <a:latin typeface="Times New Roman" panose="02020603050405020304" pitchFamily="18" charset="0"/>
                <a:ea typeface="Times New Roman" panose="02020603050405020304" pitchFamily="18" charset="0"/>
              </a:rPr>
              <a:t> </a:t>
            </a:r>
            <a:r>
              <a:rPr lang="fa-IR" sz="2400" dirty="0">
                <a:latin typeface="Times New Roman" panose="02020603050405020304" pitchFamily="18" charset="0"/>
                <a:ea typeface="Times New Roman" panose="02020603050405020304" pitchFamily="18" charset="0"/>
              </a:rPr>
              <a:t>این موزه در </a:t>
            </a:r>
            <a:r>
              <a:rPr lang="fa-IR" sz="2400" dirty="0">
                <a:latin typeface="Calibri" panose="020F0502020204030204" pitchFamily="34" charset="0"/>
                <a:ea typeface="Times New Roman" panose="02020603050405020304" pitchFamily="18" charset="0"/>
                <a:cs typeface="Times New Roman" panose="02020603050405020304" pitchFamily="18" charset="0"/>
              </a:rPr>
              <a:t>باغ عفیف آباد</a:t>
            </a:r>
            <a:r>
              <a:rPr lang="en-US" sz="2400" dirty="0">
                <a:latin typeface="Times New Roman" panose="02020603050405020304" pitchFamily="18" charset="0"/>
                <a:ea typeface="Times New Roman" panose="02020603050405020304" pitchFamily="18" charset="0"/>
              </a:rPr>
              <a:t> </a:t>
            </a:r>
            <a:r>
              <a:rPr lang="fa-IR" sz="2400" dirty="0">
                <a:latin typeface="Times New Roman" panose="02020603050405020304" pitchFamily="18" charset="0"/>
                <a:ea typeface="Times New Roman" panose="02020603050405020304" pitchFamily="18" charset="0"/>
              </a:rPr>
              <a:t>و مختص ابزار آلات جنگی و نظامی در دوران های مختلف تاریخی است</a:t>
            </a:r>
            <a:endParaRPr lang="fa-IR" sz="2400" dirty="0"/>
          </a:p>
        </p:txBody>
      </p:sp>
      <p:sp>
        <p:nvSpPr>
          <p:cNvPr id="3" name="Oval 2">
            <a:hlinkClick r:id="rId3" action="ppaction://hlinksldjump">
              <a:snd r:embed="rId4" name="click.wav"/>
            </a:hlinkClick>
          </p:cNvPr>
          <p:cNvSpPr/>
          <p:nvPr/>
        </p:nvSpPr>
        <p:spPr>
          <a:xfrm>
            <a:off x="10936509" y="5250872"/>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06513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568036" y="4509024"/>
            <a:ext cx="6096000" cy="2348976"/>
          </a:xfrm>
          <a:prstGeom prst="rect">
            <a:avLst/>
          </a:prstGeom>
        </p:spPr>
        <p:txBody>
          <a:bodyPr>
            <a:spAutoFit/>
          </a:bodyPr>
          <a:lstStyle/>
          <a:p>
            <a:pPr algn="r" rtl="1">
              <a:lnSpc>
                <a:spcPct val="107000"/>
              </a:lnSpc>
              <a:spcAft>
                <a:spcPts val="800"/>
              </a:spcAft>
            </a:pPr>
            <a:r>
              <a:rPr lang="fa-IR" sz="3600" dirty="0">
                <a:latin typeface="Calibri" panose="020F0502020204030204" pitchFamily="34" charset="0"/>
                <a:ea typeface="Times New Roman" panose="02020603050405020304" pitchFamily="18" charset="0"/>
                <a:cs typeface="Times New Roman" panose="02020603050405020304" pitchFamily="18" charset="0"/>
              </a:rPr>
              <a:t>موزه نارنجستان</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dirty="0">
                <a:latin typeface="Calibri" panose="020F0502020204030204" pitchFamily="34" charset="0"/>
                <a:ea typeface="Times New Roman" panose="02020603050405020304" pitchFamily="18" charset="0"/>
                <a:cs typeface="Times New Roman" panose="02020603050405020304" pitchFamily="18" charset="0"/>
              </a:rPr>
              <a:t>موزه نارنجستان از بناهای قاجاری است که در داخل باغ نارنجستان شیراز در سال ۱۲۵۷ توسط محمدعلی خان ( قوام المک دوم ) و پسرش محمدرضاخان ( قوام الملک سوم ) ساخته شد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Oval 2">
            <a:hlinkClick r:id="rId3" action="ppaction://hlinksldjump">
              <a:snd r:embed="rId4" name="click.wav"/>
            </a:hlinkClick>
          </p:cNvPr>
          <p:cNvSpPr/>
          <p:nvPr/>
        </p:nvSpPr>
        <p:spPr>
          <a:xfrm>
            <a:off x="10936509" y="5250872"/>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56919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84397" y="138545"/>
            <a:ext cx="1656000" cy="2124000"/>
          </a:xfrm>
          <a:prstGeom prst="ellipse">
            <a:avLst/>
          </a:prstGeom>
          <a:solidFill>
            <a:srgbClr val="E16A33"/>
          </a:solidFill>
          <a:ln>
            <a:solidFill>
              <a:srgbClr val="F0090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درباره شیراز </a:t>
            </a:r>
            <a:endParaRPr lang="fa-IR" sz="3200" dirty="0">
              <a:solidFill>
                <a:schemeClr val="tx1"/>
              </a:solidFill>
              <a:latin typeface="Aldhabi" panose="01000000000000000000" pitchFamily="2" charset="-78"/>
              <a:cs typeface="Aldhabi" panose="01000000000000000000" pitchFamily="2" charset="-78"/>
            </a:endParaRPr>
          </a:p>
        </p:txBody>
      </p:sp>
      <p:sp>
        <p:nvSpPr>
          <p:cNvPr id="5" name="Rectangle 4"/>
          <p:cNvSpPr/>
          <p:nvPr/>
        </p:nvSpPr>
        <p:spPr>
          <a:xfrm>
            <a:off x="2673926" y="2262545"/>
            <a:ext cx="8201891" cy="2990306"/>
          </a:xfrm>
          <a:prstGeom prst="rect">
            <a:avLst/>
          </a:prstGeom>
        </p:spPr>
        <p:txBody>
          <a:bodyPr wrap="square">
            <a:spAutoFit/>
          </a:bodyPr>
          <a:lstStyle/>
          <a:p>
            <a:pPr algn="r" rtl="1">
              <a:lnSpc>
                <a:spcPct val="107000"/>
              </a:lnSpc>
              <a:spcAft>
                <a:spcPts val="800"/>
              </a:spcAft>
            </a:pPr>
            <a:r>
              <a:rPr lang="fa-IR" sz="4400" dirty="0">
                <a:latin typeface="Arabic Typesetting" panose="03020402040406030203" pitchFamily="66" charset="-78"/>
                <a:ea typeface="Calibri" panose="020F0502020204030204" pitchFamily="34" charset="0"/>
                <a:cs typeface="Arabic Typesetting" panose="03020402040406030203" pitchFamily="66" charset="-78"/>
              </a:rPr>
              <a:t>شیراز شهری است که در قرن اول هجری ساخته شده است. ظاهرا اینطور پیداست که بنیان گذاران نام شیراز را از نام قلعه‌ای که پیش از اسلام در نزدیکی محل فعلی شهر ، پیدا کرده نام گذاری شده .</a:t>
            </a:r>
            <a:endParaRPr lang="en-US" sz="4400" dirty="0">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6" name="Oval 5">
            <a:hlinkClick r:id="rId2" action="ppaction://hlinksldjump">
              <a:snd r:embed="rId3" name="click.wav"/>
            </a:hlinkClick>
          </p:cNvPr>
          <p:cNvSpPr/>
          <p:nvPr/>
        </p:nvSpPr>
        <p:spPr>
          <a:xfrm>
            <a:off x="10991928" y="0"/>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1208836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5306291" y="712566"/>
            <a:ext cx="6096000" cy="2744149"/>
          </a:xfrm>
          <a:prstGeom prst="rect">
            <a:avLst/>
          </a:prstGeom>
        </p:spPr>
        <p:txBody>
          <a:bodyPr>
            <a:spAutoFit/>
          </a:bodyPr>
          <a:lstStyle/>
          <a:p>
            <a:pPr algn="r" rtl="1">
              <a:lnSpc>
                <a:spcPct val="107000"/>
              </a:lnSpc>
              <a:spcAft>
                <a:spcPts val="800"/>
              </a:spcAft>
            </a:pPr>
            <a:r>
              <a:rPr lang="fa-IR" sz="3600" dirty="0">
                <a:latin typeface="Calibri" panose="020F0502020204030204" pitchFamily="34" charset="0"/>
                <a:ea typeface="Times New Roman" panose="02020603050405020304" pitchFamily="18" charset="0"/>
                <a:cs typeface="Times New Roman" panose="02020603050405020304" pitchFamily="18" charset="0"/>
              </a:rPr>
              <a:t>موزه تخت جمشید</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dirty="0">
                <a:latin typeface="Calibri" panose="020F0502020204030204" pitchFamily="34" charset="0"/>
                <a:ea typeface="Times New Roman" panose="02020603050405020304" pitchFamily="18" charset="0"/>
                <a:cs typeface="Times New Roman" panose="02020603050405020304" pitchFamily="18" charset="0"/>
              </a:rPr>
              <a:t>در داخل محوطه تخت جمشید، موزه ای جذاب از آثار دوره هخامنشی</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fa-IR" sz="2400" dirty="0">
                <a:latin typeface="Calibri" panose="020F0502020204030204" pitchFamily="34" charset="0"/>
                <a:ea typeface="Times New Roman" panose="02020603050405020304" pitchFamily="18" charset="0"/>
                <a:cs typeface="Times New Roman" panose="02020603050405020304" pitchFamily="18" charset="0"/>
              </a:rPr>
              <a:t>مانند گل نبشته‌های تخت جمشید، سرستون ها، سرنیزه و پیکان،  گل میخ طلا، کتیبه حرم خشایار شاه، جسمه سنگی کوچک نیمه تمام، خمره‌های بزرگ سفالی و</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fa-IR" sz="2400" dirty="0">
                <a:latin typeface="Calibri" panose="020F0502020204030204" pitchFamily="34" charset="0"/>
                <a:ea typeface="Times New Roman" panose="02020603050405020304" pitchFamily="18" charset="0"/>
                <a:cs typeface="Times New Roman" panose="02020603050405020304" pitchFamily="18" charset="0"/>
              </a:rPr>
              <a:t>وجود دارد</a:t>
            </a:r>
            <a:r>
              <a:rPr lang="en-US" sz="2400" dirty="0">
                <a:latin typeface="Times New Roman" panose="02020603050405020304" pitchFamily="18"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Oval 5">
            <a:hlinkClick r:id="rId3" action="ppaction://hlinksldjump">
              <a:snd r:embed="rId4" name="click.wav"/>
            </a:hlinkClick>
          </p:cNvPr>
          <p:cNvSpPr/>
          <p:nvPr/>
        </p:nvSpPr>
        <p:spPr>
          <a:xfrm>
            <a:off x="10936509" y="5250872"/>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52424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4528136"/>
            <a:ext cx="6096000" cy="2119170"/>
          </a:xfrm>
          <a:prstGeom prst="rect">
            <a:avLst/>
          </a:prstGeom>
        </p:spPr>
        <p:txBody>
          <a:bodyPr>
            <a:spAutoFit/>
          </a:bodyPr>
          <a:lstStyle/>
          <a:p>
            <a:pPr algn="r" rtl="1">
              <a:lnSpc>
                <a:spcPct val="107000"/>
              </a:lnSpc>
              <a:spcAft>
                <a:spcPts val="800"/>
              </a:spcAft>
            </a:pPr>
            <a:r>
              <a:rPr lang="fa-IR" sz="3600" dirty="0" smtClean="0">
                <a:latin typeface="Calibri" panose="020F0502020204030204" pitchFamily="34" charset="0"/>
                <a:ea typeface="Times New Roman" panose="02020603050405020304" pitchFamily="18" charset="0"/>
                <a:cs typeface="Times New Roman" panose="02020603050405020304" pitchFamily="18" charset="0"/>
              </a:rPr>
              <a:t>موزه هنرهای تجسمی در خانه فروغ الملک</a:t>
            </a:r>
            <a:r>
              <a:rPr lang="en-US" sz="3600" dirty="0" smtClean="0">
                <a:latin typeface="Times New Roman" panose="02020603050405020304" pitchFamily="18" charset="0"/>
                <a:ea typeface="Times New Roman" panose="02020603050405020304" pitchFamily="18" charset="0"/>
                <a:cs typeface="Arial" panose="020B0604020202020204" pitchFamily="34" charset="0"/>
              </a:rPr>
              <a:t> </a:t>
            </a:r>
            <a:endParaRPr lang="en-US" sz="2000" dirty="0" smtClean="0">
              <a:latin typeface="Calibri" panose="020F0502020204030204" pitchFamily="34" charset="0"/>
              <a:ea typeface="Calibri" panose="020F0502020204030204" pitchFamily="34" charset="0"/>
              <a:cs typeface="Arial" panose="020B0604020202020204" pitchFamily="34" charset="0"/>
            </a:endParaRPr>
          </a:p>
          <a:p>
            <a:r>
              <a:rPr lang="fa-IR" sz="2400" dirty="0" smtClean="0">
                <a:ea typeface="Times New Roman" panose="02020603050405020304" pitchFamily="18" charset="0"/>
                <a:cs typeface="Times New Roman" panose="02020603050405020304" pitchFamily="18" charset="0"/>
              </a:rPr>
              <a:t>موزه هنرهای تجسمی یا هنرهای معاصر شیراز در خانه فروغ الملک داماد قوام بزرگ برپا شده است</a:t>
            </a:r>
            <a:endParaRPr lang="fa-IR" sz="2400" dirty="0"/>
          </a:p>
        </p:txBody>
      </p:sp>
      <p:sp>
        <p:nvSpPr>
          <p:cNvPr id="3" name="Oval 2">
            <a:hlinkClick r:id="rId3" action="ppaction://hlinksldjump">
              <a:snd r:embed="rId4" name="click.wav"/>
            </a:hlinkClick>
          </p:cNvPr>
          <p:cNvSpPr/>
          <p:nvPr/>
        </p:nvSpPr>
        <p:spPr>
          <a:xfrm>
            <a:off x="10936509" y="5250872"/>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34656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5888182" y="5132227"/>
            <a:ext cx="6096000" cy="1558632"/>
          </a:xfrm>
          <a:prstGeom prst="rect">
            <a:avLst/>
          </a:prstGeom>
        </p:spPr>
        <p:txBody>
          <a:bodyPr>
            <a:spAutoFit/>
          </a:bodyPr>
          <a:lstStyle/>
          <a:p>
            <a:pPr algn="r" rtl="1">
              <a:lnSpc>
                <a:spcPct val="107000"/>
              </a:lnSpc>
              <a:spcAft>
                <a:spcPts val="800"/>
              </a:spcAft>
            </a:pPr>
            <a:r>
              <a:rPr lang="fa-IR" sz="3600" dirty="0">
                <a:latin typeface="Calibri" panose="020F0502020204030204" pitchFamily="34" charset="0"/>
                <a:ea typeface="Times New Roman" panose="02020603050405020304" pitchFamily="18" charset="0"/>
                <a:cs typeface="Times New Roman" panose="02020603050405020304" pitchFamily="18" charset="0"/>
              </a:rPr>
              <a:t>موزه سنگ و گوهر دریای نور</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dirty="0">
                <a:latin typeface="Calibri" panose="020F0502020204030204" pitchFamily="34" charset="0"/>
                <a:ea typeface="Times New Roman" panose="02020603050405020304" pitchFamily="18" charset="0"/>
                <a:cs typeface="Times New Roman" panose="02020603050405020304" pitchFamily="18" charset="0"/>
              </a:rPr>
              <a:t>در سال ۱۳۹۰ موزه ای از ۱۴۰ نوع سنگ های قیمتی و نیمه قیمتی و گوهر تزئینی افتتاح شد</a:t>
            </a:r>
            <a:r>
              <a:rPr lang="en-US" sz="2400" dirty="0">
                <a:latin typeface="Times New Roman" panose="02020603050405020304" pitchFamily="18" charset="0"/>
                <a:ea typeface="Times New Roman" panose="02020603050405020304" pitchFamily="18"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Oval 2">
            <a:hlinkClick r:id="rId3" action="ppaction://hlinksldjump">
              <a:snd r:embed="rId4" name="click.wav"/>
            </a:hlinkClick>
          </p:cNvPr>
          <p:cNvSpPr/>
          <p:nvPr/>
        </p:nvSpPr>
        <p:spPr>
          <a:xfrm>
            <a:off x="11042073" y="110836"/>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70764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5860473" y="4758154"/>
            <a:ext cx="6096000" cy="1953805"/>
          </a:xfrm>
          <a:prstGeom prst="rect">
            <a:avLst/>
          </a:prstGeom>
        </p:spPr>
        <p:txBody>
          <a:bodyPr>
            <a:spAutoFit/>
          </a:bodyPr>
          <a:lstStyle/>
          <a:p>
            <a:pPr algn="r" rtl="1">
              <a:lnSpc>
                <a:spcPct val="107000"/>
              </a:lnSpc>
              <a:spcAft>
                <a:spcPts val="800"/>
              </a:spcAft>
            </a:pPr>
            <a:r>
              <a:rPr lang="fa-IR" sz="3600" dirty="0">
                <a:latin typeface="Calibri" panose="020F0502020204030204" pitchFamily="34" charset="0"/>
                <a:ea typeface="Times New Roman" panose="02020603050405020304" pitchFamily="18" charset="0"/>
                <a:cs typeface="Times New Roman" panose="02020603050405020304" pitchFamily="18" charset="0"/>
              </a:rPr>
              <a:t>موزه باغ دلگشا</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dirty="0">
                <a:latin typeface="Calibri" panose="020F0502020204030204" pitchFamily="34" charset="0"/>
                <a:ea typeface="Times New Roman" panose="02020603050405020304" pitchFamily="18" charset="0"/>
                <a:cs typeface="Times New Roman" panose="02020603050405020304" pitchFamily="18" charset="0"/>
              </a:rPr>
              <a:t>عمارت کلاه فرنگی در میان باغ دلگشا</a:t>
            </a: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fa-IR" sz="2400" dirty="0">
                <a:latin typeface="Calibri" panose="020F0502020204030204" pitchFamily="34" charset="0"/>
                <a:ea typeface="Times New Roman" panose="02020603050405020304" pitchFamily="18" charset="0"/>
                <a:cs typeface="Times New Roman" panose="02020603050405020304" pitchFamily="18" charset="0"/>
              </a:rPr>
              <a:t>قرار دارد که در حال حاضر به موزه ای از اشیاء تاریخی و رادیوهای قدیمی اختصاص یافته است</a:t>
            </a:r>
            <a:r>
              <a:rPr lang="en-US" sz="2400" dirty="0">
                <a:latin typeface="Times New Roman" panose="02020603050405020304" pitchFamily="18" charset="0"/>
                <a:ea typeface="Times New Roman" panose="02020603050405020304" pitchFamily="18"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Oval 2">
            <a:hlinkClick r:id="rId3" action="ppaction://hlinksldjump">
              <a:snd r:embed="rId4" name="click.wav"/>
            </a:hlinkClick>
          </p:cNvPr>
          <p:cNvSpPr/>
          <p:nvPr/>
        </p:nvSpPr>
        <p:spPr>
          <a:xfrm>
            <a:off x="11042073" y="0"/>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79265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57778" y="4709519"/>
            <a:ext cx="6096000" cy="1953805"/>
          </a:xfrm>
          <a:prstGeom prst="rect">
            <a:avLst/>
          </a:prstGeom>
        </p:spPr>
        <p:txBody>
          <a:bodyPr>
            <a:spAutoFit/>
          </a:bodyPr>
          <a:lstStyle/>
          <a:p>
            <a:pPr algn="r" rtl="1">
              <a:lnSpc>
                <a:spcPct val="107000"/>
              </a:lnSpc>
              <a:spcAft>
                <a:spcPts val="800"/>
              </a:spcAft>
            </a:pPr>
            <a:r>
              <a:rPr lang="fa-IR" sz="3600" dirty="0" smtClean="0">
                <a:latin typeface="Calibri" panose="020F0502020204030204" pitchFamily="34" charset="0"/>
                <a:ea typeface="Times New Roman" panose="02020603050405020304" pitchFamily="18" charset="0"/>
                <a:cs typeface="Times New Roman" panose="02020603050405020304" pitchFamily="18" charset="0"/>
              </a:rPr>
              <a:t>موزه شاهچراغ</a:t>
            </a:r>
            <a:endParaRPr lang="en-US" sz="2000"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dirty="0" smtClean="0">
                <a:latin typeface="Calibri" panose="020F0502020204030204" pitchFamily="34" charset="0"/>
                <a:ea typeface="Times New Roman" panose="02020603050405020304" pitchFamily="18" charset="0"/>
                <a:cs typeface="Times New Roman" panose="02020603050405020304" pitchFamily="18" charset="0"/>
              </a:rPr>
              <a:t>در صحن</a:t>
            </a:r>
            <a:r>
              <a:rPr lang="en-US" sz="2400" dirty="0" smtClean="0">
                <a:latin typeface="Times New Roman" panose="02020603050405020304" pitchFamily="18" charset="0"/>
                <a:ea typeface="Times New Roman" panose="02020603050405020304" pitchFamily="18" charset="0"/>
                <a:cs typeface="Arial" panose="020B0604020202020204" pitchFamily="34" charset="0"/>
                <a:hlinkClick r:id="rId3"/>
              </a:rPr>
              <a:t> </a:t>
            </a:r>
            <a:r>
              <a:rPr lang="fa-IR" sz="2400" dirty="0" smtClean="0">
                <a:latin typeface="Calibri" panose="020F0502020204030204" pitchFamily="34" charset="0"/>
                <a:ea typeface="Times New Roman" panose="02020603050405020304" pitchFamily="18" charset="0"/>
                <a:cs typeface="Times New Roman" panose="02020603050405020304" pitchFamily="18" charset="0"/>
              </a:rPr>
              <a:t>بارگاه حضرات شاهچراغ (ع)</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a:t>
            </a:r>
            <a:r>
              <a:rPr lang="fa-IR" sz="2400" dirty="0" smtClean="0">
                <a:latin typeface="Calibri" panose="020F0502020204030204" pitchFamily="34" charset="0"/>
                <a:ea typeface="Times New Roman" panose="02020603050405020304" pitchFamily="18" charset="0"/>
                <a:cs typeface="Times New Roman" panose="02020603050405020304" pitchFamily="18" charset="0"/>
              </a:rPr>
              <a:t>موزه ای از آثار دوران پیش از تاریخ و دوران اسلامی برای بازدید علاقه مندان و زائرین در سال ۱۳۴۴ بنا شده است</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5" name="Oval 4">
            <a:hlinkClick r:id="rId4" action="ppaction://hlinksldjump">
              <a:snd r:embed="rId5" name="click.wav"/>
            </a:hlinkClick>
          </p:cNvPr>
          <p:cNvSpPr/>
          <p:nvPr/>
        </p:nvSpPr>
        <p:spPr>
          <a:xfrm>
            <a:off x="10936509" y="5250872"/>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60331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5915891" y="4730445"/>
            <a:ext cx="6096000" cy="1953805"/>
          </a:xfrm>
          <a:prstGeom prst="rect">
            <a:avLst/>
          </a:prstGeom>
        </p:spPr>
        <p:txBody>
          <a:bodyPr>
            <a:spAutoFit/>
          </a:bodyPr>
          <a:lstStyle/>
          <a:p>
            <a:pPr algn="r" rtl="1">
              <a:lnSpc>
                <a:spcPct val="107000"/>
              </a:lnSpc>
              <a:spcAft>
                <a:spcPts val="800"/>
              </a:spcAft>
            </a:pPr>
            <a:r>
              <a:rPr lang="fa-IR" sz="3600" dirty="0">
                <a:latin typeface="Calibri" panose="020F0502020204030204" pitchFamily="34" charset="0"/>
                <a:ea typeface="Times New Roman" panose="02020603050405020304" pitchFamily="18" charset="0"/>
                <a:cs typeface="Times New Roman" panose="02020603050405020304" pitchFamily="18" charset="0"/>
              </a:rPr>
              <a:t>موزه لباس‌های سنتی در خانه صالحی</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dirty="0">
                <a:latin typeface="Calibri" panose="020F0502020204030204" pitchFamily="34" charset="0"/>
                <a:ea typeface="Times New Roman" panose="02020603050405020304" pitchFamily="18" charset="0"/>
                <a:cs typeface="Times New Roman" panose="02020603050405020304" pitchFamily="18" charset="0"/>
              </a:rPr>
              <a:t>موزه لباس های سنتی و آیینی شیراز در خانه صالحی، خانه ای متعلق به دوره قاجاری در سال ۱۳۸۴ توسط سازمان میراث فرهنگی برپا شده است</a:t>
            </a:r>
            <a:r>
              <a:rPr lang="en-US" sz="2400" dirty="0">
                <a:latin typeface="Times New Roman" panose="02020603050405020304" pitchFamily="18"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Oval 2">
            <a:hlinkClick r:id="rId3" action="ppaction://hlinksldjump">
              <a:snd r:embed="rId4" name="click.wav"/>
            </a:hlinkClick>
          </p:cNvPr>
          <p:cNvSpPr/>
          <p:nvPr/>
        </p:nvSpPr>
        <p:spPr>
          <a:xfrm>
            <a:off x="11042073" y="0"/>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64138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5483" y="55793"/>
            <a:ext cx="4094329" cy="584775"/>
          </a:xfrm>
          <a:prstGeom prst="rect">
            <a:avLst/>
          </a:prstGeom>
          <a:noFill/>
        </p:spPr>
        <p:txBody>
          <a:bodyPr wrap="square" rtlCol="1">
            <a:spAutoFit/>
          </a:bodyPr>
          <a:lstStyle/>
          <a:p>
            <a:pPr algn="ctr"/>
            <a:r>
              <a:rPr lang="fa-IR" sz="3200" dirty="0" smtClean="0">
                <a:latin typeface="Aldhabi" panose="01000000000000000000" pitchFamily="2" charset="-78"/>
                <a:cs typeface="Aldhabi" panose="01000000000000000000" pitchFamily="2" charset="-78"/>
              </a:rPr>
              <a:t>پایان     </a:t>
            </a:r>
            <a:endParaRPr lang="fa-IR" sz="3200" dirty="0">
              <a:latin typeface="Aldhabi" panose="01000000000000000000" pitchFamily="2" charset="-78"/>
              <a:cs typeface="Aldhabi" panose="01000000000000000000" pitchFamily="2" charset="-78"/>
            </a:endParaRPr>
          </a:p>
        </p:txBody>
      </p:sp>
      <p:sp>
        <p:nvSpPr>
          <p:cNvPr id="5" name="TextBox 4"/>
          <p:cNvSpPr txBox="1"/>
          <p:nvPr/>
        </p:nvSpPr>
        <p:spPr>
          <a:xfrm>
            <a:off x="3991961" y="476901"/>
            <a:ext cx="3957851" cy="584775"/>
          </a:xfrm>
          <a:prstGeom prst="rect">
            <a:avLst/>
          </a:prstGeom>
          <a:noFill/>
        </p:spPr>
        <p:txBody>
          <a:bodyPr wrap="square" rtlCol="1">
            <a:spAutoFit/>
          </a:bodyPr>
          <a:lstStyle/>
          <a:p>
            <a:pPr algn="ctr"/>
            <a:r>
              <a:rPr lang="fa-IR" sz="3200" dirty="0" smtClean="0">
                <a:latin typeface="Aldhabi" panose="01000000000000000000" pitchFamily="2" charset="-78"/>
                <a:cs typeface="Aldhabi" panose="01000000000000000000" pitchFamily="2" charset="-78"/>
              </a:rPr>
              <a:t>باتشکر از </a:t>
            </a:r>
            <a:endParaRPr lang="fa-IR" sz="3200" dirty="0">
              <a:latin typeface="Aldhabi" panose="01000000000000000000" pitchFamily="2" charset="-78"/>
              <a:cs typeface="Aldhabi" panose="01000000000000000000" pitchFamily="2" charset="-78"/>
            </a:endParaRPr>
          </a:p>
        </p:txBody>
      </p:sp>
      <p:sp>
        <p:nvSpPr>
          <p:cNvPr id="6" name="TextBox 5"/>
          <p:cNvSpPr txBox="1"/>
          <p:nvPr/>
        </p:nvSpPr>
        <p:spPr>
          <a:xfrm>
            <a:off x="4148910" y="771467"/>
            <a:ext cx="3643951" cy="584775"/>
          </a:xfrm>
          <a:prstGeom prst="rect">
            <a:avLst/>
          </a:prstGeom>
          <a:noFill/>
        </p:spPr>
        <p:txBody>
          <a:bodyPr wrap="square" rtlCol="1">
            <a:spAutoFit/>
          </a:bodyPr>
          <a:lstStyle/>
          <a:p>
            <a:pPr algn="ctr"/>
            <a:r>
              <a:rPr lang="fa-IR" sz="3200" dirty="0" smtClean="0">
                <a:latin typeface="Aldhabi" panose="01000000000000000000" pitchFamily="2" charset="-78"/>
                <a:cs typeface="Aldhabi" panose="01000000000000000000" pitchFamily="2" charset="-78"/>
              </a:rPr>
              <a:t>معلم راهنما :آقای شعبانی </a:t>
            </a:r>
            <a:endParaRPr lang="fa-IR" sz="3200" dirty="0">
              <a:latin typeface="Aldhabi" panose="01000000000000000000" pitchFamily="2" charset="-78"/>
              <a:cs typeface="Aldhabi" panose="01000000000000000000" pitchFamily="2" charset="-78"/>
            </a:endParaRPr>
          </a:p>
        </p:txBody>
      </p:sp>
      <p:sp>
        <p:nvSpPr>
          <p:cNvPr id="7" name="TextBox 6"/>
          <p:cNvSpPr txBox="1"/>
          <p:nvPr/>
        </p:nvSpPr>
        <p:spPr>
          <a:xfrm>
            <a:off x="4367274" y="1063854"/>
            <a:ext cx="3425587" cy="584775"/>
          </a:xfrm>
          <a:prstGeom prst="rect">
            <a:avLst/>
          </a:prstGeom>
          <a:noFill/>
        </p:spPr>
        <p:txBody>
          <a:bodyPr wrap="square" rtlCol="1">
            <a:spAutoFit/>
          </a:bodyPr>
          <a:lstStyle/>
          <a:p>
            <a:pPr algn="ctr"/>
            <a:r>
              <a:rPr lang="fa-IR" sz="3200" dirty="0" smtClean="0">
                <a:latin typeface="Aldhabi" panose="01000000000000000000" pitchFamily="2" charset="-78"/>
                <a:cs typeface="Aldhabi" panose="01000000000000000000" pitchFamily="2" charset="-78"/>
              </a:rPr>
              <a:t>معلم تاریخ:آقای شبانی </a:t>
            </a:r>
            <a:endParaRPr lang="fa-IR" sz="3200" dirty="0">
              <a:latin typeface="Aldhabi" panose="01000000000000000000" pitchFamily="2" charset="-78"/>
              <a:cs typeface="Aldhabi" panose="01000000000000000000" pitchFamily="2" charset="-78"/>
            </a:endParaRPr>
          </a:p>
        </p:txBody>
      </p:sp>
      <p:sp>
        <p:nvSpPr>
          <p:cNvPr id="8" name="TextBox 7"/>
          <p:cNvSpPr txBox="1"/>
          <p:nvPr/>
        </p:nvSpPr>
        <p:spPr>
          <a:xfrm>
            <a:off x="4210323" y="1355530"/>
            <a:ext cx="3534771" cy="646331"/>
          </a:xfrm>
          <a:prstGeom prst="rect">
            <a:avLst/>
          </a:prstGeom>
          <a:noFill/>
        </p:spPr>
        <p:txBody>
          <a:bodyPr wrap="square" rtlCol="1">
            <a:spAutoFit/>
          </a:bodyPr>
          <a:lstStyle/>
          <a:p>
            <a:pPr algn="ctr"/>
            <a:r>
              <a:rPr lang="fa-IR" sz="3600" dirty="0" smtClean="0">
                <a:latin typeface="Aldhabi" panose="01000000000000000000" pitchFamily="2" charset="-78"/>
                <a:cs typeface="Aldhabi" panose="01000000000000000000" pitchFamily="2" charset="-78"/>
              </a:rPr>
              <a:t>مسئول طرح :آقای خرم نژاد </a:t>
            </a:r>
            <a:endParaRPr lang="fa-IR" sz="3600" dirty="0">
              <a:latin typeface="Aldhabi" panose="01000000000000000000" pitchFamily="2" charset="-78"/>
              <a:cs typeface="Aldhabi" panose="01000000000000000000" pitchFamily="2" charset="-78"/>
            </a:endParaRPr>
          </a:p>
        </p:txBody>
      </p:sp>
      <p:sp>
        <p:nvSpPr>
          <p:cNvPr id="11" name="TextBox 10"/>
          <p:cNvSpPr txBox="1"/>
          <p:nvPr/>
        </p:nvSpPr>
        <p:spPr>
          <a:xfrm>
            <a:off x="4476455" y="1854320"/>
            <a:ext cx="3207224" cy="1077218"/>
          </a:xfrm>
          <a:prstGeom prst="rect">
            <a:avLst/>
          </a:prstGeom>
          <a:noFill/>
        </p:spPr>
        <p:txBody>
          <a:bodyPr wrap="square" rtlCol="1">
            <a:spAutoFit/>
          </a:bodyPr>
          <a:lstStyle/>
          <a:p>
            <a:pPr algn="ctr"/>
            <a:r>
              <a:rPr lang="fa-IR" sz="3200" dirty="0" smtClean="0">
                <a:latin typeface="Aldhabi" panose="01000000000000000000" pitchFamily="2" charset="-78"/>
                <a:cs typeface="Aldhabi" panose="01000000000000000000" pitchFamily="2" charset="-78"/>
              </a:rPr>
              <a:t>با تشکر فراوان از دوستان وآقای شعبانی  </a:t>
            </a:r>
            <a:endParaRPr lang="fa-IR" sz="3200" dirty="0">
              <a:latin typeface="Aldhabi" panose="01000000000000000000" pitchFamily="2" charset="-78"/>
              <a:cs typeface="Aldhabi" panose="01000000000000000000" pitchFamily="2" charset="-78"/>
            </a:endParaRPr>
          </a:p>
        </p:txBody>
      </p:sp>
      <p:sp>
        <p:nvSpPr>
          <p:cNvPr id="13" name="TextBox 12"/>
          <p:cNvSpPr txBox="1"/>
          <p:nvPr/>
        </p:nvSpPr>
        <p:spPr>
          <a:xfrm>
            <a:off x="5172492" y="2387177"/>
            <a:ext cx="2047164" cy="584775"/>
          </a:xfrm>
          <a:prstGeom prst="rect">
            <a:avLst/>
          </a:prstGeom>
          <a:noFill/>
        </p:spPr>
        <p:txBody>
          <a:bodyPr wrap="square" rtlCol="1">
            <a:spAutoFit/>
          </a:bodyPr>
          <a:lstStyle/>
          <a:p>
            <a:pPr algn="ctr"/>
            <a:r>
              <a:rPr lang="fa-IR" sz="3200" dirty="0" smtClean="0">
                <a:latin typeface="Aldhabi" panose="01000000000000000000" pitchFamily="2" charset="-78"/>
                <a:cs typeface="Aldhabi" panose="01000000000000000000" pitchFamily="2" charset="-78"/>
              </a:rPr>
              <a:t>بهار </a:t>
            </a:r>
            <a:r>
              <a:rPr lang="fa-IR" sz="3200" dirty="0" smtClean="0">
                <a:latin typeface="Aldhabi" panose="01000000000000000000" pitchFamily="2" charset="-78"/>
                <a:cs typeface="Aldhabi" panose="01000000000000000000" pitchFamily="2" charset="-78"/>
              </a:rPr>
              <a:t>1398 </a:t>
            </a:r>
            <a:endParaRPr lang="fa-IR" sz="3200" dirty="0">
              <a:latin typeface="Aldhabi" panose="01000000000000000000" pitchFamily="2" charset="-78"/>
              <a:cs typeface="Aldhabi" panose="01000000000000000000" pitchFamily="2" charset="-78"/>
            </a:endParaRPr>
          </a:p>
        </p:txBody>
      </p:sp>
      <p:sp>
        <p:nvSpPr>
          <p:cNvPr id="14" name="TextBox 13"/>
          <p:cNvSpPr txBox="1"/>
          <p:nvPr/>
        </p:nvSpPr>
        <p:spPr>
          <a:xfrm>
            <a:off x="5145196" y="2161475"/>
            <a:ext cx="2074460" cy="523220"/>
          </a:xfrm>
          <a:prstGeom prst="rect">
            <a:avLst/>
          </a:prstGeom>
          <a:noFill/>
        </p:spPr>
        <p:txBody>
          <a:bodyPr wrap="square" rtlCol="1">
            <a:spAutoFit/>
          </a:bodyPr>
          <a:lstStyle/>
          <a:p>
            <a:pPr algn="ctr"/>
            <a:r>
              <a:rPr lang="fa-IR" sz="2800" dirty="0" smtClean="0">
                <a:latin typeface="Aldhabi" panose="01000000000000000000" pitchFamily="2" charset="-78"/>
                <a:cs typeface="Aldhabi" panose="01000000000000000000" pitchFamily="2" charset="-78"/>
              </a:rPr>
              <a:t>امیر عنایتی </a:t>
            </a:r>
            <a:endParaRPr lang="fa-IR" sz="2800" dirty="0">
              <a:latin typeface="Aldhabi" panose="01000000000000000000" pitchFamily="2" charset="-78"/>
              <a:cs typeface="Aldhabi" panose="01000000000000000000" pitchFamily="2" charset="-78"/>
            </a:endParaRPr>
          </a:p>
        </p:txBody>
      </p:sp>
      <p:sp>
        <p:nvSpPr>
          <p:cNvPr id="15" name="TextBox 14"/>
          <p:cNvSpPr txBox="1"/>
          <p:nvPr/>
        </p:nvSpPr>
        <p:spPr>
          <a:xfrm>
            <a:off x="5254378" y="2610990"/>
            <a:ext cx="1883391" cy="1200329"/>
          </a:xfrm>
          <a:prstGeom prst="rect">
            <a:avLst/>
          </a:prstGeom>
          <a:noFill/>
        </p:spPr>
        <p:txBody>
          <a:bodyPr wrap="square" rtlCol="1">
            <a:spAutoFit/>
          </a:bodyPr>
          <a:lstStyle/>
          <a:p>
            <a:pPr algn="ctr"/>
            <a:r>
              <a:rPr lang="fa-IR" sz="3600" dirty="0" smtClean="0">
                <a:latin typeface="Aldhabi" panose="01000000000000000000" pitchFamily="2" charset="-78"/>
                <a:cs typeface="Aldhabi" panose="01000000000000000000" pitchFamily="2" charset="-78"/>
              </a:rPr>
              <a:t>دبیرستان میزان</a:t>
            </a:r>
          </a:p>
          <a:p>
            <a:pPr algn="ctr"/>
            <a:r>
              <a:rPr lang="fa-IR" sz="3600" dirty="0" smtClean="0">
                <a:latin typeface="Aldhabi" panose="01000000000000000000" pitchFamily="2" charset="-78"/>
                <a:cs typeface="Aldhabi" panose="01000000000000000000" pitchFamily="2" charset="-78"/>
              </a:rPr>
              <a:t>آقای شعبانی  </a:t>
            </a:r>
            <a:endParaRPr lang="fa-IR" sz="3600" dirty="0">
              <a:latin typeface="Aldhabi" panose="01000000000000000000" pitchFamily="2" charset="-78"/>
              <a:cs typeface="Aldhabi" panose="01000000000000000000" pitchFamily="2" charset="-78"/>
            </a:endParaRPr>
          </a:p>
        </p:txBody>
      </p:sp>
      <p:sp>
        <p:nvSpPr>
          <p:cNvPr id="17" name="TextBox 16"/>
          <p:cNvSpPr txBox="1"/>
          <p:nvPr/>
        </p:nvSpPr>
        <p:spPr>
          <a:xfrm>
            <a:off x="3403741" y="769288"/>
            <a:ext cx="7997589" cy="4508927"/>
          </a:xfrm>
          <a:prstGeom prst="rect">
            <a:avLst/>
          </a:prstGeom>
          <a:noFill/>
        </p:spPr>
        <p:txBody>
          <a:bodyPr wrap="square" rtlCol="1">
            <a:spAutoFit/>
          </a:bodyPr>
          <a:lstStyle/>
          <a:p>
            <a:r>
              <a:rPr lang="fa-IR" sz="28700" dirty="0" smtClean="0">
                <a:latin typeface="Aldhabi" panose="01000000000000000000" pitchFamily="2" charset="-78"/>
                <a:cs typeface="Aldhabi" panose="01000000000000000000" pitchFamily="2" charset="-78"/>
              </a:rPr>
              <a:t>پایان </a:t>
            </a:r>
            <a:endParaRPr lang="fa-IR" sz="287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14123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xit" presetSubtype="0" fill="hold" grpId="1" nodeType="afterEffect">
                                  <p:stCondLst>
                                    <p:cond delay="0"/>
                                  </p:stCondLst>
                                  <p:childTnLst>
                                    <p:animEffect transition="out" filter="fade">
                                      <p:cBhvr>
                                        <p:cTn id="12" dur="1000"/>
                                        <p:tgtEl>
                                          <p:spTgt spid="4"/>
                                        </p:tgtEl>
                                      </p:cBhvr>
                                    </p:animEffect>
                                    <p:anim calcmode="lin" valueType="num">
                                      <p:cBhvr>
                                        <p:cTn id="13" dur="1000"/>
                                        <p:tgtEl>
                                          <p:spTgt spid="4"/>
                                        </p:tgtEl>
                                        <p:attrNameLst>
                                          <p:attrName>ppt_x</p:attrName>
                                        </p:attrNameLst>
                                      </p:cBhvr>
                                      <p:tavLst>
                                        <p:tav tm="0">
                                          <p:val>
                                            <p:strVal val="ppt_x"/>
                                          </p:val>
                                        </p:tav>
                                        <p:tav tm="100000">
                                          <p:val>
                                            <p:strVal val="ppt_x"/>
                                          </p:val>
                                        </p:tav>
                                      </p:tavLst>
                                    </p:anim>
                                    <p:anim calcmode="lin" valueType="num">
                                      <p:cBhvr>
                                        <p:cTn id="14" dur="1000"/>
                                        <p:tgtEl>
                                          <p:spTgt spid="4"/>
                                        </p:tgtEl>
                                        <p:attrNameLst>
                                          <p:attrName>ppt_y</p:attrName>
                                        </p:attrNameLst>
                                      </p:cBhvr>
                                      <p:tavLst>
                                        <p:tav tm="0">
                                          <p:val>
                                            <p:strVal val="ppt_y"/>
                                          </p:val>
                                        </p:tav>
                                        <p:tav tm="100000">
                                          <p:val>
                                            <p:strVal val="ppt_y-.1"/>
                                          </p:val>
                                        </p:tav>
                                      </p:tavLst>
                                    </p:anim>
                                    <p:set>
                                      <p:cBhvr>
                                        <p:cTn id="15" dur="1" fill="hold">
                                          <p:stCondLst>
                                            <p:cond delay="999"/>
                                          </p:stCondLst>
                                        </p:cTn>
                                        <p:tgtEl>
                                          <p:spTgt spid="4"/>
                                        </p:tgtEl>
                                        <p:attrNameLst>
                                          <p:attrName>style.visibility</p:attrName>
                                        </p:attrNameLst>
                                      </p:cBhvr>
                                      <p:to>
                                        <p:strVal val="hidden"/>
                                      </p:to>
                                    </p:se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xit" presetSubtype="0" fill="hold" grpId="1" nodeType="afterEffect">
                                  <p:stCondLst>
                                    <p:cond delay="0"/>
                                  </p:stCondLst>
                                  <p:childTnLst>
                                    <p:animEffect transition="out" filter="fade">
                                      <p:cBhvr>
                                        <p:cTn id="24" dur="1000"/>
                                        <p:tgtEl>
                                          <p:spTgt spid="5"/>
                                        </p:tgtEl>
                                      </p:cBhvr>
                                    </p:animEffect>
                                    <p:anim calcmode="lin" valueType="num">
                                      <p:cBhvr>
                                        <p:cTn id="25" dur="1000"/>
                                        <p:tgtEl>
                                          <p:spTgt spid="5"/>
                                        </p:tgtEl>
                                        <p:attrNameLst>
                                          <p:attrName>ppt_x</p:attrName>
                                        </p:attrNameLst>
                                      </p:cBhvr>
                                      <p:tavLst>
                                        <p:tav tm="0">
                                          <p:val>
                                            <p:strVal val="ppt_x"/>
                                          </p:val>
                                        </p:tav>
                                        <p:tav tm="100000">
                                          <p:val>
                                            <p:strVal val="ppt_x"/>
                                          </p:val>
                                        </p:tav>
                                      </p:tavLst>
                                    </p:anim>
                                    <p:anim calcmode="lin" valueType="num">
                                      <p:cBhvr>
                                        <p:cTn id="26" dur="1000"/>
                                        <p:tgtEl>
                                          <p:spTgt spid="5"/>
                                        </p:tgtEl>
                                        <p:attrNameLst>
                                          <p:attrName>ppt_y</p:attrName>
                                        </p:attrNameLst>
                                      </p:cBhvr>
                                      <p:tavLst>
                                        <p:tav tm="0">
                                          <p:val>
                                            <p:strVal val="ppt_y"/>
                                          </p:val>
                                        </p:tav>
                                        <p:tav tm="100000">
                                          <p:val>
                                            <p:strVal val="ppt_y-.1"/>
                                          </p:val>
                                        </p:tav>
                                      </p:tavLst>
                                    </p:anim>
                                    <p:set>
                                      <p:cBhvr>
                                        <p:cTn id="27" dur="1" fill="hold">
                                          <p:stCondLst>
                                            <p:cond delay="999"/>
                                          </p:stCondLst>
                                        </p:cTn>
                                        <p:tgtEl>
                                          <p:spTgt spid="5"/>
                                        </p:tgtEl>
                                        <p:attrNameLst>
                                          <p:attrName>style.visibility</p:attrName>
                                        </p:attrNameLst>
                                      </p:cBhvr>
                                      <p:to>
                                        <p:strVal val="hidden"/>
                                      </p:to>
                                    </p:se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xit" presetSubtype="0" fill="hold" grpId="1" nodeType="afterEffect">
                                  <p:stCondLst>
                                    <p:cond delay="0"/>
                                  </p:stCondLst>
                                  <p:childTnLst>
                                    <p:animEffect transition="out" filter="fade">
                                      <p:cBhvr>
                                        <p:cTn id="36" dur="1000"/>
                                        <p:tgtEl>
                                          <p:spTgt spid="6"/>
                                        </p:tgtEl>
                                      </p:cBhvr>
                                    </p:animEffect>
                                    <p:anim calcmode="lin" valueType="num">
                                      <p:cBhvr>
                                        <p:cTn id="37" dur="1000"/>
                                        <p:tgtEl>
                                          <p:spTgt spid="6"/>
                                        </p:tgtEl>
                                        <p:attrNameLst>
                                          <p:attrName>ppt_x</p:attrName>
                                        </p:attrNameLst>
                                      </p:cBhvr>
                                      <p:tavLst>
                                        <p:tav tm="0">
                                          <p:val>
                                            <p:strVal val="ppt_x"/>
                                          </p:val>
                                        </p:tav>
                                        <p:tav tm="100000">
                                          <p:val>
                                            <p:strVal val="ppt_x"/>
                                          </p:val>
                                        </p:tav>
                                      </p:tavLst>
                                    </p:anim>
                                    <p:anim calcmode="lin" valueType="num">
                                      <p:cBhvr>
                                        <p:cTn id="38" dur="1000"/>
                                        <p:tgtEl>
                                          <p:spTgt spid="6"/>
                                        </p:tgtEl>
                                        <p:attrNameLst>
                                          <p:attrName>ppt_y</p:attrName>
                                        </p:attrNameLst>
                                      </p:cBhvr>
                                      <p:tavLst>
                                        <p:tav tm="0">
                                          <p:val>
                                            <p:strVal val="ppt_y"/>
                                          </p:val>
                                        </p:tav>
                                        <p:tav tm="100000">
                                          <p:val>
                                            <p:strVal val="ppt_y-.1"/>
                                          </p:val>
                                        </p:tav>
                                      </p:tavLst>
                                    </p:anim>
                                    <p:set>
                                      <p:cBhvr>
                                        <p:cTn id="39" dur="1" fill="hold">
                                          <p:stCondLst>
                                            <p:cond delay="999"/>
                                          </p:stCondLst>
                                        </p:cTn>
                                        <p:tgtEl>
                                          <p:spTgt spid="6"/>
                                        </p:tgtEl>
                                        <p:attrNameLst>
                                          <p:attrName>style.visibility</p:attrName>
                                        </p:attrNameLst>
                                      </p:cBhvr>
                                      <p:to>
                                        <p:strVal val="hidden"/>
                                      </p:to>
                                    </p:set>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xit" presetSubtype="0" fill="hold" grpId="1" nodeType="afterEffect">
                                  <p:stCondLst>
                                    <p:cond delay="0"/>
                                  </p:stCondLst>
                                  <p:childTnLst>
                                    <p:animEffect transition="out" filter="fade">
                                      <p:cBhvr>
                                        <p:cTn id="48" dur="1000"/>
                                        <p:tgtEl>
                                          <p:spTgt spid="7"/>
                                        </p:tgtEl>
                                      </p:cBhvr>
                                    </p:animEffect>
                                    <p:anim calcmode="lin" valueType="num">
                                      <p:cBhvr>
                                        <p:cTn id="49" dur="1000"/>
                                        <p:tgtEl>
                                          <p:spTgt spid="7"/>
                                        </p:tgtEl>
                                        <p:attrNameLst>
                                          <p:attrName>ppt_x</p:attrName>
                                        </p:attrNameLst>
                                      </p:cBhvr>
                                      <p:tavLst>
                                        <p:tav tm="0">
                                          <p:val>
                                            <p:strVal val="ppt_x"/>
                                          </p:val>
                                        </p:tav>
                                        <p:tav tm="100000">
                                          <p:val>
                                            <p:strVal val="ppt_x"/>
                                          </p:val>
                                        </p:tav>
                                      </p:tavLst>
                                    </p:anim>
                                    <p:anim calcmode="lin" valueType="num">
                                      <p:cBhvr>
                                        <p:cTn id="50" dur="1000"/>
                                        <p:tgtEl>
                                          <p:spTgt spid="7"/>
                                        </p:tgtEl>
                                        <p:attrNameLst>
                                          <p:attrName>ppt_y</p:attrName>
                                        </p:attrNameLst>
                                      </p:cBhvr>
                                      <p:tavLst>
                                        <p:tav tm="0">
                                          <p:val>
                                            <p:strVal val="ppt_y"/>
                                          </p:val>
                                        </p:tav>
                                        <p:tav tm="100000">
                                          <p:val>
                                            <p:strVal val="ppt_y-.1"/>
                                          </p:val>
                                        </p:tav>
                                      </p:tavLst>
                                    </p:anim>
                                    <p:set>
                                      <p:cBhvr>
                                        <p:cTn id="51" dur="1" fill="hold">
                                          <p:stCondLst>
                                            <p:cond delay="999"/>
                                          </p:stCondLst>
                                        </p:cTn>
                                        <p:tgtEl>
                                          <p:spTgt spid="7"/>
                                        </p:tgtEl>
                                        <p:attrNameLst>
                                          <p:attrName>style.visibility</p:attrName>
                                        </p:attrNameLst>
                                      </p:cBhvr>
                                      <p:to>
                                        <p:strVal val="hidden"/>
                                      </p:to>
                                    </p:set>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xit" presetSubtype="0" fill="hold" grpId="1" nodeType="afterEffect">
                                  <p:stCondLst>
                                    <p:cond delay="0"/>
                                  </p:stCondLst>
                                  <p:childTnLst>
                                    <p:animEffect transition="out" filter="fade">
                                      <p:cBhvr>
                                        <p:cTn id="60" dur="1000"/>
                                        <p:tgtEl>
                                          <p:spTgt spid="8"/>
                                        </p:tgtEl>
                                      </p:cBhvr>
                                    </p:animEffect>
                                    <p:anim calcmode="lin" valueType="num">
                                      <p:cBhvr>
                                        <p:cTn id="61" dur="1000"/>
                                        <p:tgtEl>
                                          <p:spTgt spid="8"/>
                                        </p:tgtEl>
                                        <p:attrNameLst>
                                          <p:attrName>ppt_x</p:attrName>
                                        </p:attrNameLst>
                                      </p:cBhvr>
                                      <p:tavLst>
                                        <p:tav tm="0">
                                          <p:val>
                                            <p:strVal val="ppt_x"/>
                                          </p:val>
                                        </p:tav>
                                        <p:tav tm="100000">
                                          <p:val>
                                            <p:strVal val="ppt_x"/>
                                          </p:val>
                                        </p:tav>
                                      </p:tavLst>
                                    </p:anim>
                                    <p:anim calcmode="lin" valueType="num">
                                      <p:cBhvr>
                                        <p:cTn id="62" dur="1000"/>
                                        <p:tgtEl>
                                          <p:spTgt spid="8"/>
                                        </p:tgtEl>
                                        <p:attrNameLst>
                                          <p:attrName>ppt_y</p:attrName>
                                        </p:attrNameLst>
                                      </p:cBhvr>
                                      <p:tavLst>
                                        <p:tav tm="0">
                                          <p:val>
                                            <p:strVal val="ppt_y"/>
                                          </p:val>
                                        </p:tav>
                                        <p:tav tm="100000">
                                          <p:val>
                                            <p:strVal val="ppt_y-.1"/>
                                          </p:val>
                                        </p:tav>
                                      </p:tavLst>
                                    </p:anim>
                                    <p:set>
                                      <p:cBhvr>
                                        <p:cTn id="63" dur="1" fill="hold">
                                          <p:stCondLst>
                                            <p:cond delay="999"/>
                                          </p:stCondLst>
                                        </p:cTn>
                                        <p:tgtEl>
                                          <p:spTgt spid="8"/>
                                        </p:tgtEl>
                                        <p:attrNameLst>
                                          <p:attrName>style.visibility</p:attrName>
                                        </p:attrNameLst>
                                      </p:cBhvr>
                                      <p:to>
                                        <p:strVal val="hidden"/>
                                      </p:to>
                                    </p:set>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7" presetClass="exit" presetSubtype="0" fill="hold" grpId="1" nodeType="afterEffect">
                                  <p:stCondLst>
                                    <p:cond delay="0"/>
                                  </p:stCondLst>
                                  <p:childTnLst>
                                    <p:animEffect transition="out" filter="fade">
                                      <p:cBhvr>
                                        <p:cTn id="72" dur="1000"/>
                                        <p:tgtEl>
                                          <p:spTgt spid="11"/>
                                        </p:tgtEl>
                                      </p:cBhvr>
                                    </p:animEffect>
                                    <p:anim calcmode="lin" valueType="num">
                                      <p:cBhvr>
                                        <p:cTn id="73" dur="1000"/>
                                        <p:tgtEl>
                                          <p:spTgt spid="11"/>
                                        </p:tgtEl>
                                        <p:attrNameLst>
                                          <p:attrName>ppt_x</p:attrName>
                                        </p:attrNameLst>
                                      </p:cBhvr>
                                      <p:tavLst>
                                        <p:tav tm="0">
                                          <p:val>
                                            <p:strVal val="ppt_x"/>
                                          </p:val>
                                        </p:tav>
                                        <p:tav tm="100000">
                                          <p:val>
                                            <p:strVal val="ppt_x"/>
                                          </p:val>
                                        </p:tav>
                                      </p:tavLst>
                                    </p:anim>
                                    <p:anim calcmode="lin" valueType="num">
                                      <p:cBhvr>
                                        <p:cTn id="74" dur="1000"/>
                                        <p:tgtEl>
                                          <p:spTgt spid="11"/>
                                        </p:tgtEl>
                                        <p:attrNameLst>
                                          <p:attrName>ppt_y</p:attrName>
                                        </p:attrNameLst>
                                      </p:cBhvr>
                                      <p:tavLst>
                                        <p:tav tm="0">
                                          <p:val>
                                            <p:strVal val="ppt_y"/>
                                          </p:val>
                                        </p:tav>
                                        <p:tav tm="100000">
                                          <p:val>
                                            <p:strVal val="ppt_y-.1"/>
                                          </p:val>
                                        </p:tav>
                                      </p:tavLst>
                                    </p:anim>
                                    <p:set>
                                      <p:cBhvr>
                                        <p:cTn id="75" dur="1" fill="hold">
                                          <p:stCondLst>
                                            <p:cond delay="999"/>
                                          </p:stCondLst>
                                        </p:cTn>
                                        <p:tgtEl>
                                          <p:spTgt spid="11"/>
                                        </p:tgtEl>
                                        <p:attrNameLst>
                                          <p:attrName>style.visibility</p:attrName>
                                        </p:attrNameLst>
                                      </p:cBhvr>
                                      <p:to>
                                        <p:strVal val="hidden"/>
                                      </p:to>
                                    </p:set>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1000"/>
                                        <p:tgtEl>
                                          <p:spTgt spid="14"/>
                                        </p:tgtEl>
                                      </p:cBhvr>
                                    </p:animEffect>
                                    <p:anim calcmode="lin" valueType="num">
                                      <p:cBhvr>
                                        <p:cTn id="80" dur="1000" fill="hold"/>
                                        <p:tgtEl>
                                          <p:spTgt spid="14"/>
                                        </p:tgtEl>
                                        <p:attrNameLst>
                                          <p:attrName>ppt_x</p:attrName>
                                        </p:attrNameLst>
                                      </p:cBhvr>
                                      <p:tavLst>
                                        <p:tav tm="0">
                                          <p:val>
                                            <p:strVal val="#ppt_x"/>
                                          </p:val>
                                        </p:tav>
                                        <p:tav tm="100000">
                                          <p:val>
                                            <p:strVal val="#ppt_x"/>
                                          </p:val>
                                        </p:tav>
                                      </p:tavLst>
                                    </p:anim>
                                    <p:anim calcmode="lin" valueType="num">
                                      <p:cBhvr>
                                        <p:cTn id="81" dur="1000" fill="hold"/>
                                        <p:tgtEl>
                                          <p:spTgt spid="14"/>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7" presetClass="exit" presetSubtype="0" fill="hold" grpId="1" nodeType="afterEffect">
                                  <p:stCondLst>
                                    <p:cond delay="0"/>
                                  </p:stCondLst>
                                  <p:childTnLst>
                                    <p:animEffect transition="out" filter="fade">
                                      <p:cBhvr>
                                        <p:cTn id="84" dur="1000"/>
                                        <p:tgtEl>
                                          <p:spTgt spid="14"/>
                                        </p:tgtEl>
                                      </p:cBhvr>
                                    </p:animEffect>
                                    <p:anim calcmode="lin" valueType="num">
                                      <p:cBhvr>
                                        <p:cTn id="85" dur="1000"/>
                                        <p:tgtEl>
                                          <p:spTgt spid="14"/>
                                        </p:tgtEl>
                                        <p:attrNameLst>
                                          <p:attrName>ppt_x</p:attrName>
                                        </p:attrNameLst>
                                      </p:cBhvr>
                                      <p:tavLst>
                                        <p:tav tm="0">
                                          <p:val>
                                            <p:strVal val="ppt_x"/>
                                          </p:val>
                                        </p:tav>
                                        <p:tav tm="100000">
                                          <p:val>
                                            <p:strVal val="ppt_x"/>
                                          </p:val>
                                        </p:tav>
                                      </p:tavLst>
                                    </p:anim>
                                    <p:anim calcmode="lin" valueType="num">
                                      <p:cBhvr>
                                        <p:cTn id="86" dur="1000"/>
                                        <p:tgtEl>
                                          <p:spTgt spid="14"/>
                                        </p:tgtEl>
                                        <p:attrNameLst>
                                          <p:attrName>ppt_y</p:attrName>
                                        </p:attrNameLst>
                                      </p:cBhvr>
                                      <p:tavLst>
                                        <p:tav tm="0">
                                          <p:val>
                                            <p:strVal val="ppt_y"/>
                                          </p:val>
                                        </p:tav>
                                        <p:tav tm="100000">
                                          <p:val>
                                            <p:strVal val="ppt_y-.1"/>
                                          </p:val>
                                        </p:tav>
                                      </p:tavLst>
                                    </p:anim>
                                    <p:set>
                                      <p:cBhvr>
                                        <p:cTn id="87" dur="1" fill="hold">
                                          <p:stCondLst>
                                            <p:cond delay="999"/>
                                          </p:stCondLst>
                                        </p:cTn>
                                        <p:tgtEl>
                                          <p:spTgt spid="14"/>
                                        </p:tgtEl>
                                        <p:attrNameLst>
                                          <p:attrName>style.visibility</p:attrName>
                                        </p:attrNameLst>
                                      </p:cBhvr>
                                      <p:to>
                                        <p:strVal val="hidden"/>
                                      </p:to>
                                    </p:set>
                                  </p:childTnLst>
                                </p:cTn>
                              </p:par>
                            </p:childTnLst>
                          </p:cTn>
                        </p:par>
                        <p:par>
                          <p:cTn id="88" fill="hold">
                            <p:stCondLst>
                              <p:cond delay="14000"/>
                            </p:stCondLst>
                            <p:childTnLst>
                              <p:par>
                                <p:cTn id="89" presetID="42" presetClass="entr" presetSubtype="0"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16" presetClass="exit" presetSubtype="21" fill="hold" grpId="1" nodeType="afterEffect">
                                  <p:stCondLst>
                                    <p:cond delay="0"/>
                                  </p:stCondLst>
                                  <p:childTnLst>
                                    <p:animEffect transition="out" filter="barn(inVertical)">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childTnLst>
                          </p:cTn>
                        </p:par>
                        <p:par>
                          <p:cTn id="98" fill="hold">
                            <p:stCondLst>
                              <p:cond delay="15500"/>
                            </p:stCondLst>
                            <p:childTnLst>
                              <p:par>
                                <p:cTn id="99" presetID="47" presetClass="exit" presetSubtype="0" fill="hold" grpId="2" nodeType="afterEffect">
                                  <p:stCondLst>
                                    <p:cond delay="0"/>
                                  </p:stCondLst>
                                  <p:childTnLst>
                                    <p:animEffect transition="out" filter="fade">
                                      <p:cBhvr>
                                        <p:cTn id="100" dur="1000"/>
                                        <p:tgtEl>
                                          <p:spTgt spid="13"/>
                                        </p:tgtEl>
                                      </p:cBhvr>
                                    </p:animEffect>
                                    <p:anim calcmode="lin" valueType="num">
                                      <p:cBhvr>
                                        <p:cTn id="101" dur="1000"/>
                                        <p:tgtEl>
                                          <p:spTgt spid="13"/>
                                        </p:tgtEl>
                                        <p:attrNameLst>
                                          <p:attrName>ppt_x</p:attrName>
                                        </p:attrNameLst>
                                      </p:cBhvr>
                                      <p:tavLst>
                                        <p:tav tm="0">
                                          <p:val>
                                            <p:strVal val="ppt_x"/>
                                          </p:val>
                                        </p:tav>
                                        <p:tav tm="100000">
                                          <p:val>
                                            <p:strVal val="ppt_x"/>
                                          </p:val>
                                        </p:tav>
                                      </p:tavLst>
                                    </p:anim>
                                    <p:anim calcmode="lin" valueType="num">
                                      <p:cBhvr>
                                        <p:cTn id="102" dur="1000"/>
                                        <p:tgtEl>
                                          <p:spTgt spid="13"/>
                                        </p:tgtEl>
                                        <p:attrNameLst>
                                          <p:attrName>ppt_y</p:attrName>
                                        </p:attrNameLst>
                                      </p:cBhvr>
                                      <p:tavLst>
                                        <p:tav tm="0">
                                          <p:val>
                                            <p:strVal val="ppt_y"/>
                                          </p:val>
                                        </p:tav>
                                        <p:tav tm="100000">
                                          <p:val>
                                            <p:strVal val="ppt_y-.1"/>
                                          </p:val>
                                        </p:tav>
                                      </p:tavLst>
                                    </p:anim>
                                    <p:set>
                                      <p:cBhvr>
                                        <p:cTn id="103" dur="1" fill="hold">
                                          <p:stCondLst>
                                            <p:cond delay="999"/>
                                          </p:stCondLst>
                                        </p:cTn>
                                        <p:tgtEl>
                                          <p:spTgt spid="13"/>
                                        </p:tgtEl>
                                        <p:attrNameLst>
                                          <p:attrName>style.visibility</p:attrName>
                                        </p:attrNameLst>
                                      </p:cBhvr>
                                      <p:to>
                                        <p:strVal val="hidden"/>
                                      </p:to>
                                    </p:set>
                                  </p:childTnLst>
                                </p:cTn>
                              </p:par>
                            </p:childTnLst>
                          </p:cTn>
                        </p:par>
                        <p:par>
                          <p:cTn id="104" fill="hold">
                            <p:stCondLst>
                              <p:cond delay="16500"/>
                            </p:stCondLst>
                            <p:childTnLst>
                              <p:par>
                                <p:cTn id="105" presetID="42" presetClass="entr" presetSubtype="0"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1000"/>
                                        <p:tgtEl>
                                          <p:spTgt spid="15"/>
                                        </p:tgtEl>
                                      </p:cBhvr>
                                    </p:animEffect>
                                    <p:anim calcmode="lin" valueType="num">
                                      <p:cBhvr>
                                        <p:cTn id="108" dur="1000" fill="hold"/>
                                        <p:tgtEl>
                                          <p:spTgt spid="15"/>
                                        </p:tgtEl>
                                        <p:attrNameLst>
                                          <p:attrName>ppt_x</p:attrName>
                                        </p:attrNameLst>
                                      </p:cBhvr>
                                      <p:tavLst>
                                        <p:tav tm="0">
                                          <p:val>
                                            <p:strVal val="#ppt_x"/>
                                          </p:val>
                                        </p:tav>
                                        <p:tav tm="100000">
                                          <p:val>
                                            <p:strVal val="#ppt_x"/>
                                          </p:val>
                                        </p:tav>
                                      </p:tavLst>
                                    </p:anim>
                                    <p:anim calcmode="lin" valueType="num">
                                      <p:cBhvr>
                                        <p:cTn id="109" dur="1000" fill="hold"/>
                                        <p:tgtEl>
                                          <p:spTgt spid="15"/>
                                        </p:tgtEl>
                                        <p:attrNameLst>
                                          <p:attrName>ppt_y</p:attrName>
                                        </p:attrNameLst>
                                      </p:cBhvr>
                                      <p:tavLst>
                                        <p:tav tm="0">
                                          <p:val>
                                            <p:strVal val="#ppt_y+.1"/>
                                          </p:val>
                                        </p:tav>
                                        <p:tav tm="100000">
                                          <p:val>
                                            <p:strVal val="#ppt_y"/>
                                          </p:val>
                                        </p:tav>
                                      </p:tavLst>
                                    </p:anim>
                                  </p:childTnLst>
                                </p:cTn>
                              </p:par>
                            </p:childTnLst>
                          </p:cTn>
                        </p:par>
                        <p:par>
                          <p:cTn id="110" fill="hold">
                            <p:stCondLst>
                              <p:cond delay="17500"/>
                            </p:stCondLst>
                            <p:childTnLst>
                              <p:par>
                                <p:cTn id="111" presetID="47" presetClass="exit" presetSubtype="0" fill="hold" grpId="1" nodeType="afterEffect">
                                  <p:stCondLst>
                                    <p:cond delay="0"/>
                                  </p:stCondLst>
                                  <p:childTnLst>
                                    <p:animEffect transition="out" filter="fade">
                                      <p:cBhvr>
                                        <p:cTn id="112" dur="1000"/>
                                        <p:tgtEl>
                                          <p:spTgt spid="15"/>
                                        </p:tgtEl>
                                      </p:cBhvr>
                                    </p:animEffect>
                                    <p:anim calcmode="lin" valueType="num">
                                      <p:cBhvr>
                                        <p:cTn id="113" dur="1000"/>
                                        <p:tgtEl>
                                          <p:spTgt spid="15"/>
                                        </p:tgtEl>
                                        <p:attrNameLst>
                                          <p:attrName>ppt_x</p:attrName>
                                        </p:attrNameLst>
                                      </p:cBhvr>
                                      <p:tavLst>
                                        <p:tav tm="0">
                                          <p:val>
                                            <p:strVal val="ppt_x"/>
                                          </p:val>
                                        </p:tav>
                                        <p:tav tm="100000">
                                          <p:val>
                                            <p:strVal val="ppt_x"/>
                                          </p:val>
                                        </p:tav>
                                      </p:tavLst>
                                    </p:anim>
                                    <p:anim calcmode="lin" valueType="num">
                                      <p:cBhvr>
                                        <p:cTn id="114" dur="1000"/>
                                        <p:tgtEl>
                                          <p:spTgt spid="15"/>
                                        </p:tgtEl>
                                        <p:attrNameLst>
                                          <p:attrName>ppt_y</p:attrName>
                                        </p:attrNameLst>
                                      </p:cBhvr>
                                      <p:tavLst>
                                        <p:tav tm="0">
                                          <p:val>
                                            <p:strVal val="ppt_y"/>
                                          </p:val>
                                        </p:tav>
                                        <p:tav tm="100000">
                                          <p:val>
                                            <p:strVal val="ppt_y-.1"/>
                                          </p:val>
                                        </p:tav>
                                      </p:tavLst>
                                    </p:anim>
                                    <p:set>
                                      <p:cBhvr>
                                        <p:cTn id="115" dur="1" fill="hold">
                                          <p:stCondLst>
                                            <p:cond delay="999"/>
                                          </p:stCondLst>
                                        </p:cTn>
                                        <p:tgtEl>
                                          <p:spTgt spid="15"/>
                                        </p:tgtEl>
                                        <p:attrNameLst>
                                          <p:attrName>style.visibility</p:attrName>
                                        </p:attrNameLst>
                                      </p:cBhvr>
                                      <p:to>
                                        <p:strVal val="hidden"/>
                                      </p:to>
                                    </p:set>
                                  </p:childTnLst>
                                </p:cTn>
                              </p:par>
                            </p:childTnLst>
                          </p:cTn>
                        </p:par>
                        <p:par>
                          <p:cTn id="116" fill="hold">
                            <p:stCondLst>
                              <p:cond delay="18500"/>
                            </p:stCondLst>
                            <p:childTnLst>
                              <p:par>
                                <p:cTn id="117" presetID="42" presetClass="entr" presetSubtype="0" fill="hold" grpId="0" nodeType="after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fade">
                                      <p:cBhvr>
                                        <p:cTn id="119" dur="1000"/>
                                        <p:tgtEl>
                                          <p:spTgt spid="17"/>
                                        </p:tgtEl>
                                      </p:cBhvr>
                                    </p:animEffect>
                                    <p:anim calcmode="lin" valueType="num">
                                      <p:cBhvr>
                                        <p:cTn id="120" dur="1000" fill="hold"/>
                                        <p:tgtEl>
                                          <p:spTgt spid="17"/>
                                        </p:tgtEl>
                                        <p:attrNameLst>
                                          <p:attrName>ppt_x</p:attrName>
                                        </p:attrNameLst>
                                      </p:cBhvr>
                                      <p:tavLst>
                                        <p:tav tm="0">
                                          <p:val>
                                            <p:strVal val="#ppt_x"/>
                                          </p:val>
                                        </p:tav>
                                        <p:tav tm="100000">
                                          <p:val>
                                            <p:strVal val="#ppt_x"/>
                                          </p:val>
                                        </p:tav>
                                      </p:tavLst>
                                    </p:anim>
                                    <p:anim calcmode="lin" valueType="num">
                                      <p:cBhvr>
                                        <p:cTn id="1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8" grpId="1"/>
      <p:bldP spid="11" grpId="0"/>
      <p:bldP spid="11" grpId="1"/>
      <p:bldP spid="13" grpId="0"/>
      <p:bldP spid="13" grpId="1"/>
      <p:bldP spid="13" grpId="2"/>
      <p:bldP spid="14" grpId="0"/>
      <p:bldP spid="14" grpId="1"/>
      <p:bldP spid="15" grpId="0"/>
      <p:bldP spid="15" grpId="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snd r:embed="rId3" name="click.wav"/>
            </a:hlinkClick>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0357" y="3940938"/>
            <a:ext cx="2431272" cy="2917062"/>
          </a:xfrm>
          <a:prstGeom prst="ellipse">
            <a:avLst/>
          </a:prstGeom>
          <a:ln>
            <a:noFill/>
          </a:ln>
          <a:effectLst>
            <a:softEdge rad="112500"/>
          </a:effectLst>
        </p:spPr>
      </p:pic>
      <p:pic>
        <p:nvPicPr>
          <p:cNvPr id="5" name="Picture 4">
            <a:hlinkClick r:id="rId5" action="ppaction://hlinksldjump">
              <a:snd r:embed="rId3" name="click.wav"/>
            </a:hlinkClick>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0391" y="3962321"/>
            <a:ext cx="2403075" cy="2955187"/>
          </a:xfrm>
          <a:prstGeom prst="ellipse">
            <a:avLst/>
          </a:prstGeom>
          <a:ln>
            <a:noFill/>
          </a:ln>
          <a:effectLst>
            <a:softEdge rad="112500"/>
          </a:effectLst>
        </p:spPr>
      </p:pic>
      <p:pic>
        <p:nvPicPr>
          <p:cNvPr id="7" name="Picture 6">
            <a:hlinkClick r:id="rId7" action="ppaction://hlinksldjump">
              <a:snd r:embed="rId3" name="click.wav"/>
            </a:hlinkClick>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8043" y="1482437"/>
            <a:ext cx="2435560" cy="2798539"/>
          </a:xfrm>
          <a:prstGeom prst="ellipse">
            <a:avLst/>
          </a:prstGeom>
          <a:ln>
            <a:noFill/>
          </a:ln>
          <a:effectLst>
            <a:softEdge rad="112500"/>
          </a:effectLst>
        </p:spPr>
      </p:pic>
      <p:pic>
        <p:nvPicPr>
          <p:cNvPr id="8" name="Picture 7">
            <a:hlinkClick r:id="rId9" action="ppaction://hlinksldjump">
              <a:snd r:embed="rId3" name="click.wav"/>
            </a:hlinkClick>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28003" y="1425822"/>
            <a:ext cx="2409089" cy="2736198"/>
          </a:xfrm>
          <a:prstGeom prst="ellipse">
            <a:avLst/>
          </a:prstGeom>
          <a:ln>
            <a:noFill/>
          </a:ln>
          <a:effectLst>
            <a:softEdge rad="112500"/>
          </a:effectLst>
        </p:spPr>
      </p:pic>
      <p:pic>
        <p:nvPicPr>
          <p:cNvPr id="9" name="Picture 8">
            <a:hlinkClick r:id="rId11" action="ppaction://hlinksldjump">
              <a:snd r:embed="rId3" name="click.wav"/>
            </a:hlinkClick>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59127" y="1302327"/>
            <a:ext cx="2531264" cy="2829921"/>
          </a:xfrm>
          <a:prstGeom prst="ellipse">
            <a:avLst/>
          </a:prstGeom>
          <a:ln>
            <a:noFill/>
          </a:ln>
          <a:effectLst>
            <a:softEdge rad="112500"/>
          </a:effectLst>
        </p:spPr>
      </p:pic>
      <p:pic>
        <p:nvPicPr>
          <p:cNvPr id="10" name="Picture 9">
            <a:hlinkClick r:id="rId13" action="ppaction://hlinksldjump">
              <a:snd r:embed="rId3" name="click.wav"/>
            </a:hlinkClick>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flipV="1">
            <a:off x="4880451" y="1425822"/>
            <a:ext cx="2322892" cy="2783664"/>
          </a:xfrm>
          <a:prstGeom prst="ellipse">
            <a:avLst/>
          </a:prstGeom>
          <a:ln>
            <a:noFill/>
          </a:ln>
          <a:effectLst>
            <a:softEdge rad="112500"/>
          </a:effectLst>
        </p:spPr>
      </p:pic>
      <p:pic>
        <p:nvPicPr>
          <p:cNvPr id="11" name="Picture 10">
            <a:hlinkClick r:id="rId15" action="ppaction://hlinksldjump">
              <a:snd r:embed="rId3" name="click.wav"/>
            </a:hlinkClick>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49750" y="4081559"/>
            <a:ext cx="2341423" cy="2716709"/>
          </a:xfrm>
          <a:prstGeom prst="ellipse">
            <a:avLst/>
          </a:prstGeom>
          <a:ln>
            <a:noFill/>
          </a:ln>
          <a:effectLst>
            <a:softEdge rad="112500"/>
          </a:effectLst>
        </p:spPr>
      </p:pic>
      <p:pic>
        <p:nvPicPr>
          <p:cNvPr id="12" name="Picture 11">
            <a:hlinkClick r:id="rId17" action="ppaction://hlinksldjump">
              <a:snd r:embed="rId3" name="click.wav"/>
            </a:hlinkClick>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565311" y="4080873"/>
            <a:ext cx="2398292" cy="2807134"/>
          </a:xfrm>
          <a:prstGeom prst="ellipse">
            <a:avLst/>
          </a:prstGeom>
          <a:ln>
            <a:noFill/>
          </a:ln>
          <a:effectLst>
            <a:softEdge rad="112500"/>
          </a:effectLst>
        </p:spPr>
      </p:pic>
      <p:pic>
        <p:nvPicPr>
          <p:cNvPr id="13" name="Picture 12">
            <a:hlinkClick r:id="rId19" action="ppaction://hlinksldjump">
              <a:snd r:embed="rId3" name="click.wav"/>
            </a:hlinkClick>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1197" y="4128420"/>
            <a:ext cx="2502462" cy="2754968"/>
          </a:xfrm>
          <a:prstGeom prst="ellipse">
            <a:avLst/>
          </a:prstGeom>
          <a:ln>
            <a:noFill/>
          </a:ln>
          <a:effectLst>
            <a:softEdge rad="112500"/>
          </a:effectLst>
        </p:spPr>
      </p:pic>
      <p:pic>
        <p:nvPicPr>
          <p:cNvPr id="14" name="Picture 13">
            <a:hlinkClick r:id="rId21" action="ppaction://hlinksldjump">
              <a:snd r:embed="rId3" name="click.wav"/>
            </a:hlinkClick>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3527" y="1648690"/>
            <a:ext cx="2446726" cy="2671855"/>
          </a:xfrm>
          <a:prstGeom prst="ellipse">
            <a:avLst/>
          </a:prstGeom>
          <a:ln>
            <a:noFill/>
          </a:ln>
          <a:effectLst>
            <a:softEdge rad="112500"/>
          </a:effectLst>
        </p:spPr>
      </p:pic>
      <p:sp>
        <p:nvSpPr>
          <p:cNvPr id="16" name="Oval 15">
            <a:hlinkClick r:id="rId23" action="ppaction://hlinksldjump">
              <a:snd r:embed="rId3" name="click.wav"/>
            </a:hlinkClick>
          </p:cNvPr>
          <p:cNvSpPr/>
          <p:nvPr/>
        </p:nvSpPr>
        <p:spPr>
          <a:xfrm>
            <a:off x="10991928" y="0"/>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9500286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207818" y="387275"/>
            <a:ext cx="2923309" cy="707886"/>
          </a:xfrm>
          <a:prstGeom prst="rect">
            <a:avLst/>
          </a:prstGeom>
          <a:noFill/>
        </p:spPr>
        <p:txBody>
          <a:bodyPr wrap="square" rtlCol="1">
            <a:spAutoFit/>
          </a:bodyPr>
          <a:lstStyle/>
          <a:p>
            <a:r>
              <a:rPr lang="fa-IR" sz="4000" dirty="0" smtClean="0">
                <a:latin typeface="Aldhabi" panose="01000000000000000000" pitchFamily="2" charset="-78"/>
                <a:cs typeface="Aldhabi" panose="01000000000000000000" pitchFamily="2" charset="-78"/>
              </a:rPr>
              <a:t>حمام وکیل </a:t>
            </a:r>
            <a:endParaRPr lang="fa-IR" sz="4000" dirty="0">
              <a:latin typeface="Aldhabi" panose="01000000000000000000" pitchFamily="2" charset="-78"/>
              <a:cs typeface="Aldhabi" panose="01000000000000000000" pitchFamily="2" charset="-78"/>
            </a:endParaRPr>
          </a:p>
        </p:txBody>
      </p:sp>
      <p:sp>
        <p:nvSpPr>
          <p:cNvPr id="7" name="Rectangle 6"/>
          <p:cNvSpPr/>
          <p:nvPr/>
        </p:nvSpPr>
        <p:spPr>
          <a:xfrm>
            <a:off x="7647710" y="4350327"/>
            <a:ext cx="4544290" cy="2507673"/>
          </a:xfrm>
          <a:prstGeom prst="rect">
            <a:avLst/>
          </a:prstGeom>
          <a:solidFill>
            <a:schemeClr val="bg1">
              <a:lumMod val="95000"/>
              <a:lumOff val="5000"/>
            </a:schemeClr>
          </a:solidFill>
          <a:ln>
            <a:solidFill>
              <a:srgbClr val="DD6C3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dirty="0" smtClean="0">
                <a:solidFill>
                  <a:schemeClr val="tx1"/>
                </a:solidFill>
                <a:latin typeface="Times New Roman" panose="02020603050405020304" pitchFamily="18" charset="0"/>
                <a:ea typeface="Times New Roman" panose="02020603050405020304" pitchFamily="18" charset="0"/>
              </a:rPr>
              <a:t>فارس - شیراز بلوار کریمخان زند، خیابان آیت الله طالقانی</a:t>
            </a:r>
            <a:endParaRPr lang="en-US" dirty="0" smtClean="0">
              <a:solidFill>
                <a:schemeClr val="tx1"/>
              </a:solidFill>
              <a:latin typeface="Times New Roman" panose="02020603050405020304" pitchFamily="18" charset="0"/>
              <a:ea typeface="Times New Roman" panose="02020603050405020304" pitchFamily="18" charset="0"/>
            </a:endParaRPr>
          </a:p>
          <a:p>
            <a:pPr algn="r" rtl="1"/>
            <a:r>
              <a:rPr lang="fa-IR" dirty="0" smtClean="0">
                <a:solidFill>
                  <a:schemeClr val="tx1"/>
                </a:solidFill>
                <a:latin typeface="Times New Roman" panose="02020603050405020304" pitchFamily="18" charset="0"/>
                <a:ea typeface="Times New Roman" panose="02020603050405020304" pitchFamily="18" charset="0"/>
              </a:rPr>
              <a:t>حمام وکیل که بین حمام های تاریخی شیراز از همه معروف تره، نمونه کاملی از پیشرفت معماری حمام در دوره زندیه ست.</a:t>
            </a:r>
            <a:endParaRPr lang="en-US" dirty="0">
              <a:solidFill>
                <a:schemeClr val="tx1"/>
              </a:solidFill>
              <a:latin typeface="Times New Roman" panose="02020603050405020304" pitchFamily="18" charset="0"/>
              <a:ea typeface="Times New Roman" panose="02020603050405020304" pitchFamily="18" charset="0"/>
            </a:endParaRPr>
          </a:p>
        </p:txBody>
      </p:sp>
      <p:sp>
        <p:nvSpPr>
          <p:cNvPr id="9" name="Oval 8">
            <a:hlinkClick r:id="rId3" action="ppaction://hlinksldjump">
              <a:snd r:embed="rId4" name="click.wav"/>
            </a:hlinkClick>
          </p:cNvPr>
          <p:cNvSpPr/>
          <p:nvPr/>
        </p:nvSpPr>
        <p:spPr>
          <a:xfrm>
            <a:off x="10991928" y="0"/>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0100886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434048"/>
            <a:ext cx="6096000" cy="1754326"/>
          </a:xfrm>
          <a:prstGeom prst="rect">
            <a:avLst/>
          </a:prstGeom>
        </p:spPr>
        <p:txBody>
          <a:bodyPr>
            <a:spAutoFit/>
          </a:bodyPr>
          <a:lstStyle/>
          <a:p>
            <a:pPr algn="r" rtl="1"/>
            <a:r>
              <a:rPr lang="fa-IR" dirty="0">
                <a:latin typeface="Times New Roman" panose="02020603050405020304" pitchFamily="18" charset="0"/>
                <a:ea typeface="Times New Roman" panose="02020603050405020304" pitchFamily="18" charset="0"/>
              </a:rPr>
              <a:t>فارس - مرودشت پاسارگاد</a:t>
            </a:r>
            <a:endParaRPr lang="en-US" dirty="0">
              <a:latin typeface="Times New Roman" panose="02020603050405020304" pitchFamily="18" charset="0"/>
              <a:ea typeface="Times New Roman" panose="02020603050405020304" pitchFamily="18" charset="0"/>
            </a:endParaRPr>
          </a:p>
          <a:p>
            <a:pPr algn="r" rtl="1"/>
            <a:r>
              <a:rPr lang="fa-IR" dirty="0">
                <a:latin typeface="Times New Roman" panose="02020603050405020304" pitchFamily="18" charset="0"/>
                <a:ea typeface="Times New Roman" panose="02020603050405020304" pitchFamily="18" charset="0"/>
              </a:rPr>
              <a:t>مجموعه تاریخی پاسارگاد یکی از آثار بر جای مانده از دوران هخامنشی است که در منطقه پاسارگاد استان فارس واقع شده است.این مجموعه که هفتمین اثر ثبت شده کشور در فهرست آثار میراث جهانی است در سال ۵۵۰ پیش از میلاد در دوران هخامنشیان بنا نهاده شد.</a:t>
            </a:r>
            <a:endParaRPr lang="en-US" dirty="0">
              <a:latin typeface="Times New Roman" panose="02020603050405020304" pitchFamily="18" charset="0"/>
              <a:ea typeface="Times New Roman" panose="02020603050405020304" pitchFamily="18" charset="0"/>
            </a:endParaRPr>
          </a:p>
        </p:txBody>
      </p:sp>
      <p:sp>
        <p:nvSpPr>
          <p:cNvPr id="7" name="TextBox 6"/>
          <p:cNvSpPr txBox="1"/>
          <p:nvPr/>
        </p:nvSpPr>
        <p:spPr>
          <a:xfrm>
            <a:off x="8575964" y="249382"/>
            <a:ext cx="2632363" cy="769441"/>
          </a:xfrm>
          <a:prstGeom prst="rect">
            <a:avLst/>
          </a:prstGeom>
          <a:noFill/>
        </p:spPr>
        <p:txBody>
          <a:bodyPr wrap="square" rtlCol="1">
            <a:spAutoFit/>
          </a:bodyPr>
          <a:lstStyle/>
          <a:p>
            <a:r>
              <a:rPr lang="fa-IR" sz="4400" dirty="0" smtClean="0">
                <a:latin typeface="Aldhabi" panose="01000000000000000000" pitchFamily="2" charset="-78"/>
                <a:cs typeface="Aldhabi" panose="01000000000000000000" pitchFamily="2" charset="-78"/>
              </a:rPr>
              <a:t>مجموعه پاسارگاد </a:t>
            </a:r>
            <a:endParaRPr lang="fa-IR" sz="4400" dirty="0">
              <a:latin typeface="Aldhabi" panose="01000000000000000000" pitchFamily="2" charset="-78"/>
              <a:cs typeface="Aldhabi" panose="01000000000000000000" pitchFamily="2" charset="-78"/>
            </a:endParaRPr>
          </a:p>
        </p:txBody>
      </p:sp>
      <p:sp>
        <p:nvSpPr>
          <p:cNvPr id="11" name="Oval 10">
            <a:hlinkClick r:id="rId3" action="ppaction://hlinksldjump">
              <a:snd r:embed="rId4" name="click.wav"/>
            </a:hlinkClick>
          </p:cNvPr>
          <p:cNvSpPr/>
          <p:nvPr/>
        </p:nvSpPr>
        <p:spPr>
          <a:xfrm>
            <a:off x="11042073" y="5356968"/>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4515863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3408218" y="535586"/>
            <a:ext cx="6096000" cy="1200329"/>
          </a:xfrm>
          <a:prstGeom prst="rect">
            <a:avLst/>
          </a:prstGeom>
        </p:spPr>
        <p:txBody>
          <a:bodyPr>
            <a:spAutoFit/>
          </a:bodyPr>
          <a:lstStyle/>
          <a:p>
            <a:pPr algn="r" rtl="1"/>
            <a:r>
              <a:rPr lang="fa-IR" dirty="0">
                <a:latin typeface="Times New Roman" panose="02020603050405020304" pitchFamily="18" charset="0"/>
                <a:ea typeface="Times New Roman" panose="02020603050405020304" pitchFamily="18" charset="0"/>
              </a:rPr>
              <a:t>فارس - شیراز شهرک سعدی، انتهاى خیابان بوستان</a:t>
            </a:r>
            <a:endParaRPr lang="en-US" dirty="0">
              <a:latin typeface="Times New Roman" panose="02020603050405020304" pitchFamily="18" charset="0"/>
              <a:ea typeface="Times New Roman" panose="02020603050405020304" pitchFamily="18" charset="0"/>
            </a:endParaRPr>
          </a:p>
          <a:p>
            <a:pPr algn="r" rtl="1"/>
            <a:r>
              <a:rPr lang="fa-IR" dirty="0">
                <a:latin typeface="Times New Roman" panose="02020603050405020304" pitchFamily="18" charset="0"/>
                <a:ea typeface="Times New Roman" panose="02020603050405020304" pitchFamily="18" charset="0"/>
              </a:rPr>
              <a:t>سعدیه ، یا مزار سعدی شیرازی به عنوان یکی از جاذبه‌های شهر شیراز در طول تاریخ مورد توجه هنر دوستان و اهالی ادب بوده است.</a:t>
            </a:r>
            <a:endParaRPr lang="en-US" dirty="0">
              <a:latin typeface="Times New Roman" panose="02020603050405020304" pitchFamily="18" charset="0"/>
              <a:ea typeface="Times New Roman" panose="02020603050405020304" pitchFamily="18" charset="0"/>
            </a:endParaRPr>
          </a:p>
        </p:txBody>
      </p:sp>
      <p:sp>
        <p:nvSpPr>
          <p:cNvPr id="6" name="TextBox 5"/>
          <p:cNvSpPr txBox="1"/>
          <p:nvPr/>
        </p:nvSpPr>
        <p:spPr>
          <a:xfrm>
            <a:off x="2313710" y="243198"/>
            <a:ext cx="3408218" cy="646331"/>
          </a:xfrm>
          <a:prstGeom prst="rect">
            <a:avLst/>
          </a:prstGeom>
          <a:noFill/>
        </p:spPr>
        <p:txBody>
          <a:bodyPr wrap="square" rtlCol="1">
            <a:spAutoFit/>
          </a:bodyPr>
          <a:lstStyle/>
          <a:p>
            <a:r>
              <a:rPr lang="fa-IR" sz="3600" dirty="0" smtClean="0">
                <a:latin typeface="Aldhabi" panose="01000000000000000000" pitchFamily="2" charset="-78"/>
                <a:cs typeface="Aldhabi" panose="01000000000000000000" pitchFamily="2" charset="-78"/>
              </a:rPr>
              <a:t>آرامگاه سعدی </a:t>
            </a:r>
            <a:endParaRPr lang="fa-IR" sz="3600" dirty="0">
              <a:latin typeface="Aldhabi" panose="01000000000000000000" pitchFamily="2" charset="-78"/>
              <a:cs typeface="Aldhabi" panose="01000000000000000000" pitchFamily="2" charset="-78"/>
            </a:endParaRPr>
          </a:p>
        </p:txBody>
      </p:sp>
      <p:sp>
        <p:nvSpPr>
          <p:cNvPr id="9" name="Oval 8">
            <a:hlinkClick r:id="rId3" action="ppaction://hlinksldjump">
              <a:snd r:embed="rId4" name="click.wav"/>
            </a:hlinkClick>
          </p:cNvPr>
          <p:cNvSpPr/>
          <p:nvPr/>
        </p:nvSpPr>
        <p:spPr>
          <a:xfrm>
            <a:off x="11042073" y="5356968"/>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4514653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096000" y="154954"/>
            <a:ext cx="6096000" cy="1477328"/>
          </a:xfrm>
          <a:prstGeom prst="rect">
            <a:avLst/>
          </a:prstGeom>
        </p:spPr>
        <p:txBody>
          <a:bodyPr>
            <a:spAutoFit/>
          </a:bodyPr>
          <a:lstStyle/>
          <a:p>
            <a:pPr algn="r" rtl="1"/>
            <a:r>
              <a:rPr lang="fa-IR" dirty="0">
                <a:latin typeface="Times New Roman" panose="02020603050405020304" pitchFamily="18" charset="0"/>
                <a:ea typeface="Times New Roman" panose="02020603050405020304" pitchFamily="18" charset="0"/>
              </a:rPr>
              <a:t>فارس - مرودشت ۵۰ کیلومتری مرکز شهر</a:t>
            </a:r>
            <a:endParaRPr lang="en-US" dirty="0">
              <a:latin typeface="Times New Roman" panose="02020603050405020304" pitchFamily="18" charset="0"/>
              <a:ea typeface="Times New Roman" panose="02020603050405020304" pitchFamily="18" charset="0"/>
            </a:endParaRPr>
          </a:p>
          <a:p>
            <a:pPr algn="r" rtl="1"/>
            <a:r>
              <a:rPr lang="fa-IR" dirty="0">
                <a:latin typeface="Times New Roman" panose="02020603050405020304" pitchFamily="18" charset="0"/>
                <a:ea typeface="Times New Roman" panose="02020603050405020304" pitchFamily="18" charset="0"/>
              </a:rPr>
              <a:t>تخت جمشید به وسیله"داریوش اول" سومین شاه سلسله هخامنشی ساخته شد اما تا زمان </a:t>
            </a:r>
            <a:r>
              <a:rPr lang="fa-IR" dirty="0" smtClean="0">
                <a:latin typeface="Times New Roman" panose="02020603050405020304" pitchFamily="18" charset="0"/>
                <a:ea typeface="Times New Roman" panose="02020603050405020304" pitchFamily="18" charset="0"/>
              </a:rPr>
              <a:t>او </a:t>
            </a:r>
            <a:r>
              <a:rPr lang="fa-IR" dirty="0">
                <a:latin typeface="Times New Roman" panose="02020603050405020304" pitchFamily="18" charset="0"/>
                <a:ea typeface="Times New Roman" panose="02020603050405020304" pitchFamily="18" charset="0"/>
              </a:rPr>
              <a:t>این بنا به اتمام نرسیده بود و ساخت و سازها در دوره جانشینان او یعنی "</a:t>
            </a:r>
            <a:r>
              <a:rPr lang="fa-IR" dirty="0" smtClean="0">
                <a:latin typeface="Times New Roman" panose="02020603050405020304" pitchFamily="18" charset="0"/>
                <a:ea typeface="Times New Roman" panose="02020603050405020304" pitchFamily="18" charset="0"/>
              </a:rPr>
              <a:t>خشایارشاه" </a:t>
            </a:r>
            <a:r>
              <a:rPr lang="fa-IR" dirty="0">
                <a:latin typeface="Times New Roman" panose="02020603050405020304" pitchFamily="18" charset="0"/>
                <a:ea typeface="Times New Roman" panose="02020603050405020304" pitchFamily="18" charset="0"/>
              </a:rPr>
              <a:t>و"اردشیر اول" هم ادامه پیدا کرد.</a:t>
            </a:r>
            <a:endParaRPr lang="en-US" dirty="0">
              <a:latin typeface="Times New Roman" panose="02020603050405020304" pitchFamily="18" charset="0"/>
              <a:ea typeface="Times New Roman" panose="02020603050405020304" pitchFamily="18" charset="0"/>
            </a:endParaRPr>
          </a:p>
        </p:txBody>
      </p:sp>
      <p:sp>
        <p:nvSpPr>
          <p:cNvPr id="7" name="TextBox 6"/>
          <p:cNvSpPr txBox="1"/>
          <p:nvPr/>
        </p:nvSpPr>
        <p:spPr>
          <a:xfrm>
            <a:off x="152400" y="401783"/>
            <a:ext cx="2466109" cy="646331"/>
          </a:xfrm>
          <a:prstGeom prst="rect">
            <a:avLst/>
          </a:prstGeom>
          <a:noFill/>
        </p:spPr>
        <p:txBody>
          <a:bodyPr wrap="square" rtlCol="1">
            <a:spAutoFit/>
          </a:bodyPr>
          <a:lstStyle/>
          <a:p>
            <a:r>
              <a:rPr lang="fa-IR" sz="3600" dirty="0" smtClean="0">
                <a:latin typeface="Aldhabi" panose="01000000000000000000" pitchFamily="2" charset="-78"/>
                <a:cs typeface="Aldhabi" panose="01000000000000000000" pitchFamily="2" charset="-78"/>
              </a:rPr>
              <a:t>تخت جمشید</a:t>
            </a:r>
            <a:endParaRPr lang="fa-IR" sz="3600" dirty="0">
              <a:latin typeface="Aldhabi" panose="01000000000000000000" pitchFamily="2" charset="-78"/>
              <a:cs typeface="Aldhabi" panose="01000000000000000000" pitchFamily="2" charset="-78"/>
            </a:endParaRPr>
          </a:p>
        </p:txBody>
      </p:sp>
      <p:sp>
        <p:nvSpPr>
          <p:cNvPr id="10" name="Oval 9">
            <a:hlinkClick r:id="rId3" action="ppaction://hlinksldjump">
              <a:snd r:embed="rId4" name="click.wav"/>
            </a:hlinkClick>
          </p:cNvPr>
          <p:cNvSpPr/>
          <p:nvPr/>
        </p:nvSpPr>
        <p:spPr>
          <a:xfrm>
            <a:off x="11042073" y="5356968"/>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a:t>
            </a:r>
          </a:p>
          <a:p>
            <a:pPr algn="ctr"/>
            <a:r>
              <a:rPr lang="fa-IR" sz="3200" dirty="0" smtClean="0">
                <a:solidFill>
                  <a:schemeClr val="tx1"/>
                </a:solidFill>
                <a:latin typeface="Aldhabi" panose="01000000000000000000" pitchFamily="2" charset="-78"/>
                <a:cs typeface="Aldhabi" panose="01000000000000000000" pitchFamily="2" charset="-78"/>
              </a:rPr>
              <a:t>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801231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367146" y="5502762"/>
            <a:ext cx="6096000" cy="1200329"/>
          </a:xfrm>
          <a:prstGeom prst="rect">
            <a:avLst/>
          </a:prstGeom>
        </p:spPr>
        <p:txBody>
          <a:bodyPr>
            <a:spAutoFit/>
          </a:bodyPr>
          <a:lstStyle/>
          <a:p>
            <a:pPr algn="r" rtl="1"/>
            <a:r>
              <a:rPr lang="fa-IR" dirty="0">
                <a:latin typeface="Times New Roman" panose="02020603050405020304" pitchFamily="18" charset="0"/>
                <a:ea typeface="Times New Roman" panose="02020603050405020304" pitchFamily="18" charset="0"/>
              </a:rPr>
              <a:t>فارس - شیراز </a:t>
            </a:r>
            <a:r>
              <a:rPr lang="fa-IR" dirty="0" smtClean="0">
                <a:latin typeface="Times New Roman" panose="02020603050405020304" pitchFamily="18" charset="0"/>
                <a:ea typeface="Times New Roman" panose="02020603050405020304" pitchFamily="18" charset="0"/>
              </a:rPr>
              <a:t>پابان </a:t>
            </a:r>
            <a:r>
              <a:rPr lang="fa-IR" dirty="0">
                <a:latin typeface="Times New Roman" panose="02020603050405020304" pitchFamily="18" charset="0"/>
                <a:ea typeface="Times New Roman" panose="02020603050405020304" pitchFamily="18" charset="0"/>
              </a:rPr>
              <a:t>زند، باغ نظر، نزدیک ارگ کریمخان</a:t>
            </a:r>
            <a:endParaRPr lang="en-US" dirty="0">
              <a:latin typeface="Times New Roman" panose="02020603050405020304" pitchFamily="18" charset="0"/>
              <a:ea typeface="Times New Roman" panose="02020603050405020304" pitchFamily="18" charset="0"/>
            </a:endParaRPr>
          </a:p>
          <a:p>
            <a:pPr algn="r" rtl="1"/>
            <a:r>
              <a:rPr lang="fa-IR" dirty="0">
                <a:latin typeface="Times New Roman" panose="02020603050405020304" pitchFamily="18" charset="0"/>
                <a:ea typeface="Times New Roman" panose="02020603050405020304" pitchFamily="18" charset="0"/>
              </a:rPr>
              <a:t>موزه پارس موزه‌ای در باغ نظر شیرازه که در اون اشیایی از دوران قبل و بعد از اسلام نگهداری می‌شه. این موزه در سال ۱۳۱۵ خورشیدی بنیاد شده‌.</a:t>
            </a:r>
            <a:endParaRPr lang="en-US" dirty="0">
              <a:latin typeface="Times New Roman" panose="02020603050405020304" pitchFamily="18" charset="0"/>
              <a:ea typeface="Times New Roman" panose="02020603050405020304" pitchFamily="18" charset="0"/>
            </a:endParaRPr>
          </a:p>
        </p:txBody>
      </p:sp>
      <p:sp>
        <p:nvSpPr>
          <p:cNvPr id="6" name="TextBox 5"/>
          <p:cNvSpPr txBox="1"/>
          <p:nvPr/>
        </p:nvSpPr>
        <p:spPr>
          <a:xfrm>
            <a:off x="3588326" y="817419"/>
            <a:ext cx="4281055" cy="646331"/>
          </a:xfrm>
          <a:prstGeom prst="rect">
            <a:avLst/>
          </a:prstGeom>
          <a:noFill/>
        </p:spPr>
        <p:txBody>
          <a:bodyPr wrap="square" rtlCol="1">
            <a:spAutoFit/>
          </a:bodyPr>
          <a:lstStyle/>
          <a:p>
            <a:r>
              <a:rPr lang="fa-IR" sz="3600" dirty="0" smtClean="0">
                <a:latin typeface="Aldhabi" panose="01000000000000000000" pitchFamily="2" charset="-78"/>
                <a:cs typeface="Aldhabi" panose="01000000000000000000" pitchFamily="2" charset="-78"/>
              </a:rPr>
              <a:t>موزه پارس </a:t>
            </a:r>
            <a:endParaRPr lang="fa-IR" sz="3600" dirty="0">
              <a:latin typeface="Aldhabi" panose="01000000000000000000" pitchFamily="2" charset="-78"/>
              <a:cs typeface="Aldhabi" panose="01000000000000000000" pitchFamily="2" charset="-78"/>
            </a:endParaRPr>
          </a:p>
        </p:txBody>
      </p:sp>
      <p:sp>
        <p:nvSpPr>
          <p:cNvPr id="8" name="Oval 7">
            <a:hlinkClick r:id="rId3" action="ppaction://hlinksldjump">
              <a:snd r:embed="rId4" name="click.wav"/>
            </a:hlinkClick>
          </p:cNvPr>
          <p:cNvSpPr/>
          <p:nvPr/>
        </p:nvSpPr>
        <p:spPr>
          <a:xfrm>
            <a:off x="11042073" y="5356968"/>
            <a:ext cx="1149927" cy="1482437"/>
          </a:xfrm>
          <a:prstGeom prst="ellipse">
            <a:avLst/>
          </a:prstGeom>
          <a:solidFill>
            <a:srgbClr val="DD6C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صفحه اصلی</a:t>
            </a:r>
            <a:endParaRPr lang="fa-IR" sz="32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4078285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346</TotalTime>
  <Words>892</Words>
  <Application>Microsoft Office PowerPoint</Application>
  <PresentationFormat>Widescreen</PresentationFormat>
  <Paragraphs>161</Paragraphs>
  <Slides>36</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Agency FB</vt:lpstr>
      <vt:lpstr>Aldhabi</vt:lpstr>
      <vt:lpstr>Arabic Typesetting</vt:lpstr>
      <vt:lpstr>Arial</vt:lpstr>
      <vt:lpstr>Calibri</vt:lpstr>
      <vt:lpstr>Century Gothic</vt:lpstr>
      <vt:lpstr>Tahoma</vt:lpstr>
      <vt:lpstr>Times New Roman</vt:lpstr>
      <vt:lpstr>Wingdings 3</vt:lpstr>
      <vt:lpstr>Slice</vt:lpstr>
      <vt:lpstr>بسم الله الرحمن الرحیم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Windows User</dc:creator>
  <cp:lastModifiedBy>Amir e</cp:lastModifiedBy>
  <cp:revision>33</cp:revision>
  <dcterms:created xsi:type="dcterms:W3CDTF">2018-03-27T10:43:21Z</dcterms:created>
  <dcterms:modified xsi:type="dcterms:W3CDTF">2019-03-24T15:24:11Z</dcterms:modified>
</cp:coreProperties>
</file>