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280" y="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07DB9-B644-472E-99A2-DAAB10F20EC9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D5287-5C17-4AEB-A665-52FFB61A4C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2298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07DB9-B644-472E-99A2-DAAB10F20EC9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D5287-5C17-4AEB-A665-52FFB61A4C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8497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07DB9-B644-472E-99A2-DAAB10F20EC9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D5287-5C17-4AEB-A665-52FFB61A4C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5357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588"/>
            <a:ext cx="6977064" cy="272991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07DB9-B644-472E-99A2-DAAB10F20EC9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D5287-5C17-4AEB-A665-52FFB61A4C36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37626" y="887859"/>
            <a:ext cx="54688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0130" y="3120015"/>
            <a:ext cx="55364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808456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07DB9-B644-472E-99A2-DAAB10F20EC9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D5287-5C17-4AEB-A665-52FFB61A4C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9619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07DB9-B644-472E-99A2-DAAB10F20EC9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D5287-5C17-4AEB-A665-52FFB61A4C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4545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07DB9-B644-472E-99A2-DAAB10F20EC9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D5287-5C17-4AEB-A665-52FFB61A4C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6871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07DB9-B644-472E-99A2-DAAB10F20EC9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D5287-5C17-4AEB-A665-52FFB61A4C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8111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07DB9-B644-472E-99A2-DAAB10F20EC9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D5287-5C17-4AEB-A665-52FFB61A4C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731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07DB9-B644-472E-99A2-DAAB10F20EC9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D5287-5C17-4AEB-A665-52FFB61A4C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252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07DB9-B644-472E-99A2-DAAB10F20EC9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D5287-5C17-4AEB-A665-52FFB61A4C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1258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07DB9-B644-472E-99A2-DAAB10F20EC9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D5287-5C17-4AEB-A665-52FFB61A4C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643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07DB9-B644-472E-99A2-DAAB10F20EC9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D5287-5C17-4AEB-A665-52FFB61A4C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4441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07DB9-B644-472E-99A2-DAAB10F20EC9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D5287-5C17-4AEB-A665-52FFB61A4C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6509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07DB9-B644-472E-99A2-DAAB10F20EC9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D5287-5C17-4AEB-A665-52FFB61A4C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041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07DB9-B644-472E-99A2-DAAB10F20EC9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D5287-5C17-4AEB-A665-52FFB61A4C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41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0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129604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07DB9-B644-472E-99A2-DAAB10F20EC9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D5287-5C17-4AEB-A665-52FFB61A4C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4938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D4607DB9-B644-472E-99A2-DAAB10F20EC9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23DD5287-5C17-4AEB-A665-52FFB61A4C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446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905000"/>
            <a:ext cx="7602141" cy="2133600"/>
          </a:xfrm>
        </p:spPr>
        <p:txBody>
          <a:bodyPr>
            <a:normAutofit/>
          </a:bodyPr>
          <a:lstStyle/>
          <a:p>
            <a:r>
              <a:rPr lang="fa-IR" sz="7200" dirty="0" smtClean="0">
                <a:cs typeface="B Koodak" panose="00000700000000000000" pitchFamily="2" charset="-78"/>
              </a:rPr>
              <a:t>بسم الله الرحمن الرحیم</a:t>
            </a:r>
            <a:endParaRPr lang="en-US" sz="7200" dirty="0">
              <a:cs typeface="B Koodak" panose="00000700000000000000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flipV="1">
            <a:off x="1846659" y="6321692"/>
            <a:ext cx="6517482" cy="129586"/>
          </a:xfrm>
        </p:spPr>
        <p:txBody>
          <a:bodyPr>
            <a:normAutofit fontScale="25000" lnSpcReduction="20000"/>
          </a:bodyPr>
          <a:lstStyle/>
          <a:p>
            <a:endParaRPr lang="en-US" dirty="0">
              <a:cs typeface="B Koodak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342729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571500" indent="-571500" algn="r" rtl="1">
              <a:buFont typeface="Arial" pitchFamily="34" charset="0"/>
              <a:buChar char="•"/>
            </a:pPr>
            <a:r>
              <a:rPr lang="fa-IR" sz="3200" dirty="0" smtClean="0">
                <a:cs typeface="B Koodak" panose="00000700000000000000" pitchFamily="2" charset="-78"/>
              </a:rPr>
              <a:t>موزه ها:</a:t>
            </a:r>
            <a:endParaRPr lang="en-US" sz="3200" dirty="0">
              <a:cs typeface="B Koodak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algn="r" rtl="1">
              <a:buFont typeface="Wingdings" pitchFamily="2" charset="2"/>
              <a:buChar char="Ø"/>
            </a:pPr>
            <a:r>
              <a:rPr lang="fa-IR" dirty="0" smtClean="0">
                <a:cs typeface="B Koodak" panose="00000700000000000000" pitchFamily="2" charset="-78"/>
              </a:rPr>
              <a:t>موزه ی میراث روستایی گیلان</a:t>
            </a:r>
          </a:p>
          <a:p>
            <a:pPr algn="r" rtl="1">
              <a:buFont typeface="Wingdings" pitchFamily="2" charset="2"/>
              <a:buChar char="Ø"/>
            </a:pPr>
            <a:r>
              <a:rPr lang="fa-IR" dirty="0" smtClean="0">
                <a:cs typeface="B Koodak" panose="00000700000000000000" pitchFamily="2" charset="-78"/>
              </a:rPr>
              <a:t>موزه ی رشت</a:t>
            </a:r>
          </a:p>
          <a:p>
            <a:pPr algn="r" rtl="1">
              <a:buFont typeface="Wingdings" pitchFamily="2" charset="2"/>
              <a:buChar char="Ø"/>
            </a:pPr>
            <a:r>
              <a:rPr lang="fa-IR" dirty="0" smtClean="0">
                <a:cs typeface="B Koodak" panose="00000700000000000000" pitchFamily="2" charset="-78"/>
              </a:rPr>
              <a:t>موزه ی تاریخ چای</a:t>
            </a:r>
          </a:p>
          <a:p>
            <a:pPr algn="r" rtl="1">
              <a:buFont typeface="Wingdings" pitchFamily="2" charset="2"/>
              <a:buChar char="Ø"/>
            </a:pPr>
            <a:r>
              <a:rPr lang="fa-IR" dirty="0" smtClean="0">
                <a:cs typeface="B Koodak" panose="00000700000000000000" pitchFamily="2" charset="-78"/>
              </a:rPr>
              <a:t>موزه ی کاخ میان پشته ی انزلی</a:t>
            </a:r>
          </a:p>
          <a:p>
            <a:pPr algn="r" rtl="1">
              <a:buFont typeface="Wingdings" pitchFamily="2" charset="2"/>
              <a:buChar char="Ø"/>
            </a:pPr>
            <a:r>
              <a:rPr lang="fa-IR" dirty="0" smtClean="0">
                <a:cs typeface="B Koodak" panose="00000700000000000000" pitchFamily="2" charset="-78"/>
              </a:rPr>
              <a:t>موزه ی مردم شناسی فومن</a:t>
            </a:r>
            <a:endParaRPr lang="en-US" dirty="0">
              <a:cs typeface="B Koodak" panose="000007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4343400"/>
            <a:ext cx="4483100" cy="24066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41874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1" y="381000"/>
            <a:ext cx="4724400" cy="3543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4156364"/>
            <a:ext cx="5816600" cy="2438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824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52400"/>
            <a:ext cx="4352925" cy="26117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352800"/>
            <a:ext cx="5526464" cy="33158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3028" y="381000"/>
            <a:ext cx="4119906" cy="25790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03290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62400"/>
          </a:xfrm>
        </p:spPr>
        <p:txBody>
          <a:bodyPr>
            <a:normAutofit/>
          </a:bodyPr>
          <a:lstStyle/>
          <a:p>
            <a:pPr rtl="1"/>
            <a:r>
              <a:rPr lang="fa-IR" sz="9600" dirty="0" smtClean="0">
                <a:cs typeface="B Koodak" panose="00000700000000000000" pitchFamily="2" charset="-78"/>
              </a:rPr>
              <a:t>پایان</a:t>
            </a:r>
            <a:endParaRPr lang="en-US" sz="9600" dirty="0">
              <a:cs typeface="B Koodak" panose="00000700000000000000" pitchFamily="2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4308" y="3276600"/>
            <a:ext cx="2415381" cy="2415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033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85900" y="990600"/>
            <a:ext cx="6172200" cy="6719236"/>
          </a:xfrm>
        </p:spPr>
        <p:txBody>
          <a:bodyPr>
            <a:normAutofit fontScale="90000"/>
          </a:bodyPr>
          <a:lstStyle/>
          <a:p>
            <a:pPr rtl="1"/>
            <a:r>
              <a:rPr lang="fa-IR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/>
            </a:r>
            <a:br>
              <a:rPr lang="fa-IR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</a:br>
            <a:r>
              <a:rPr lang="fa-IR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/>
            </a:r>
            <a:br>
              <a:rPr lang="fa-IR" dirty="0">
                <a:solidFill>
                  <a:schemeClr val="accent6">
                    <a:lumMod val="60000"/>
                    <a:lumOff val="40000"/>
                  </a:schemeClr>
                </a:solidFill>
              </a:rPr>
            </a:br>
            <a:r>
              <a:rPr lang="fa-IR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/>
            </a:r>
            <a:br>
              <a:rPr lang="fa-IR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</a:br>
            <a:r>
              <a:rPr lang="fa-IR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/>
            </a:r>
            <a:br>
              <a:rPr lang="fa-IR" dirty="0">
                <a:solidFill>
                  <a:schemeClr val="accent6">
                    <a:lumMod val="60000"/>
                    <a:lumOff val="40000"/>
                  </a:schemeClr>
                </a:solidFill>
              </a:rPr>
            </a:br>
            <a:r>
              <a:rPr lang="fa-IR" sz="4400" dirty="0" smtClean="0">
                <a:solidFill>
                  <a:schemeClr val="accent6">
                    <a:lumMod val="60000"/>
                    <a:lumOff val="40000"/>
                  </a:schemeClr>
                </a:solidFill>
                <a:cs typeface="B Koodak" panose="00000700000000000000" pitchFamily="2" charset="-78"/>
              </a:rPr>
              <a:t>درس تاریخ</a:t>
            </a:r>
            <a:r>
              <a:rPr lang="fa-IR" sz="4400" dirty="0" smtClean="0">
                <a:cs typeface="B Koodak" panose="00000700000000000000" pitchFamily="2" charset="-78"/>
              </a:rPr>
              <a:t/>
            </a:r>
            <a:br>
              <a:rPr lang="fa-IR" sz="4400" dirty="0" smtClean="0">
                <a:cs typeface="B Koodak" panose="00000700000000000000" pitchFamily="2" charset="-78"/>
              </a:rPr>
            </a:br>
            <a:r>
              <a:rPr lang="fa-IR" sz="4400" dirty="0" smtClean="0">
                <a:cs typeface="B Koodak" panose="00000700000000000000" pitchFamily="2" charset="-78"/>
              </a:rPr>
              <a:t/>
            </a:r>
            <a:br>
              <a:rPr lang="fa-IR" sz="4400" dirty="0" smtClean="0">
                <a:cs typeface="B Koodak" panose="00000700000000000000" pitchFamily="2" charset="-78"/>
              </a:rPr>
            </a:br>
            <a:r>
              <a:rPr lang="fa-IR" sz="4400" dirty="0" smtClean="0">
                <a:solidFill>
                  <a:srgbClr val="92D050"/>
                </a:solidFill>
                <a:cs typeface="B Koodak" panose="00000700000000000000" pitchFamily="2" charset="-78"/>
              </a:rPr>
              <a:t>استان گیلان</a:t>
            </a:r>
            <a:r>
              <a:rPr lang="fa-IR" sz="4400" dirty="0" smtClean="0">
                <a:cs typeface="B Koodak" panose="00000700000000000000" pitchFamily="2" charset="-78"/>
              </a:rPr>
              <a:t/>
            </a:r>
            <a:br>
              <a:rPr lang="fa-IR" sz="4400" dirty="0" smtClean="0">
                <a:cs typeface="B Koodak" panose="00000700000000000000" pitchFamily="2" charset="-78"/>
              </a:rPr>
            </a:br>
            <a:r>
              <a:rPr lang="fa-IR" sz="4400" dirty="0" smtClean="0">
                <a:cs typeface="B Koodak" panose="00000700000000000000" pitchFamily="2" charset="-78"/>
              </a:rPr>
              <a:t/>
            </a:r>
            <a:br>
              <a:rPr lang="fa-IR" sz="4400" dirty="0" smtClean="0">
                <a:cs typeface="B Koodak" panose="00000700000000000000" pitchFamily="2" charset="-78"/>
              </a:rPr>
            </a:br>
            <a:r>
              <a:rPr lang="fa-IR" sz="4400" dirty="0" smtClean="0">
                <a:solidFill>
                  <a:srgbClr val="FF0000"/>
                </a:solidFill>
                <a:cs typeface="B Koodak" panose="00000700000000000000" pitchFamily="2" charset="-78"/>
              </a:rPr>
              <a:t>دبیرستان یک میزان</a:t>
            </a:r>
            <a:r>
              <a:rPr lang="fa-IR" sz="4400" dirty="0" smtClean="0">
                <a:cs typeface="B Koodak" panose="00000700000000000000" pitchFamily="2" charset="-78"/>
              </a:rPr>
              <a:t/>
            </a:r>
            <a:br>
              <a:rPr lang="fa-IR" sz="4400" dirty="0" smtClean="0">
                <a:cs typeface="B Koodak" panose="00000700000000000000" pitchFamily="2" charset="-78"/>
              </a:rPr>
            </a:br>
            <a:r>
              <a:rPr lang="fa-IR" sz="4400" dirty="0" smtClean="0">
                <a:cs typeface="B Koodak" panose="00000700000000000000" pitchFamily="2" charset="-78"/>
              </a:rPr>
              <a:t/>
            </a:r>
            <a:br>
              <a:rPr lang="fa-IR" sz="4400" dirty="0" smtClean="0">
                <a:cs typeface="B Koodak" panose="00000700000000000000" pitchFamily="2" charset="-78"/>
              </a:rPr>
            </a:br>
            <a:r>
              <a:rPr lang="fa-IR" sz="4400" dirty="0" smtClean="0">
                <a:solidFill>
                  <a:srgbClr val="00B0F0"/>
                </a:solidFill>
                <a:cs typeface="B Koodak" panose="00000700000000000000" pitchFamily="2" charset="-78"/>
              </a:rPr>
              <a:t>کیارش لک</a:t>
            </a:r>
            <a:r>
              <a:rPr lang="fa-IR" dirty="0" smtClean="0"/>
              <a:t/>
            </a:r>
            <a:br>
              <a:rPr lang="fa-IR" dirty="0" smtClean="0"/>
            </a:br>
            <a:r>
              <a:rPr lang="fa-IR" dirty="0"/>
              <a:t/>
            </a:r>
            <a:br>
              <a:rPr lang="fa-IR" dirty="0"/>
            </a:br>
            <a:r>
              <a:rPr lang="fa-IR" dirty="0" smtClean="0"/>
              <a:t/>
            </a:r>
            <a:br>
              <a:rPr lang="fa-IR" dirty="0" smtClean="0"/>
            </a:br>
            <a:r>
              <a:rPr lang="fa-IR" dirty="0"/>
              <a:t/>
            </a:r>
            <a:br>
              <a:rPr lang="fa-IR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flipV="1">
            <a:off x="1371600" y="7162800"/>
            <a:ext cx="6400800" cy="457200"/>
          </a:xfrm>
        </p:spPr>
        <p:txBody>
          <a:bodyPr>
            <a:normAutofit fontScale="92500"/>
          </a:bodyPr>
          <a:lstStyle/>
          <a:p>
            <a:pPr rt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869508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457200" indent="-457200" algn="r" rtl="1">
              <a:buFont typeface="Arial" pitchFamily="34" charset="0"/>
              <a:buChar char="•"/>
            </a:pPr>
            <a:r>
              <a:rPr lang="fa-IR" sz="3200" dirty="0" smtClean="0">
                <a:cs typeface="B Koodak" panose="00000700000000000000" pitchFamily="2" charset="-78"/>
              </a:rPr>
              <a:t>پیشینه ی تاریخی:</a:t>
            </a:r>
            <a:endParaRPr lang="en-US" sz="3200" dirty="0">
              <a:cs typeface="B Koodak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 algn="r" rtl="1">
              <a:buNone/>
            </a:pPr>
            <a:r>
              <a:rPr lang="fa-IR" dirty="0" smtClean="0">
                <a:cs typeface="B Koodak" panose="00000700000000000000" pitchFamily="2" charset="-78"/>
              </a:rPr>
              <a:t>گیلان منطقه ای تاریخی در شمال کشور ایران است که در دوران باستان میهن مردم گیل بوده است.ساکنان این سرزمین خصوصا دیلمیان تاثیر زیادی روی تاریخ همسایگان و حتی بر خلافت داشتند.</a:t>
            </a:r>
            <a:endParaRPr lang="en-US" dirty="0">
              <a:cs typeface="B Koodak" panose="000007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733800"/>
            <a:ext cx="2857500" cy="2752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59706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571500" indent="-571500" algn="r" rtl="1">
              <a:buFont typeface="Arial" pitchFamily="34" charset="0"/>
              <a:buChar char="•"/>
            </a:pPr>
            <a:r>
              <a:rPr lang="fa-IR" sz="3200" dirty="0" smtClean="0">
                <a:cs typeface="B Koodak" panose="00000700000000000000" pitchFamily="2" charset="-78"/>
              </a:rPr>
              <a:t>حکومتهای شکل گرفته:</a:t>
            </a:r>
            <a:endParaRPr lang="en-US" sz="3200" dirty="0">
              <a:cs typeface="B Koodak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514350" indent="-514350" algn="r" rtl="1">
              <a:buFont typeface="+mj-lt"/>
              <a:buAutoNum type="arabicPeriod"/>
            </a:pPr>
            <a:r>
              <a:rPr lang="fa-IR" dirty="0" smtClean="0">
                <a:cs typeface="B Koodak" panose="00000700000000000000" pitchFamily="2" charset="-78"/>
              </a:rPr>
              <a:t>علویان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fa-IR" dirty="0" smtClean="0">
                <a:cs typeface="B Koodak" panose="00000700000000000000" pitchFamily="2" charset="-78"/>
              </a:rPr>
              <a:t>زباریان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fa-IR" dirty="0" smtClean="0">
                <a:cs typeface="B Koodak" panose="00000700000000000000" pitchFamily="2" charset="-78"/>
              </a:rPr>
              <a:t>آل بویه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fa-IR" dirty="0" smtClean="0">
                <a:cs typeface="B Koodak" panose="00000700000000000000" pitchFamily="2" charset="-78"/>
              </a:rPr>
              <a:t>ناصروندان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fa-IR" dirty="0" smtClean="0">
                <a:cs typeface="B Koodak" panose="00000700000000000000" pitchFamily="2" charset="-78"/>
              </a:rPr>
              <a:t>تجاسبیان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fa-IR" dirty="0" smtClean="0">
                <a:cs typeface="B Koodak" panose="00000700000000000000" pitchFamily="2" charset="-78"/>
              </a:rPr>
              <a:t>کیاییان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fa-IR" dirty="0" smtClean="0">
                <a:cs typeface="B Koodak" panose="00000700000000000000" pitchFamily="2" charset="-78"/>
              </a:rPr>
              <a:t>اسحاقوندان</a:t>
            </a:r>
            <a:endParaRPr lang="en-US" dirty="0">
              <a:cs typeface="B Koodak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3526245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304800"/>
            <a:ext cx="7773338" cy="1605095"/>
          </a:xfrm>
        </p:spPr>
        <p:txBody>
          <a:bodyPr>
            <a:normAutofit/>
          </a:bodyPr>
          <a:lstStyle/>
          <a:p>
            <a:pPr marL="457200" indent="-457200" algn="r" rtl="1">
              <a:buFont typeface="Arial" pitchFamily="34" charset="0"/>
              <a:buChar char="•"/>
            </a:pPr>
            <a:r>
              <a:rPr lang="fa-IR" sz="3200" dirty="0" smtClean="0">
                <a:cs typeface="B Koodak" panose="00000700000000000000" pitchFamily="2" charset="-78"/>
              </a:rPr>
              <a:t>ساختمانها و بناهای تاریخی(شناخته شده ترین ها):</a:t>
            </a:r>
            <a:endParaRPr lang="en-US" sz="3200" dirty="0">
              <a:cs typeface="B Koodak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1371600"/>
            <a:ext cx="8229600" cy="5105400"/>
          </a:xfrm>
        </p:spPr>
        <p:txBody>
          <a:bodyPr>
            <a:normAutofit/>
          </a:bodyPr>
          <a:lstStyle/>
          <a:p>
            <a:pPr algn="r" rtl="1">
              <a:buFont typeface="Wingdings" pitchFamily="2" charset="2"/>
              <a:buChar char="q"/>
            </a:pPr>
            <a:endParaRPr lang="fa-IR" sz="2800" dirty="0" smtClean="0"/>
          </a:p>
          <a:p>
            <a:pPr algn="r" rtl="1">
              <a:buFont typeface="Wingdings" pitchFamily="2" charset="2"/>
              <a:buChar char="q"/>
            </a:pPr>
            <a:r>
              <a:rPr lang="fa-IR" sz="2800" dirty="0" smtClean="0">
                <a:cs typeface="B Koodak" panose="00000700000000000000" pitchFamily="2" charset="-78"/>
              </a:rPr>
              <a:t>اسپی </a:t>
            </a:r>
            <a:r>
              <a:rPr lang="fa-IR" sz="2800" dirty="0" smtClean="0">
                <a:cs typeface="B Koodak" panose="00000700000000000000" pitchFamily="2" charset="-78"/>
              </a:rPr>
              <a:t>مزگت(مسجد سفید)</a:t>
            </a:r>
          </a:p>
          <a:p>
            <a:pPr algn="r" rtl="1">
              <a:buFont typeface="Wingdings" pitchFamily="2" charset="2"/>
              <a:buChar char="q"/>
            </a:pPr>
            <a:r>
              <a:rPr lang="fa-IR" sz="2800" dirty="0" smtClean="0">
                <a:cs typeface="B Koodak" panose="00000700000000000000" pitchFamily="2" charset="-78"/>
              </a:rPr>
              <a:t>قلعه رود خان</a:t>
            </a:r>
          </a:p>
          <a:p>
            <a:pPr algn="r" rtl="1">
              <a:buFont typeface="Wingdings" pitchFamily="2" charset="2"/>
              <a:buChar char="q"/>
            </a:pPr>
            <a:r>
              <a:rPr lang="fa-IR" sz="2800" dirty="0" smtClean="0">
                <a:cs typeface="B Koodak" panose="00000700000000000000" pitchFamily="2" charset="-78"/>
              </a:rPr>
              <a:t>عمارت ناصر الملک</a:t>
            </a:r>
          </a:p>
          <a:p>
            <a:pPr algn="r" rtl="1">
              <a:buFont typeface="Wingdings" pitchFamily="2" charset="2"/>
              <a:buChar char="q"/>
            </a:pPr>
            <a:r>
              <a:rPr lang="fa-IR" sz="2800" dirty="0" smtClean="0">
                <a:cs typeface="B Koodak" panose="00000700000000000000" pitchFamily="2" charset="-78"/>
              </a:rPr>
              <a:t>گنبد زرین تاج</a:t>
            </a:r>
          </a:p>
          <a:p>
            <a:pPr algn="r" rtl="1">
              <a:buFont typeface="Wingdings" pitchFamily="2" charset="2"/>
              <a:buChar char="q"/>
            </a:pPr>
            <a:r>
              <a:rPr lang="fa-IR" sz="2800" dirty="0" smtClean="0">
                <a:cs typeface="B Koodak" panose="00000700000000000000" pitchFamily="2" charset="-78"/>
              </a:rPr>
              <a:t>خانه ی داوود زاده</a:t>
            </a:r>
          </a:p>
          <a:p>
            <a:pPr algn="r" rtl="1">
              <a:buFont typeface="Wingdings" pitchFamily="2" charset="2"/>
              <a:buChar char="q"/>
            </a:pPr>
            <a:r>
              <a:rPr lang="fa-IR" sz="2800" dirty="0" smtClean="0">
                <a:cs typeface="B Koodak" panose="00000700000000000000" pitchFamily="2" charset="-78"/>
              </a:rPr>
              <a:t>مدرسه ی حکیم نظامی</a:t>
            </a:r>
            <a:endParaRPr lang="en-US" sz="2800" dirty="0">
              <a:cs typeface="B Koodak" panose="00000700000000000000" pitchFamily="2" charset="-78"/>
            </a:endParaRPr>
          </a:p>
        </p:txBody>
      </p:sp>
      <p:sp>
        <p:nvSpPr>
          <p:cNvPr id="4" name="AutoShape 2" descr="Image result for monument clipa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887" y="4354629"/>
            <a:ext cx="3958813" cy="2133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3796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420" y="192660"/>
            <a:ext cx="4363039" cy="32722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4300" y="3810000"/>
            <a:ext cx="4272824" cy="28146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4191000"/>
            <a:ext cx="2714626" cy="19002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96723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914400"/>
            <a:ext cx="3019425" cy="22706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3124200"/>
            <a:ext cx="4810125" cy="3206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12629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571500" indent="-571500" algn="r" rtl="1">
              <a:buFont typeface="Arial" pitchFamily="34" charset="0"/>
              <a:buChar char="•"/>
            </a:pPr>
            <a:r>
              <a:rPr lang="fa-IR" sz="3600" dirty="0" smtClean="0">
                <a:cs typeface="B Koodak" panose="00000700000000000000" pitchFamily="2" charset="-78"/>
              </a:rPr>
              <a:t>اشیاء تاریخی:</a:t>
            </a:r>
            <a:endParaRPr lang="en-US" sz="3600" dirty="0">
              <a:cs typeface="B Koodak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0" y="1600200"/>
            <a:ext cx="9144000" cy="4525963"/>
          </a:xfrm>
        </p:spPr>
        <p:txBody>
          <a:bodyPr/>
          <a:lstStyle/>
          <a:p>
            <a:pPr algn="r" rtl="1">
              <a:buFont typeface="Wingdings" pitchFamily="2" charset="2"/>
              <a:buChar char="v"/>
            </a:pPr>
            <a:r>
              <a:rPr lang="fa-IR" dirty="0" smtClean="0">
                <a:cs typeface="B Koodak" panose="00000700000000000000" pitchFamily="2" charset="-78"/>
              </a:rPr>
              <a:t>جام طلایی یافت شده مارلیک که هم اکنون در موزه ی ملّی ایران نگهداری میشود.</a:t>
            </a:r>
          </a:p>
          <a:p>
            <a:pPr algn="r" rtl="1">
              <a:buFont typeface="Wingdings" pitchFamily="2" charset="2"/>
              <a:buChar char="v"/>
            </a:pPr>
            <a:r>
              <a:rPr lang="fa-IR" dirty="0" smtClean="0">
                <a:cs typeface="B Koodak" panose="00000700000000000000" pitchFamily="2" charset="-78"/>
              </a:rPr>
              <a:t>تکوک یافت شده در عمارلو که مربوط به قرن اول قبل از میلاد است و الآن در موزه ی ملّی ایران نگهداری میشود.</a:t>
            </a:r>
          </a:p>
          <a:p>
            <a:pPr algn="r" rtl="1">
              <a:buFont typeface="Wingdings" pitchFamily="2" charset="2"/>
              <a:buChar char="v"/>
            </a:pPr>
            <a:r>
              <a:rPr lang="fa-IR" dirty="0" smtClean="0">
                <a:cs typeface="B Koodak" panose="00000700000000000000" pitchFamily="2" charset="-78"/>
              </a:rPr>
              <a:t>ناچخ با سر قوچ مربوط به اواخر هزاره ی دوم و اوایل هزاره ی اول و یافت شده در آملش و هم اکنون در موزه ی هنر های زیبای لیون نگهداری میشود.</a:t>
            </a:r>
          </a:p>
          <a:p>
            <a:pPr marL="0" indent="0" algn="r" rtl="1">
              <a:buNone/>
            </a:pPr>
            <a:r>
              <a:rPr lang="fa-IR" dirty="0"/>
              <a:t> </a:t>
            </a:r>
            <a:r>
              <a:rPr lang="fa-IR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8289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800100"/>
            <a:ext cx="2794000" cy="4191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272610"/>
            <a:ext cx="2082800" cy="22816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7960" y="2895600"/>
            <a:ext cx="2880360" cy="37575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15388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165</TotalTime>
  <Words>187</Words>
  <Application>Microsoft Office PowerPoint</Application>
  <PresentationFormat>On-screen Show (4:3)</PresentationFormat>
  <Paragraphs>32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B Koodak</vt:lpstr>
      <vt:lpstr>Times New Roman</vt:lpstr>
      <vt:lpstr>Tw Cen MT</vt:lpstr>
      <vt:lpstr>Wingdings</vt:lpstr>
      <vt:lpstr>Droplet</vt:lpstr>
      <vt:lpstr>بسم الله الرحمن الرحیم</vt:lpstr>
      <vt:lpstr>    درس تاریخ  استان گیلان  دبیرستان یک میزان  کیارش لک    </vt:lpstr>
      <vt:lpstr>پیشینه ی تاریخی:</vt:lpstr>
      <vt:lpstr>حکومتهای شکل گرفته:</vt:lpstr>
      <vt:lpstr>ساختمانها و بناهای تاریخی(شناخته شده ترین ها):</vt:lpstr>
      <vt:lpstr>PowerPoint Presentation</vt:lpstr>
      <vt:lpstr>PowerPoint Presentation</vt:lpstr>
      <vt:lpstr>اشیاء تاریخی:</vt:lpstr>
      <vt:lpstr>PowerPoint Presentation</vt:lpstr>
      <vt:lpstr>موزه ها:</vt:lpstr>
      <vt:lpstr>PowerPoint Presentation</vt:lpstr>
      <vt:lpstr>PowerPoint Presentation</vt:lpstr>
      <vt:lpstr>پایان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kiarash lak</cp:lastModifiedBy>
  <cp:revision>14</cp:revision>
  <dcterms:created xsi:type="dcterms:W3CDTF">2017-03-16T14:24:39Z</dcterms:created>
  <dcterms:modified xsi:type="dcterms:W3CDTF">2019-04-01T08:51:30Z</dcterms:modified>
</cp:coreProperties>
</file>