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73" r:id="rId3"/>
    <p:sldId id="257" r:id="rId4"/>
    <p:sldId id="258" r:id="rId5"/>
    <p:sldId id="271" r:id="rId6"/>
    <p:sldId id="259" r:id="rId7"/>
    <p:sldId id="260" r:id="rId8"/>
    <p:sldId id="270" r:id="rId9"/>
    <p:sldId id="261" r:id="rId10"/>
    <p:sldId id="262" r:id="rId11"/>
    <p:sldId id="263" r:id="rId12"/>
    <p:sldId id="264" r:id="rId13"/>
    <p:sldId id="265" r:id="rId14"/>
    <p:sldId id="266" r:id="rId15"/>
    <p:sldId id="267" r:id="rId16"/>
    <p:sldId id="268" r:id="rId17"/>
    <p:sldId id="269"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1" d="100"/>
          <a:sy n="71" d="100"/>
        </p:scale>
        <p:origin x="7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CE9026-ECCE-4BEF-A31F-A75CCA185A5E}"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D20B1-C96E-477B-88C0-DECC03483D47}" type="slidenum">
              <a:rPr lang="en-US" smtClean="0"/>
              <a:t>‹#›</a:t>
            </a:fld>
            <a:endParaRPr lang="en-US"/>
          </a:p>
        </p:txBody>
      </p:sp>
    </p:spTree>
    <p:extLst>
      <p:ext uri="{BB962C8B-B14F-4D97-AF65-F5344CB8AC3E}">
        <p14:creationId xmlns:p14="http://schemas.microsoft.com/office/powerpoint/2010/main" val="2658929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E9026-ECCE-4BEF-A31F-A75CCA185A5E}"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D20B1-C96E-477B-88C0-DECC03483D47}" type="slidenum">
              <a:rPr lang="en-US" smtClean="0"/>
              <a:t>‹#›</a:t>
            </a:fld>
            <a:endParaRPr lang="en-US"/>
          </a:p>
        </p:txBody>
      </p:sp>
    </p:spTree>
    <p:extLst>
      <p:ext uri="{BB962C8B-B14F-4D97-AF65-F5344CB8AC3E}">
        <p14:creationId xmlns:p14="http://schemas.microsoft.com/office/powerpoint/2010/main" val="2080572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CE9026-ECCE-4BEF-A31F-A75CCA185A5E}"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D20B1-C96E-477B-88C0-DECC03483D47}" type="slidenum">
              <a:rPr lang="en-US" smtClean="0"/>
              <a:t>‹#›</a:t>
            </a:fld>
            <a:endParaRPr lang="en-US"/>
          </a:p>
        </p:txBody>
      </p:sp>
    </p:spTree>
    <p:extLst>
      <p:ext uri="{BB962C8B-B14F-4D97-AF65-F5344CB8AC3E}">
        <p14:creationId xmlns:p14="http://schemas.microsoft.com/office/powerpoint/2010/main" val="1922779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CE9026-ECCE-4BEF-A31F-A75CCA185A5E}"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D20B1-C96E-477B-88C0-DECC03483D47}"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34505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CE9026-ECCE-4BEF-A31F-A75CCA185A5E}"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D20B1-C96E-477B-88C0-DECC03483D47}" type="slidenum">
              <a:rPr lang="en-US" smtClean="0"/>
              <a:t>‹#›</a:t>
            </a:fld>
            <a:endParaRPr lang="en-US"/>
          </a:p>
        </p:txBody>
      </p:sp>
    </p:spTree>
    <p:extLst>
      <p:ext uri="{BB962C8B-B14F-4D97-AF65-F5344CB8AC3E}">
        <p14:creationId xmlns:p14="http://schemas.microsoft.com/office/powerpoint/2010/main" val="1480977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CE9026-ECCE-4BEF-A31F-A75CCA185A5E}" type="datetimeFigureOut">
              <a:rPr lang="en-US" smtClean="0"/>
              <a:t>4/5/2019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D20B1-C96E-477B-88C0-DECC03483D47}" type="slidenum">
              <a:rPr lang="en-US" smtClean="0"/>
              <a:t>‹#›</a:t>
            </a:fld>
            <a:endParaRPr lang="en-US"/>
          </a:p>
        </p:txBody>
      </p:sp>
    </p:spTree>
    <p:extLst>
      <p:ext uri="{BB962C8B-B14F-4D97-AF65-F5344CB8AC3E}">
        <p14:creationId xmlns:p14="http://schemas.microsoft.com/office/powerpoint/2010/main" val="2524994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CE9026-ECCE-4BEF-A31F-A75CCA185A5E}" type="datetimeFigureOut">
              <a:rPr lang="en-US" smtClean="0"/>
              <a:t>4/5/2019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D20B1-C96E-477B-88C0-DECC03483D47}" type="slidenum">
              <a:rPr lang="en-US" smtClean="0"/>
              <a:t>‹#›</a:t>
            </a:fld>
            <a:endParaRPr lang="en-US"/>
          </a:p>
        </p:txBody>
      </p:sp>
    </p:spTree>
    <p:extLst>
      <p:ext uri="{BB962C8B-B14F-4D97-AF65-F5344CB8AC3E}">
        <p14:creationId xmlns:p14="http://schemas.microsoft.com/office/powerpoint/2010/main" val="2765768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CE9026-ECCE-4BEF-A31F-A75CCA185A5E}"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D20B1-C96E-477B-88C0-DECC03483D47}" type="slidenum">
              <a:rPr lang="en-US" smtClean="0"/>
              <a:t>‹#›</a:t>
            </a:fld>
            <a:endParaRPr lang="en-US"/>
          </a:p>
        </p:txBody>
      </p:sp>
    </p:spTree>
    <p:extLst>
      <p:ext uri="{BB962C8B-B14F-4D97-AF65-F5344CB8AC3E}">
        <p14:creationId xmlns:p14="http://schemas.microsoft.com/office/powerpoint/2010/main" val="392013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CE9026-ECCE-4BEF-A31F-A75CCA185A5E}"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D20B1-C96E-477B-88C0-DECC03483D47}" type="slidenum">
              <a:rPr lang="en-US" smtClean="0"/>
              <a:t>‹#›</a:t>
            </a:fld>
            <a:endParaRPr lang="en-US"/>
          </a:p>
        </p:txBody>
      </p:sp>
    </p:spTree>
    <p:extLst>
      <p:ext uri="{BB962C8B-B14F-4D97-AF65-F5344CB8AC3E}">
        <p14:creationId xmlns:p14="http://schemas.microsoft.com/office/powerpoint/2010/main" val="266942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CE9026-ECCE-4BEF-A31F-A75CCA185A5E}"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D20B1-C96E-477B-88C0-DECC03483D47}" type="slidenum">
              <a:rPr lang="en-US" smtClean="0"/>
              <a:t>‹#›</a:t>
            </a:fld>
            <a:endParaRPr lang="en-US"/>
          </a:p>
        </p:txBody>
      </p:sp>
    </p:spTree>
    <p:extLst>
      <p:ext uri="{BB962C8B-B14F-4D97-AF65-F5344CB8AC3E}">
        <p14:creationId xmlns:p14="http://schemas.microsoft.com/office/powerpoint/2010/main" val="241363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CE9026-ECCE-4BEF-A31F-A75CCA185A5E}"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D20B1-C96E-477B-88C0-DECC03483D47}" type="slidenum">
              <a:rPr lang="en-US" smtClean="0"/>
              <a:t>‹#›</a:t>
            </a:fld>
            <a:endParaRPr lang="en-US"/>
          </a:p>
        </p:txBody>
      </p:sp>
    </p:spTree>
    <p:extLst>
      <p:ext uri="{BB962C8B-B14F-4D97-AF65-F5344CB8AC3E}">
        <p14:creationId xmlns:p14="http://schemas.microsoft.com/office/powerpoint/2010/main" val="231022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CE9026-ECCE-4BEF-A31F-A75CCA185A5E}"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D20B1-C96E-477B-88C0-DECC03483D47}" type="slidenum">
              <a:rPr lang="en-US" smtClean="0"/>
              <a:t>‹#›</a:t>
            </a:fld>
            <a:endParaRPr lang="en-US"/>
          </a:p>
        </p:txBody>
      </p:sp>
    </p:spTree>
    <p:extLst>
      <p:ext uri="{BB962C8B-B14F-4D97-AF65-F5344CB8AC3E}">
        <p14:creationId xmlns:p14="http://schemas.microsoft.com/office/powerpoint/2010/main" val="228129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CE9026-ECCE-4BEF-A31F-A75CCA185A5E}" type="datetimeFigureOut">
              <a:rPr lang="en-US" smtClean="0"/>
              <a:t>4/5/2019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D20B1-C96E-477B-88C0-DECC03483D47}" type="slidenum">
              <a:rPr lang="en-US" smtClean="0"/>
              <a:t>‹#›</a:t>
            </a:fld>
            <a:endParaRPr lang="en-US"/>
          </a:p>
        </p:txBody>
      </p:sp>
    </p:spTree>
    <p:extLst>
      <p:ext uri="{BB962C8B-B14F-4D97-AF65-F5344CB8AC3E}">
        <p14:creationId xmlns:p14="http://schemas.microsoft.com/office/powerpoint/2010/main" val="329578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9CE9026-ECCE-4BEF-A31F-A75CCA185A5E}" type="datetimeFigureOut">
              <a:rPr lang="en-US" smtClean="0"/>
              <a:t>4/5/2019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86D20B1-C96E-477B-88C0-DECC03483D47}" type="slidenum">
              <a:rPr lang="en-US" smtClean="0"/>
              <a:t>‹#›</a:t>
            </a:fld>
            <a:endParaRPr lang="en-US"/>
          </a:p>
        </p:txBody>
      </p:sp>
    </p:spTree>
    <p:extLst>
      <p:ext uri="{BB962C8B-B14F-4D97-AF65-F5344CB8AC3E}">
        <p14:creationId xmlns:p14="http://schemas.microsoft.com/office/powerpoint/2010/main" val="2829955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9CE9026-ECCE-4BEF-A31F-A75CCA185A5E}" type="datetimeFigureOut">
              <a:rPr lang="en-US" smtClean="0"/>
              <a:t>4/5/2019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86D20B1-C96E-477B-88C0-DECC03483D47}" type="slidenum">
              <a:rPr lang="en-US" smtClean="0"/>
              <a:t>‹#›</a:t>
            </a:fld>
            <a:endParaRPr lang="en-US"/>
          </a:p>
        </p:txBody>
      </p:sp>
    </p:spTree>
    <p:extLst>
      <p:ext uri="{BB962C8B-B14F-4D97-AF65-F5344CB8AC3E}">
        <p14:creationId xmlns:p14="http://schemas.microsoft.com/office/powerpoint/2010/main" val="204609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9CE9026-ECCE-4BEF-A31F-A75CCA185A5E}" type="datetimeFigureOut">
              <a:rPr lang="en-US" smtClean="0"/>
              <a:t>4/5/2019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86D20B1-C96E-477B-88C0-DECC03483D47}" type="slidenum">
              <a:rPr lang="en-US" smtClean="0"/>
              <a:t>‹#›</a:t>
            </a:fld>
            <a:endParaRPr lang="en-US"/>
          </a:p>
        </p:txBody>
      </p:sp>
    </p:spTree>
    <p:extLst>
      <p:ext uri="{BB962C8B-B14F-4D97-AF65-F5344CB8AC3E}">
        <p14:creationId xmlns:p14="http://schemas.microsoft.com/office/powerpoint/2010/main" val="3528592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E9026-ECCE-4BEF-A31F-A75CCA185A5E}"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D20B1-C96E-477B-88C0-DECC03483D47}" type="slidenum">
              <a:rPr lang="en-US" smtClean="0"/>
              <a:t>‹#›</a:t>
            </a:fld>
            <a:endParaRPr lang="en-US"/>
          </a:p>
        </p:txBody>
      </p:sp>
    </p:spTree>
    <p:extLst>
      <p:ext uri="{BB962C8B-B14F-4D97-AF65-F5344CB8AC3E}">
        <p14:creationId xmlns:p14="http://schemas.microsoft.com/office/powerpoint/2010/main" val="279735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9CE9026-ECCE-4BEF-A31F-A75CCA185A5E}" type="datetimeFigureOut">
              <a:rPr lang="en-US" smtClean="0"/>
              <a:t>4/5/2019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86D20B1-C96E-477B-88C0-DECC03483D47}" type="slidenum">
              <a:rPr lang="en-US" smtClean="0"/>
              <a:t>‹#›</a:t>
            </a:fld>
            <a:endParaRPr lang="en-US"/>
          </a:p>
        </p:txBody>
      </p:sp>
    </p:spTree>
    <p:extLst>
      <p:ext uri="{BB962C8B-B14F-4D97-AF65-F5344CB8AC3E}">
        <p14:creationId xmlns:p14="http://schemas.microsoft.com/office/powerpoint/2010/main" val="305583224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9.JPG"/><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slide" Target="slide2.xml"/><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1.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9.xml"/><Relationship Id="rId3" Type="http://schemas.openxmlformats.org/officeDocument/2006/relationships/slide" Target="slide3.xml"/><Relationship Id="rId7" Type="http://schemas.openxmlformats.org/officeDocument/2006/relationships/slide" Target="slide10.xml"/><Relationship Id="rId12"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5.xml"/><Relationship Id="rId5" Type="http://schemas.openxmlformats.org/officeDocument/2006/relationships/slide" Target="slide7.xml"/><Relationship Id="rId15" Type="http://schemas.openxmlformats.org/officeDocument/2006/relationships/slide" Target="slide31.xml"/><Relationship Id="rId10" Type="http://schemas.openxmlformats.org/officeDocument/2006/relationships/slide" Target="slide14.xml"/><Relationship Id="rId4" Type="http://schemas.openxmlformats.org/officeDocument/2006/relationships/slide" Target="slide6.xml"/><Relationship Id="rId9" Type="http://schemas.openxmlformats.org/officeDocument/2006/relationships/slide" Target="slide13.xml"/><Relationship Id="rId14" Type="http://schemas.openxmlformats.org/officeDocument/2006/relationships/slide" Target="slide25.xml"/></Relationships>
</file>

<file path=ppt/slides/_rels/slide20.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26.jpg"/><Relationship Id="rId7" Type="http://schemas.openxmlformats.org/officeDocument/2006/relationships/image" Target="../media/image28.jpeg"/><Relationship Id="rId12" Type="http://schemas.openxmlformats.org/officeDocument/2006/relationships/slide" Target="slide2.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image" Target="../media/image30.jpg"/><Relationship Id="rId5" Type="http://schemas.openxmlformats.org/officeDocument/2006/relationships/image" Target="../media/image27.jpg"/><Relationship Id="rId10" Type="http://schemas.openxmlformats.org/officeDocument/2006/relationships/slide" Target="slide30.xml"/><Relationship Id="rId4" Type="http://schemas.openxmlformats.org/officeDocument/2006/relationships/slide" Target="slide27.xml"/><Relationship Id="rId9"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7.JPG"/><Relationship Id="rId4" Type="http://schemas.openxmlformats.org/officeDocument/2006/relationships/slide" Target="slide33.xml"/></Relationships>
</file>

<file path=ppt/slides/_rels/slide3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2531" y="667870"/>
            <a:ext cx="8825658" cy="3329581"/>
          </a:xfrm>
        </p:spPr>
        <p:txBody>
          <a:bodyPr/>
          <a:lstStyle/>
          <a:p>
            <a:pPr algn="ctr" rtl="1"/>
            <a:r>
              <a:rPr lang="fa-IR" dirty="0" smtClean="0">
                <a:solidFill>
                  <a:srgbClr val="FFFF00"/>
                </a:solidFill>
              </a:rPr>
              <a:t>درس مطالعات اجتماعی</a:t>
            </a:r>
            <a:br>
              <a:rPr lang="fa-IR" dirty="0" smtClean="0">
                <a:solidFill>
                  <a:srgbClr val="FFFF00"/>
                </a:solidFill>
              </a:rPr>
            </a:br>
            <a:r>
              <a:rPr lang="fa-IR" dirty="0" smtClean="0">
                <a:solidFill>
                  <a:srgbClr val="FF0000"/>
                </a:solidFill>
              </a:rPr>
              <a:t>استان قزوین</a:t>
            </a:r>
            <a:endParaRPr lang="en-US" dirty="0">
              <a:solidFill>
                <a:srgbClr val="FF0000"/>
              </a:solidFill>
            </a:endParaRPr>
          </a:p>
        </p:txBody>
      </p:sp>
      <p:sp>
        <p:nvSpPr>
          <p:cNvPr id="3" name="Subtitle 2"/>
          <p:cNvSpPr>
            <a:spLocks noGrp="1"/>
          </p:cNvSpPr>
          <p:nvPr>
            <p:ph type="subTitle" idx="1"/>
          </p:nvPr>
        </p:nvSpPr>
        <p:spPr/>
        <p:txBody>
          <a:bodyPr/>
          <a:lstStyle/>
          <a:p>
            <a:pPr algn="ctr" rtl="1"/>
            <a:r>
              <a:rPr lang="fa-IR" b="1" dirty="0" smtClean="0"/>
              <a:t>محمد متین گودرزی</a:t>
            </a:r>
            <a:endParaRPr lang="en-US" b="1" dirty="0"/>
          </a:p>
        </p:txBody>
      </p:sp>
    </p:spTree>
    <p:extLst>
      <p:ext uri="{BB962C8B-B14F-4D97-AF65-F5344CB8AC3E}">
        <p14:creationId xmlns:p14="http://schemas.microsoft.com/office/powerpoint/2010/main" val="19076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زمین شناسی</a:t>
            </a:r>
            <a:endParaRPr lang="en-US" dirty="0">
              <a:solidFill>
                <a:srgbClr val="FFFF00"/>
              </a:solidFill>
            </a:endParaRPr>
          </a:p>
        </p:txBody>
      </p:sp>
      <p:sp>
        <p:nvSpPr>
          <p:cNvPr id="3" name="Content Placeholder 2"/>
          <p:cNvSpPr>
            <a:spLocks noGrp="1"/>
          </p:cNvSpPr>
          <p:nvPr>
            <p:ph idx="1"/>
          </p:nvPr>
        </p:nvSpPr>
        <p:spPr>
          <a:xfrm>
            <a:off x="1104293" y="1732226"/>
            <a:ext cx="8946541" cy="4195481"/>
          </a:xfrm>
        </p:spPr>
        <p:txBody>
          <a:bodyPr/>
          <a:lstStyle/>
          <a:p>
            <a:pPr marL="0" indent="0" algn="just" rtl="1">
              <a:buNone/>
            </a:pPr>
            <a:r>
              <a:rPr lang="fa-IR" dirty="0" smtClean="0"/>
              <a:t>استان </a:t>
            </a:r>
            <a:r>
              <a:rPr lang="fa-IR" dirty="0"/>
              <a:t>قزوین همواره یکی از مناطق لرزه خیز کشور بوده‌است و زلزله‌های بسیاری تاکنون در آن رخ داده‌است. </a:t>
            </a:r>
            <a:r>
              <a:rPr lang="fa-IR" dirty="0" smtClean="0"/>
              <a:t>از </a:t>
            </a:r>
            <a:r>
              <a:rPr lang="fa-IR" dirty="0"/>
              <a:t>فاجعه آمیزترین زلزله‌های دوران معاصر می‌توان از زلزله بوئین زهرا در سال ۱۳۴۱ ه‍.ش یاد کرده که در آن ۹۱ روستا به کلی ویران شد و بیش از ۳۰۰ روستا آسیب دید و ۱۲۲۰۰ تن کشته شدند.</a:t>
            </a:r>
            <a:endParaRPr lang="en-US" dirty="0"/>
          </a:p>
        </p:txBody>
      </p:sp>
      <p:sp>
        <p:nvSpPr>
          <p:cNvPr id="4" name="Right Arrow 3">
            <a:hlinkClick r:id="rId2" action="ppaction://hlinksldjump"/>
          </p:cNvPr>
          <p:cNvSpPr/>
          <p:nvPr/>
        </p:nvSpPr>
        <p:spPr>
          <a:xfrm>
            <a:off x="9130553" y="5822576"/>
            <a:ext cx="1398494" cy="86061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smtClean="0"/>
              <a:t>صفحه اول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5047" y="3281175"/>
            <a:ext cx="3049681" cy="2541401"/>
          </a:xfrm>
          <a:prstGeom prst="rect">
            <a:avLst/>
          </a:prstGeom>
        </p:spPr>
      </p:pic>
    </p:spTree>
    <p:extLst>
      <p:ext uri="{BB962C8B-B14F-4D97-AF65-F5344CB8AC3E}">
        <p14:creationId xmlns:p14="http://schemas.microsoft.com/office/powerpoint/2010/main" val="1823186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FF00"/>
                </a:solidFill>
              </a:rPr>
              <a:t>آ</a:t>
            </a:r>
            <a:r>
              <a:rPr lang="fa-IR" dirty="0" smtClean="0">
                <a:solidFill>
                  <a:srgbClr val="FFFF00"/>
                </a:solidFill>
              </a:rPr>
              <a:t>داب رسوم</a:t>
            </a:r>
            <a:endParaRPr lang="en-US" dirty="0">
              <a:solidFill>
                <a:srgbClr val="FFFF00"/>
              </a:solidFill>
            </a:endParaRPr>
          </a:p>
        </p:txBody>
      </p:sp>
      <p:sp>
        <p:nvSpPr>
          <p:cNvPr id="3" name="Content Placeholder 2"/>
          <p:cNvSpPr>
            <a:spLocks noGrp="1"/>
          </p:cNvSpPr>
          <p:nvPr>
            <p:ph idx="1"/>
          </p:nvPr>
        </p:nvSpPr>
        <p:spPr>
          <a:xfrm>
            <a:off x="982289" y="1627095"/>
            <a:ext cx="8946541" cy="4625787"/>
          </a:xfrm>
        </p:spPr>
        <p:txBody>
          <a:bodyPr>
            <a:normAutofit lnSpcReduction="10000"/>
          </a:bodyPr>
          <a:lstStyle/>
          <a:p>
            <a:pPr marL="0" indent="0" algn="just" rtl="1">
              <a:buNone/>
            </a:pPr>
            <a:r>
              <a:rPr lang="fa-IR" dirty="0" smtClean="0"/>
              <a:t>از آیین‌ها و جشن‌های ایرانی و رایج درگستره جشن نوروز، نوروز خوانی، چهارشنبه سوری، سیزده بدر، جشن انار، جشن فندق، جشن تیرگان، پنجاه بدر، کوسه گلین، چمچه خاتون و… را نام برد. همچنین بازی‌های «چوب جنگ»، «کشتی پهلو به پهلو» و «الک دولک» از بازی‌های مرسوم گستره به‌شمار می‌روند؛ و بازی کله کله که یک بازی جایی در رودبار شهرستان می‌باشد و در روز سیزده بدر بازی </a:t>
            </a:r>
            <a:r>
              <a:rPr lang="fa-IR" dirty="0" smtClean="0"/>
              <a:t>می‌کنند.</a:t>
            </a:r>
          </a:p>
          <a:p>
            <a:pPr marL="0" indent="0" algn="just" rtl="1">
              <a:buNone/>
            </a:pPr>
            <a:endParaRPr lang="fa-IR" dirty="0"/>
          </a:p>
          <a:p>
            <a:pPr marL="0" indent="0" algn="just" rtl="1">
              <a:buNone/>
            </a:pPr>
            <a:endParaRPr lang="fa-IR" dirty="0" smtClean="0"/>
          </a:p>
          <a:p>
            <a:pPr marL="0" indent="0" algn="just" rtl="1">
              <a:buNone/>
            </a:pPr>
            <a:endParaRPr lang="fa-IR" dirty="0"/>
          </a:p>
          <a:p>
            <a:pPr marL="0" indent="0" algn="just" rtl="1">
              <a:buNone/>
            </a:pPr>
            <a:endParaRPr lang="fa-IR" dirty="0" smtClean="0"/>
          </a:p>
          <a:p>
            <a:pPr marL="0" indent="0" algn="just" rtl="1">
              <a:buNone/>
            </a:pPr>
            <a:endParaRPr lang="fa-IR" dirty="0"/>
          </a:p>
          <a:p>
            <a:pPr marL="0" indent="0" algn="just" rtl="1">
              <a:buNone/>
            </a:pPr>
            <a:endParaRPr lang="fa-IR" dirty="0" smtClean="0"/>
          </a:p>
          <a:p>
            <a:pPr marL="0" indent="0" algn="just" rtl="1">
              <a:buNone/>
            </a:pPr>
            <a:endParaRPr lang="fa-IR" dirty="0"/>
          </a:p>
          <a:p>
            <a:pPr marL="0" indent="0" algn="just" rtl="1">
              <a:buNone/>
            </a:pPr>
            <a:r>
              <a:rPr lang="fa-IR" sz="1600" b="1" dirty="0" smtClean="0"/>
              <a:t>                                                 اگر میخواهید درباره جشن پنجاه به در بیشتر بدانید روی عکس کلیک کنید</a:t>
            </a:r>
            <a:endParaRPr lang="en-US" sz="1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3047" y="3027625"/>
            <a:ext cx="4613499" cy="2595093"/>
          </a:xfrm>
          <a:prstGeom prst="rect">
            <a:avLst/>
          </a:prstGeom>
        </p:spPr>
      </p:pic>
      <p:sp>
        <p:nvSpPr>
          <p:cNvPr id="5" name="Right Arrow 4">
            <a:hlinkClick r:id="rId3" action="ppaction://hlinksldjump"/>
          </p:cNvPr>
          <p:cNvSpPr/>
          <p:nvPr/>
        </p:nvSpPr>
        <p:spPr>
          <a:xfrm>
            <a:off x="9130553" y="5822576"/>
            <a:ext cx="1398494" cy="86061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smtClean="0"/>
              <a:t>صفحه اول </a:t>
            </a:r>
            <a:endParaRPr lang="en-US" dirty="0"/>
          </a:p>
        </p:txBody>
      </p:sp>
    </p:spTree>
    <p:extLst>
      <p:ext uri="{BB962C8B-B14F-4D97-AF65-F5344CB8AC3E}">
        <p14:creationId xmlns:p14="http://schemas.microsoft.com/office/powerpoint/2010/main" val="2019807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پنجاه بدر</a:t>
            </a:r>
            <a:endParaRPr lang="en-US" dirty="0">
              <a:solidFill>
                <a:srgbClr val="FF0000"/>
              </a:solidFill>
            </a:endParaRPr>
          </a:p>
        </p:txBody>
      </p:sp>
      <p:sp>
        <p:nvSpPr>
          <p:cNvPr id="3" name="Content Placeholder 2"/>
          <p:cNvSpPr>
            <a:spLocks noGrp="1"/>
          </p:cNvSpPr>
          <p:nvPr>
            <p:ph idx="1"/>
          </p:nvPr>
        </p:nvSpPr>
        <p:spPr/>
        <p:txBody>
          <a:bodyPr/>
          <a:lstStyle/>
          <a:p>
            <a:pPr marL="0" indent="0" algn="just" rtl="1">
              <a:buNone/>
            </a:pPr>
            <a:r>
              <a:rPr lang="fa-IR" dirty="0"/>
              <a:t>مردم قزوین طبق یک سنت پیش از اسلامی در پنجاه بدر به آب‌انبارهای جنوب قزوین می‌روند و نماز باران می‌خوانند. بیشتر قزوینی‌های اصیل در این مراسم غذای ساده و محلی به نام دُیماج درست می‌کنند که ترکیبی از نان محلی خشک‌شده، سبزی، گردو، پیاز داغ و خیار است. علاوه بر این، قزوینی‌ها خوردن هندوانه، آجیل مشگل گشا و میوه را هم در این روز ضروری می‌دانند و بسیاری از کسانی که به پنجاه بدر می‌روند، آش رشته را هم در برنامه عصرانه خود جای می‌دهند.</a:t>
            </a:r>
            <a:endParaRPr lang="en-US" dirty="0"/>
          </a:p>
        </p:txBody>
      </p:sp>
      <p:sp>
        <p:nvSpPr>
          <p:cNvPr id="4" name="Left Arrow 3">
            <a:hlinkClick r:id="rId2" action="ppaction://hlinksldjump"/>
          </p:cNvPr>
          <p:cNvSpPr/>
          <p:nvPr/>
        </p:nvSpPr>
        <p:spPr>
          <a:xfrm>
            <a:off x="9076765" y="4977448"/>
            <a:ext cx="1398494" cy="8471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b="1" dirty="0" smtClean="0">
                <a:solidFill>
                  <a:srgbClr val="FF0000"/>
                </a:solidFill>
              </a:rPr>
              <a:t>برگشت </a:t>
            </a:r>
            <a:endParaRPr lang="en-US" b="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970" y="3883311"/>
            <a:ext cx="3680854" cy="2188274"/>
          </a:xfrm>
          <a:prstGeom prst="rect">
            <a:avLst/>
          </a:prstGeom>
        </p:spPr>
      </p:pic>
    </p:spTree>
    <p:extLst>
      <p:ext uri="{BB962C8B-B14F-4D97-AF65-F5344CB8AC3E}">
        <p14:creationId xmlns:p14="http://schemas.microsoft.com/office/powerpoint/2010/main" val="3056993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زبان و گویش</a:t>
            </a:r>
            <a:endParaRPr lang="en-US" dirty="0">
              <a:solidFill>
                <a:srgbClr val="FFFF00"/>
              </a:solidFill>
            </a:endParaRPr>
          </a:p>
        </p:txBody>
      </p:sp>
      <p:sp>
        <p:nvSpPr>
          <p:cNvPr id="3" name="Content Placeholder 2"/>
          <p:cNvSpPr>
            <a:spLocks noGrp="1"/>
          </p:cNvSpPr>
          <p:nvPr>
            <p:ph idx="1"/>
          </p:nvPr>
        </p:nvSpPr>
        <p:spPr/>
        <p:txBody>
          <a:bodyPr/>
          <a:lstStyle/>
          <a:p>
            <a:pPr marL="0" indent="0" algn="r" rtl="1">
              <a:buNone/>
            </a:pPr>
            <a:r>
              <a:rPr lang="fa-IR" dirty="0"/>
              <a:t>زبان مادری اکثر اهالی اصیل شهر قزوین فارسی همراه با لهجه خاص قزوینی است. زبان‌های تاتی، گیلکی و آذری نیز رایج‌ترین زبان‌های شهر قزوین هستند</a:t>
            </a:r>
            <a:r>
              <a:rPr lang="fa-IR" dirty="0" smtClean="0"/>
              <a:t>.</a:t>
            </a:r>
          </a:p>
          <a:p>
            <a:pPr marL="0" indent="0" algn="r" rtl="1">
              <a:buNone/>
            </a:pPr>
            <a:r>
              <a:rPr lang="fa-IR" dirty="0"/>
              <a:t>گویش مردم این شهر گونه‌ای از پارسی اصیل و باستانی ایران است و معمولاً بدون شکستن الفاظ.</a:t>
            </a:r>
            <a:endParaRPr lang="en-US" dirty="0"/>
          </a:p>
        </p:txBody>
      </p:sp>
      <p:sp>
        <p:nvSpPr>
          <p:cNvPr id="4" name="Right Arrow 3">
            <a:hlinkClick r:id="rId2" action="ppaction://hlinksldjump"/>
          </p:cNvPr>
          <p:cNvSpPr/>
          <p:nvPr/>
        </p:nvSpPr>
        <p:spPr>
          <a:xfrm>
            <a:off x="9130553" y="5822576"/>
            <a:ext cx="1398494" cy="86061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smtClean="0"/>
              <a:t>صفحه اول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9595" y="3508126"/>
            <a:ext cx="3496987" cy="2430991"/>
          </a:xfrm>
          <a:prstGeom prst="rect">
            <a:avLst/>
          </a:prstGeom>
        </p:spPr>
      </p:pic>
    </p:spTree>
    <p:extLst>
      <p:ext uri="{BB962C8B-B14F-4D97-AF65-F5344CB8AC3E}">
        <p14:creationId xmlns:p14="http://schemas.microsoft.com/office/powerpoint/2010/main" val="4028871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نژاد</a:t>
            </a:r>
            <a:endParaRPr lang="en-US" dirty="0">
              <a:solidFill>
                <a:srgbClr val="FFFF00"/>
              </a:solidFill>
            </a:endParaRPr>
          </a:p>
        </p:txBody>
      </p:sp>
      <p:sp>
        <p:nvSpPr>
          <p:cNvPr id="3" name="Content Placeholder 2"/>
          <p:cNvSpPr>
            <a:spLocks noGrp="1"/>
          </p:cNvSpPr>
          <p:nvPr>
            <p:ph idx="1"/>
          </p:nvPr>
        </p:nvSpPr>
        <p:spPr/>
        <p:txBody>
          <a:bodyPr/>
          <a:lstStyle/>
          <a:p>
            <a:pPr marL="0" indent="0" algn="r" rtl="1">
              <a:buNone/>
            </a:pPr>
            <a:r>
              <a:rPr lang="fa-IR" dirty="0" smtClean="0"/>
              <a:t>جمعیت قابل توجه آذری‌ها، تات‌ها و گیلک‌ها در شهر قزوین، اغلب آن‌ها بومی خود شهر نیستند و از نقاط دیگر استان به این شهر آمده‌اند و اکثر اهالی شهرها و روستاهای استان را تشکیل می‌دهند. کردها</a:t>
            </a:r>
            <a:r>
              <a:rPr lang="fa-IR" dirty="0"/>
              <a:t> و لرها از دیگر اقوام شهر قزوین هستند.</a:t>
            </a:r>
            <a:endParaRPr lang="en-US" dirty="0" smtClean="0"/>
          </a:p>
          <a:p>
            <a:pPr algn="r" rt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022" y="3458226"/>
            <a:ext cx="3914774" cy="2583218"/>
          </a:xfrm>
          <a:prstGeom prst="rect">
            <a:avLst/>
          </a:prstGeom>
        </p:spPr>
      </p:pic>
      <p:sp>
        <p:nvSpPr>
          <p:cNvPr id="5" name="Right Arrow 4">
            <a:hlinkClick r:id="rId3" action="ppaction://hlinksldjump"/>
          </p:cNvPr>
          <p:cNvSpPr/>
          <p:nvPr/>
        </p:nvSpPr>
        <p:spPr>
          <a:xfrm>
            <a:off x="9130553" y="5822576"/>
            <a:ext cx="1398494" cy="86061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smtClean="0"/>
              <a:t>صفحه اول </a:t>
            </a:r>
            <a:endParaRPr lang="en-US" dirty="0"/>
          </a:p>
        </p:txBody>
      </p:sp>
    </p:spTree>
    <p:extLst>
      <p:ext uri="{BB962C8B-B14F-4D97-AF65-F5344CB8AC3E}">
        <p14:creationId xmlns:p14="http://schemas.microsoft.com/office/powerpoint/2010/main" val="3541079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سوغات</a:t>
            </a:r>
            <a:endParaRPr lang="en-US" dirty="0">
              <a:solidFill>
                <a:srgbClr val="FFFF00"/>
              </a:solidFill>
            </a:endParaRPr>
          </a:p>
        </p:txBody>
      </p:sp>
      <p:sp>
        <p:nvSpPr>
          <p:cNvPr id="3" name="Content Placeholder 2"/>
          <p:cNvSpPr>
            <a:spLocks noGrp="1"/>
          </p:cNvSpPr>
          <p:nvPr>
            <p:ph idx="1"/>
          </p:nvPr>
        </p:nvSpPr>
        <p:spPr>
          <a:xfrm>
            <a:off x="1103312" y="1371600"/>
            <a:ext cx="8946541" cy="4876799"/>
          </a:xfrm>
        </p:spPr>
        <p:txBody>
          <a:bodyPr/>
          <a:lstStyle/>
          <a:p>
            <a:pPr marL="0" indent="0" algn="just" rtl="1">
              <a:buNone/>
            </a:pPr>
            <a:r>
              <a:rPr lang="fa-IR" dirty="0" smtClean="0"/>
              <a:t>از </a:t>
            </a:r>
            <a:r>
              <a:rPr lang="fa-IR" dirty="0"/>
              <a:t>مشهورترین سوغات‌های خوراکی شهر قزوین می‌توان به باقلوا، </a:t>
            </a:r>
            <a:r>
              <a:rPr lang="fa-IR" dirty="0" smtClean="0"/>
              <a:t>نان برنجی، </a:t>
            </a:r>
            <a:r>
              <a:rPr lang="fa-IR" dirty="0"/>
              <a:t>نان قندی، پسته و انگور اشاره کرد. همچنین صنایع‌دستی این شهر مانند ظروف مسی و جاجیم و گلیم نیز از سوغات‌های پرطرفدار هستند</a:t>
            </a:r>
            <a:r>
              <a:rPr lang="fa-IR" dirty="0" smtClean="0"/>
              <a:t>.</a:t>
            </a:r>
          </a:p>
          <a:p>
            <a:pPr marL="0" indent="0" algn="just" rtl="1">
              <a:buNone/>
            </a:pPr>
            <a:endParaRPr lang="fa-IR" dirty="0"/>
          </a:p>
          <a:p>
            <a:pPr marL="0" indent="0" algn="just" rtl="1">
              <a:buNone/>
            </a:pPr>
            <a:endParaRPr lang="fa-IR" dirty="0" smtClean="0"/>
          </a:p>
          <a:p>
            <a:pPr marL="0" indent="0" algn="just" rtl="1">
              <a:buNone/>
            </a:pPr>
            <a:endParaRPr lang="fa-IR" dirty="0"/>
          </a:p>
          <a:p>
            <a:pPr marL="0" indent="0" algn="just" rtl="1">
              <a:buNone/>
            </a:pPr>
            <a:endParaRPr lang="fa-IR" dirty="0" smtClean="0"/>
          </a:p>
          <a:p>
            <a:pPr marL="0" indent="0" algn="just" rtl="1">
              <a:buNone/>
            </a:pPr>
            <a:endParaRPr lang="fa-IR" dirty="0"/>
          </a:p>
          <a:p>
            <a:pPr marL="0" indent="0" algn="just" rtl="1">
              <a:buNone/>
            </a:pPr>
            <a:endParaRPr lang="fa-IR" dirty="0" smtClean="0"/>
          </a:p>
          <a:p>
            <a:pPr marL="0" indent="0" algn="just" rtl="1">
              <a:buNone/>
            </a:pPr>
            <a:endParaRPr lang="fa-IR" dirty="0"/>
          </a:p>
          <a:p>
            <a:pPr marL="0" indent="0" algn="just" rtl="1">
              <a:buNone/>
            </a:pPr>
            <a:r>
              <a:rPr lang="fa-IR" sz="1600" b="1" dirty="0" smtClean="0"/>
              <a:t>                      برای دانستن اطلاعات بیشتر درباره این شیرینی های خوشمزه روی عکسها کلیک کنید</a:t>
            </a:r>
            <a:endParaRPr lang="fa-IR" sz="1600" b="1" dirty="0"/>
          </a:p>
        </p:txBody>
      </p:sp>
      <p:pic>
        <p:nvPicPr>
          <p:cNvPr id="4" name="Pictur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723" y="2526672"/>
            <a:ext cx="3422204" cy="2566653"/>
          </a:xfrm>
          <a:prstGeom prst="rect">
            <a:avLst/>
          </a:prstGeom>
        </p:spPr>
      </p:pic>
      <p:pic>
        <p:nvPicPr>
          <p:cNvPr id="5" name="Picture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3756" y="2880984"/>
            <a:ext cx="4953001" cy="2212341"/>
          </a:xfrm>
          <a:prstGeom prst="rect">
            <a:avLst/>
          </a:prstGeom>
        </p:spPr>
      </p:pic>
      <p:sp>
        <p:nvSpPr>
          <p:cNvPr id="6" name="Right Arrow 5">
            <a:hlinkClick r:id="rId6" action="ppaction://hlinksldjump"/>
          </p:cNvPr>
          <p:cNvSpPr/>
          <p:nvPr/>
        </p:nvSpPr>
        <p:spPr>
          <a:xfrm>
            <a:off x="10367682" y="5999806"/>
            <a:ext cx="1398494" cy="86061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smtClean="0"/>
              <a:t>صفحه اول </a:t>
            </a:r>
            <a:endParaRPr lang="en-US" dirty="0"/>
          </a:p>
        </p:txBody>
      </p:sp>
    </p:spTree>
    <p:extLst>
      <p:ext uri="{BB962C8B-B14F-4D97-AF65-F5344CB8AC3E}">
        <p14:creationId xmlns:p14="http://schemas.microsoft.com/office/powerpoint/2010/main" val="135704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نان برنجی </a:t>
            </a:r>
            <a:endParaRPr lang="en-US" dirty="0">
              <a:solidFill>
                <a:srgbClr val="FF0000"/>
              </a:solidFill>
            </a:endParaRPr>
          </a:p>
        </p:txBody>
      </p:sp>
      <p:sp>
        <p:nvSpPr>
          <p:cNvPr id="3" name="Content Placeholder 2"/>
          <p:cNvSpPr>
            <a:spLocks noGrp="1"/>
          </p:cNvSpPr>
          <p:nvPr>
            <p:ph idx="1"/>
          </p:nvPr>
        </p:nvSpPr>
        <p:spPr/>
        <p:txBody>
          <a:bodyPr/>
          <a:lstStyle/>
          <a:p>
            <a:pPr marL="0" indent="0" algn="just" rtl="1">
              <a:buNone/>
            </a:pPr>
            <a:r>
              <a:rPr lang="fa-IR" b="1" dirty="0"/>
              <a:t>نان برنجی</a:t>
            </a:r>
            <a:r>
              <a:rPr lang="fa-IR" dirty="0"/>
              <a:t> نام یک نوع شیرینی </a:t>
            </a:r>
            <a:r>
              <a:rPr lang="fa-IR" dirty="0" smtClean="0"/>
              <a:t>محلی سوغات شهر قزوین</a:t>
            </a:r>
            <a:r>
              <a:rPr lang="fa-IR" dirty="0"/>
              <a:t> و در چند شهر دیگر ایران است.</a:t>
            </a:r>
          </a:p>
          <a:p>
            <a:pPr marL="0" indent="0" algn="just" rtl="1">
              <a:buNone/>
            </a:pPr>
            <a:r>
              <a:rPr lang="fa-IR" dirty="0"/>
              <a:t>در تهیه این شیرینی که شهرت خاصی در میان ایرانگردان و ایرانیان دارد از </a:t>
            </a:r>
            <a:r>
              <a:rPr lang="fa-IR" dirty="0" smtClean="0"/>
              <a:t>آرد </a:t>
            </a:r>
            <a:r>
              <a:rPr lang="fa-IR" dirty="0"/>
              <a:t>برنج، آرد گندم، پودر شکر، روغن جامد، تخم مرغ، گلاب و هل استفاده می‌شود. نان برنجی انواع گوناگونی نیز دارد که از آن میان می‌توان به نان برنجی ساده با روغن کرمانشاهی و نان برنجی زعفرانی اشاره کرد.</a:t>
            </a:r>
          </a:p>
          <a:p>
            <a:pPr algn="r" rtl="1"/>
            <a:endParaRPr lang="en-US" dirty="0"/>
          </a:p>
        </p:txBody>
      </p:sp>
      <p:sp>
        <p:nvSpPr>
          <p:cNvPr id="4" name="Left Arrow 3">
            <a:hlinkClick r:id="rId2" action="ppaction://hlinksldjump"/>
          </p:cNvPr>
          <p:cNvSpPr/>
          <p:nvPr/>
        </p:nvSpPr>
        <p:spPr>
          <a:xfrm>
            <a:off x="9350606" y="5232942"/>
            <a:ext cx="1398494" cy="8471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b="1" dirty="0" smtClean="0">
                <a:solidFill>
                  <a:srgbClr val="FF0000"/>
                </a:solidFill>
              </a:rPr>
              <a:t>برگشت </a:t>
            </a:r>
            <a:endParaRPr lang="en-US" b="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059" y="3874789"/>
            <a:ext cx="3566900" cy="2373610"/>
          </a:xfrm>
          <a:prstGeom prst="rect">
            <a:avLst/>
          </a:prstGeom>
        </p:spPr>
      </p:pic>
    </p:spTree>
    <p:extLst>
      <p:ext uri="{BB962C8B-B14F-4D97-AF65-F5344CB8AC3E}">
        <p14:creationId xmlns:p14="http://schemas.microsoft.com/office/powerpoint/2010/main" val="509763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نان نخود چی </a:t>
            </a:r>
            <a:endParaRPr lang="en-US" dirty="0">
              <a:solidFill>
                <a:srgbClr val="FF0000"/>
              </a:solidFill>
            </a:endParaRPr>
          </a:p>
        </p:txBody>
      </p:sp>
      <p:sp>
        <p:nvSpPr>
          <p:cNvPr id="3" name="Content Placeholder 2"/>
          <p:cNvSpPr>
            <a:spLocks noGrp="1"/>
          </p:cNvSpPr>
          <p:nvPr>
            <p:ph idx="1"/>
          </p:nvPr>
        </p:nvSpPr>
        <p:spPr/>
        <p:txBody>
          <a:bodyPr/>
          <a:lstStyle/>
          <a:p>
            <a:pPr marL="0" indent="0" algn="r" rtl="1">
              <a:buNone/>
            </a:pPr>
            <a:r>
              <a:rPr lang="fa-IR" b="1" dirty="0"/>
              <a:t>نان نخودچی</a:t>
            </a:r>
            <a:r>
              <a:rPr lang="fa-IR" dirty="0"/>
              <a:t> یکی از شیرینی های سنتی </a:t>
            </a:r>
            <a:r>
              <a:rPr lang="fa-IR" dirty="0" smtClean="0"/>
              <a:t>قزوین</a:t>
            </a:r>
            <a:r>
              <a:rPr lang="fa-IR" dirty="0"/>
              <a:t> و از معروفترین شیرینی‌های ایرانی است. برای تهیه آن باید از بهترین مواد اولیه استفاده شود. مواد لازم برای تهیه نان نخودچی، آرد نخودچی خیلی نرم، پودر شکر نرم و روغن است.</a:t>
            </a:r>
            <a:endParaRPr lang="en-US" dirty="0"/>
          </a:p>
        </p:txBody>
      </p:sp>
      <p:sp>
        <p:nvSpPr>
          <p:cNvPr id="4" name="Left Arrow 3">
            <a:hlinkClick r:id="rId2" action="ppaction://hlinksldjump"/>
          </p:cNvPr>
          <p:cNvSpPr/>
          <p:nvPr/>
        </p:nvSpPr>
        <p:spPr>
          <a:xfrm>
            <a:off x="9350606" y="5232942"/>
            <a:ext cx="1398494" cy="8471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b="1" dirty="0" smtClean="0">
                <a:solidFill>
                  <a:srgbClr val="FF0000"/>
                </a:solidFill>
              </a:rPr>
              <a:t>برگشت </a:t>
            </a:r>
            <a:endParaRPr lang="en-US" b="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605" y="3322912"/>
            <a:ext cx="3537977" cy="2616205"/>
          </a:xfrm>
          <a:prstGeom prst="rect">
            <a:avLst/>
          </a:prstGeom>
        </p:spPr>
      </p:pic>
    </p:spTree>
    <p:extLst>
      <p:ext uri="{BB962C8B-B14F-4D97-AF65-F5344CB8AC3E}">
        <p14:creationId xmlns:p14="http://schemas.microsoft.com/office/powerpoint/2010/main" val="1633902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پیشینه</a:t>
            </a:r>
            <a:r>
              <a:rPr lang="fa-IR" dirty="0" smtClean="0"/>
              <a:t> </a:t>
            </a:r>
            <a:r>
              <a:rPr lang="fa-IR" dirty="0" smtClean="0">
                <a:solidFill>
                  <a:srgbClr val="FFFF00"/>
                </a:solidFill>
              </a:rPr>
              <a:t>تاریخی</a:t>
            </a:r>
            <a:endParaRPr lang="en-US" dirty="0">
              <a:solidFill>
                <a:srgbClr val="FFFF00"/>
              </a:solidFill>
            </a:endParaRPr>
          </a:p>
        </p:txBody>
      </p:sp>
      <p:sp>
        <p:nvSpPr>
          <p:cNvPr id="3" name="Content Placeholder 2"/>
          <p:cNvSpPr>
            <a:spLocks noGrp="1"/>
          </p:cNvSpPr>
          <p:nvPr>
            <p:ph idx="1"/>
          </p:nvPr>
        </p:nvSpPr>
        <p:spPr>
          <a:xfrm>
            <a:off x="1104293" y="1712891"/>
            <a:ext cx="8946541" cy="4458236"/>
          </a:xfrm>
        </p:spPr>
        <p:txBody>
          <a:bodyPr/>
          <a:lstStyle/>
          <a:p>
            <a:pPr marL="0" indent="0" algn="just" rtl="1">
              <a:buNone/>
            </a:pPr>
            <a:r>
              <a:rPr lang="fa-IR" dirty="0"/>
              <a:t>قزوین متعلق به دوران ساسانیان است که به دستور شاپور رونق یافت. </a:t>
            </a:r>
            <a:r>
              <a:rPr lang="fa-IR" dirty="0" smtClean="0"/>
              <a:t>یافته‌های</a:t>
            </a:r>
            <a:r>
              <a:rPr lang="fa-IR" dirty="0"/>
              <a:t> باستان‌شناسی در دشت قزوین، نشانگر مرحله یکجانشینی و کشاورزی در هزاره هفتم قبل از میلاد و برخورداری ساکنان آن از صنایع اولیه و نظام اجتماعی است. در منطقه قزوین صدها تپه باستانی شناسایی شده </a:t>
            </a:r>
            <a:r>
              <a:rPr lang="fa-IR" dirty="0" smtClean="0"/>
              <a:t>است</a:t>
            </a:r>
            <a:r>
              <a:rPr lang="fa-IR" dirty="0"/>
              <a:t>. منطقه قزوین به لحاظ موقعیت جغرافیایی، نظامی و ارتباطی در دوران‌های مختلف تاریخ مورد توجه حکومت‌های مختلف بوده  و در زمان شاه تهماسب </a:t>
            </a:r>
            <a:r>
              <a:rPr lang="fa-IR" dirty="0" smtClean="0"/>
              <a:t>صفوی</a:t>
            </a:r>
            <a:r>
              <a:rPr lang="fa-IR" dirty="0"/>
              <a:t> </a:t>
            </a:r>
            <a:r>
              <a:rPr lang="fa-IR" dirty="0" smtClean="0"/>
              <a:t>پایتخت </a:t>
            </a:r>
            <a:r>
              <a:rPr lang="fa-IR" dirty="0"/>
              <a:t>ایران بوده‌ است. با آغاز دوره صفوی و استقرار آ‌ن‌ها باب جدیدی را برای گسترش همه‌جانبه شهر قزوین فراهم آورد. قزوین در زمان حکومت صفوی ۵۷ سال پایتخت ایران بوده‌ است.</a:t>
            </a:r>
            <a:endParaRPr lang="en-US" dirty="0"/>
          </a:p>
        </p:txBody>
      </p:sp>
      <p:sp>
        <p:nvSpPr>
          <p:cNvPr id="4" name="Right Arrow 3">
            <a:hlinkClick r:id="rId2" action="ppaction://hlinksldjump"/>
          </p:cNvPr>
          <p:cNvSpPr/>
          <p:nvPr/>
        </p:nvSpPr>
        <p:spPr>
          <a:xfrm>
            <a:off x="9130553" y="5822576"/>
            <a:ext cx="1398494" cy="86061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smtClean="0"/>
              <a:t>صفحه اول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157" y="3898774"/>
            <a:ext cx="4213971" cy="2528383"/>
          </a:xfrm>
          <a:prstGeom prst="rect">
            <a:avLst/>
          </a:prstGeom>
        </p:spPr>
      </p:pic>
    </p:spTree>
    <p:extLst>
      <p:ext uri="{BB962C8B-B14F-4D97-AF65-F5344CB8AC3E}">
        <p14:creationId xmlns:p14="http://schemas.microsoft.com/office/powerpoint/2010/main" val="1862756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حکومت های شکل گرفته</a:t>
            </a:r>
            <a:endParaRPr lang="en-US" dirty="0">
              <a:solidFill>
                <a:srgbClr val="FFFF00"/>
              </a:solidFill>
            </a:endParaRPr>
          </a:p>
        </p:txBody>
      </p:sp>
      <p:sp>
        <p:nvSpPr>
          <p:cNvPr id="3" name="Content Placeholder 2"/>
          <p:cNvSpPr>
            <a:spLocks noGrp="1"/>
          </p:cNvSpPr>
          <p:nvPr>
            <p:ph idx="1"/>
          </p:nvPr>
        </p:nvSpPr>
        <p:spPr>
          <a:xfrm>
            <a:off x="1123172" y="1665164"/>
            <a:ext cx="8946541" cy="4195481"/>
          </a:xfrm>
        </p:spPr>
        <p:txBody>
          <a:bodyPr>
            <a:normAutofit/>
          </a:bodyPr>
          <a:lstStyle/>
          <a:p>
            <a:pPr marL="0" indent="0" algn="ctr" rtl="1">
              <a:buNone/>
            </a:pPr>
            <a:r>
              <a:rPr lang="fa-IR" sz="1800" dirty="0" smtClean="0"/>
              <a:t>برا</a:t>
            </a:r>
            <a:r>
              <a:rPr lang="fa-IR" sz="1800" b="1" dirty="0" smtClean="0"/>
              <a:t>ی دانستن هر قسمت روی آن کلیک کنید</a:t>
            </a:r>
            <a:endParaRPr lang="en-US" sz="1800" b="1" dirty="0"/>
          </a:p>
        </p:txBody>
      </p:sp>
      <p:sp>
        <p:nvSpPr>
          <p:cNvPr id="4" name="Rectangle 3">
            <a:hlinkClick r:id="rId2" action="ppaction://hlinksldjump"/>
          </p:cNvPr>
          <p:cNvSpPr/>
          <p:nvPr/>
        </p:nvSpPr>
        <p:spPr>
          <a:xfrm>
            <a:off x="7791718" y="2292440"/>
            <a:ext cx="2047741" cy="1094704"/>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پیش از اسلام </a:t>
            </a:r>
            <a:endParaRPr lang="en-US" dirty="0"/>
          </a:p>
        </p:txBody>
      </p:sp>
      <p:sp>
        <p:nvSpPr>
          <p:cNvPr id="5" name="Oval 4">
            <a:hlinkClick r:id="rId3" action="ppaction://hlinksldjump"/>
          </p:cNvPr>
          <p:cNvSpPr/>
          <p:nvPr/>
        </p:nvSpPr>
        <p:spPr>
          <a:xfrm>
            <a:off x="4372773" y="3065694"/>
            <a:ext cx="2189408" cy="1506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نبرد افغان ها </a:t>
            </a:r>
            <a:endParaRPr lang="en-US" dirty="0"/>
          </a:p>
        </p:txBody>
      </p:sp>
      <p:sp>
        <p:nvSpPr>
          <p:cNvPr id="6" name="Rounded Rectangle 5">
            <a:hlinkClick r:id="rId4" action="ppaction://hlinksldjump"/>
          </p:cNvPr>
          <p:cNvSpPr/>
          <p:nvPr/>
        </p:nvSpPr>
        <p:spPr>
          <a:xfrm>
            <a:off x="1311494" y="2202288"/>
            <a:ext cx="2090681" cy="1184856"/>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عصر سلجوقیان</a:t>
            </a:r>
            <a:endParaRPr lang="en-US" dirty="0"/>
          </a:p>
        </p:txBody>
      </p:sp>
      <p:sp>
        <p:nvSpPr>
          <p:cNvPr id="7" name="Regular Pentagon 6">
            <a:hlinkClick r:id="rId5" action="ppaction://hlinksldjump"/>
          </p:cNvPr>
          <p:cNvSpPr/>
          <p:nvPr/>
        </p:nvSpPr>
        <p:spPr>
          <a:xfrm>
            <a:off x="7929082" y="4443212"/>
            <a:ext cx="1773011" cy="1378039"/>
          </a:xfrm>
          <a:prstGeom prst="pent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پس از اسلام </a:t>
            </a:r>
            <a:endParaRPr lang="en-US" dirty="0"/>
          </a:p>
        </p:txBody>
      </p:sp>
      <p:sp>
        <p:nvSpPr>
          <p:cNvPr id="8" name="Trapezoid 7">
            <a:hlinkClick r:id="rId6" action="ppaction://hlinksldjump"/>
          </p:cNvPr>
          <p:cNvSpPr/>
          <p:nvPr/>
        </p:nvSpPr>
        <p:spPr>
          <a:xfrm>
            <a:off x="1351517" y="4675789"/>
            <a:ext cx="2116407" cy="1184856"/>
          </a:xfrm>
          <a:prstGeom prst="trapezoi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عصر صفویه</a:t>
            </a:r>
            <a:endParaRPr lang="en-US" dirty="0"/>
          </a:p>
        </p:txBody>
      </p:sp>
      <p:sp>
        <p:nvSpPr>
          <p:cNvPr id="9" name="Right Arrow 8">
            <a:hlinkClick r:id="rId7" action="ppaction://hlinksldjump"/>
          </p:cNvPr>
          <p:cNvSpPr/>
          <p:nvPr/>
        </p:nvSpPr>
        <p:spPr>
          <a:xfrm>
            <a:off x="4994291" y="5367586"/>
            <a:ext cx="1398494" cy="86061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smtClean="0"/>
              <a:t>صفحه اول </a:t>
            </a:r>
            <a:endParaRPr lang="en-US" dirty="0"/>
          </a:p>
        </p:txBody>
      </p:sp>
    </p:spTree>
    <p:extLst>
      <p:ext uri="{BB962C8B-B14F-4D97-AF65-F5344CB8AC3E}">
        <p14:creationId xmlns:p14="http://schemas.microsoft.com/office/powerpoint/2010/main" val="3298940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753" y="173523"/>
            <a:ext cx="10515600" cy="6452315"/>
          </a:xfrm>
        </p:spPr>
        <p:txBody>
          <a:bodyPr/>
          <a:lstStyle/>
          <a:p>
            <a:pPr marL="0" indent="0" algn="ctr" rtl="1">
              <a:buNone/>
            </a:pPr>
            <a:r>
              <a:rPr lang="fa-IR" b="1" dirty="0"/>
              <a:t>برای توضیح هر قسمت روی موضوع دلخواهتان کلیک کنید</a:t>
            </a:r>
            <a:endParaRPr lang="en-US" b="1" dirty="0"/>
          </a:p>
        </p:txBody>
      </p:sp>
      <p:sp>
        <p:nvSpPr>
          <p:cNvPr id="4" name="Oval 3">
            <a:hlinkClick r:id="rId2" action="ppaction://hlinksldjump"/>
          </p:cNvPr>
          <p:cNvSpPr/>
          <p:nvPr/>
        </p:nvSpPr>
        <p:spPr>
          <a:xfrm>
            <a:off x="7902309" y="2198343"/>
            <a:ext cx="1584102" cy="105606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smtClean="0"/>
              <a:t>پوشش گیاهی</a:t>
            </a:r>
            <a:endParaRPr lang="en-US" dirty="0"/>
          </a:p>
        </p:txBody>
      </p:sp>
      <p:sp>
        <p:nvSpPr>
          <p:cNvPr id="5" name="Rectangle 4">
            <a:hlinkClick r:id="rId3" action="ppaction://hlinksldjump"/>
          </p:cNvPr>
          <p:cNvSpPr/>
          <p:nvPr/>
        </p:nvSpPr>
        <p:spPr>
          <a:xfrm>
            <a:off x="7358270" y="848961"/>
            <a:ext cx="1591614" cy="940157"/>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dirty="0" smtClean="0"/>
              <a:t>موقعیت جغرافیایی</a:t>
            </a:r>
            <a:endParaRPr lang="en-US" dirty="0"/>
          </a:p>
        </p:txBody>
      </p:sp>
      <p:sp>
        <p:nvSpPr>
          <p:cNvPr id="6" name="Flowchart: Punched Tape 5">
            <a:hlinkClick r:id="rId4" action="ppaction://hlinksldjump"/>
          </p:cNvPr>
          <p:cNvSpPr/>
          <p:nvPr/>
        </p:nvSpPr>
        <p:spPr>
          <a:xfrm>
            <a:off x="9305126" y="3475571"/>
            <a:ext cx="1584102" cy="811369"/>
          </a:xfrm>
          <a:prstGeom prst="flowChartPunchedTape">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اقتصاد</a:t>
            </a:r>
            <a:endParaRPr lang="en-US" dirty="0"/>
          </a:p>
        </p:txBody>
      </p:sp>
      <p:sp>
        <p:nvSpPr>
          <p:cNvPr id="7" name="Isosceles Triangle 6">
            <a:hlinkClick r:id="rId5" action="ppaction://hlinksldjump"/>
          </p:cNvPr>
          <p:cNvSpPr/>
          <p:nvPr/>
        </p:nvSpPr>
        <p:spPr>
          <a:xfrm>
            <a:off x="7547067" y="3921629"/>
            <a:ext cx="1939344" cy="1131348"/>
          </a:xfrm>
          <a:prstGeom prst="triangle">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صنایع دستی</a:t>
            </a:r>
            <a:endParaRPr lang="en-US" dirty="0"/>
          </a:p>
        </p:txBody>
      </p:sp>
      <p:sp>
        <p:nvSpPr>
          <p:cNvPr id="8" name="Snip Same Side Corner Rectangle 7">
            <a:hlinkClick r:id="rId6" action="ppaction://hlinksldjump"/>
          </p:cNvPr>
          <p:cNvSpPr/>
          <p:nvPr/>
        </p:nvSpPr>
        <p:spPr>
          <a:xfrm>
            <a:off x="8410044" y="5588583"/>
            <a:ext cx="1790163" cy="72121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جمعیت </a:t>
            </a:r>
            <a:endParaRPr lang="en-US" dirty="0"/>
          </a:p>
        </p:txBody>
      </p:sp>
      <p:sp>
        <p:nvSpPr>
          <p:cNvPr id="9" name="Right Triangle 8">
            <a:hlinkClick r:id="rId7" action="ppaction://hlinksldjump"/>
          </p:cNvPr>
          <p:cNvSpPr/>
          <p:nvPr/>
        </p:nvSpPr>
        <p:spPr>
          <a:xfrm>
            <a:off x="9486411" y="905787"/>
            <a:ext cx="1674253" cy="1071395"/>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ysClr val="windowText" lastClr="000000"/>
                </a:solidFill>
              </a:rPr>
              <a:t>زمین</a:t>
            </a:r>
            <a:r>
              <a:rPr lang="fa-IR" dirty="0" smtClean="0"/>
              <a:t> </a:t>
            </a:r>
            <a:r>
              <a:rPr lang="fa-IR" dirty="0" smtClean="0">
                <a:solidFill>
                  <a:sysClr val="windowText" lastClr="000000"/>
                </a:solidFill>
              </a:rPr>
              <a:t>شناسی</a:t>
            </a:r>
            <a:endParaRPr lang="en-US" dirty="0">
              <a:solidFill>
                <a:sysClr val="windowText" lastClr="000000"/>
              </a:solidFill>
            </a:endParaRPr>
          </a:p>
        </p:txBody>
      </p:sp>
      <p:sp>
        <p:nvSpPr>
          <p:cNvPr id="10" name="Folded Corner 9">
            <a:hlinkClick r:id="rId8" action="ppaction://hlinksldjump"/>
          </p:cNvPr>
          <p:cNvSpPr/>
          <p:nvPr/>
        </p:nvSpPr>
        <p:spPr>
          <a:xfrm>
            <a:off x="4950884" y="783496"/>
            <a:ext cx="1648496" cy="1056067"/>
          </a:xfrm>
          <a:prstGeom prst="foldedCorne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آداب و رسوم</a:t>
            </a:r>
            <a:endParaRPr lang="en-US" dirty="0"/>
          </a:p>
        </p:txBody>
      </p:sp>
      <p:sp>
        <p:nvSpPr>
          <p:cNvPr id="11" name="Frame 10">
            <a:hlinkClick r:id="rId9" action="ppaction://hlinksldjump"/>
          </p:cNvPr>
          <p:cNvSpPr/>
          <p:nvPr/>
        </p:nvSpPr>
        <p:spPr>
          <a:xfrm>
            <a:off x="5058656" y="2351638"/>
            <a:ext cx="1468191" cy="873700"/>
          </a:xfrm>
          <a:prstGeom prst="frame">
            <a:avLst/>
          </a:prstGeom>
          <a:solidFill>
            <a:srgbClr val="7030A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hlinkClick r:id="rId9" action="ppaction://hlinksldjump"/>
              </a:rPr>
              <a:t>زبان و گویش</a:t>
            </a:r>
            <a:endParaRPr lang="en-US" dirty="0">
              <a:solidFill>
                <a:schemeClr val="tx1"/>
              </a:solidFill>
            </a:endParaRPr>
          </a:p>
        </p:txBody>
      </p:sp>
      <p:sp>
        <p:nvSpPr>
          <p:cNvPr id="12" name="Cube 11">
            <a:hlinkClick r:id="rId10" action="ppaction://hlinksldjump"/>
          </p:cNvPr>
          <p:cNvSpPr/>
          <p:nvPr/>
        </p:nvSpPr>
        <p:spPr>
          <a:xfrm>
            <a:off x="5041037" y="3848234"/>
            <a:ext cx="1468191" cy="879753"/>
          </a:xfrm>
          <a:prstGeom prst="cube">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نژاد</a:t>
            </a:r>
            <a:endParaRPr lang="en-US" dirty="0"/>
          </a:p>
        </p:txBody>
      </p:sp>
      <p:sp>
        <p:nvSpPr>
          <p:cNvPr id="13" name="Plaque 12">
            <a:hlinkClick r:id="rId11" action="ppaction://hlinksldjump"/>
          </p:cNvPr>
          <p:cNvSpPr/>
          <p:nvPr/>
        </p:nvSpPr>
        <p:spPr>
          <a:xfrm>
            <a:off x="5105430" y="5490086"/>
            <a:ext cx="1339404" cy="721216"/>
          </a:xfrm>
          <a:prstGeom prst="plaqu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سوغات</a:t>
            </a:r>
            <a:endParaRPr lang="en-US" dirty="0"/>
          </a:p>
        </p:txBody>
      </p:sp>
      <p:sp>
        <p:nvSpPr>
          <p:cNvPr id="2" name="Flowchart: Magnetic Disk 1">
            <a:hlinkClick r:id="rId12" action="ppaction://hlinksldjump"/>
          </p:cNvPr>
          <p:cNvSpPr/>
          <p:nvPr/>
        </p:nvSpPr>
        <p:spPr>
          <a:xfrm>
            <a:off x="1755695" y="722293"/>
            <a:ext cx="1880315" cy="759082"/>
          </a:xfrm>
          <a:prstGeom prst="flowChartMagneticDisk">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پیشینه تاریخی</a:t>
            </a:r>
            <a:endParaRPr lang="en-US" dirty="0"/>
          </a:p>
        </p:txBody>
      </p:sp>
      <p:sp>
        <p:nvSpPr>
          <p:cNvPr id="14" name="Double Wave 13">
            <a:hlinkClick r:id="rId13" action="ppaction://hlinksldjump"/>
          </p:cNvPr>
          <p:cNvSpPr/>
          <p:nvPr/>
        </p:nvSpPr>
        <p:spPr>
          <a:xfrm>
            <a:off x="1730126" y="2039231"/>
            <a:ext cx="1880316" cy="1300766"/>
          </a:xfrm>
          <a:prstGeom prst="doubleWav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حکومت های شکل گرفته </a:t>
            </a:r>
            <a:endParaRPr lang="en-US" dirty="0"/>
          </a:p>
        </p:txBody>
      </p:sp>
      <p:sp>
        <p:nvSpPr>
          <p:cNvPr id="15" name="Horizontal Scroll 14">
            <a:hlinkClick r:id="rId14" action="ppaction://hlinksldjump"/>
          </p:cNvPr>
          <p:cNvSpPr/>
          <p:nvPr/>
        </p:nvSpPr>
        <p:spPr>
          <a:xfrm>
            <a:off x="1730126" y="3824419"/>
            <a:ext cx="2047740" cy="809374"/>
          </a:xfrm>
          <a:prstGeom prst="horizont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بناهای تاریخی </a:t>
            </a:r>
            <a:endParaRPr lang="en-US" dirty="0"/>
          </a:p>
        </p:txBody>
      </p:sp>
      <p:sp>
        <p:nvSpPr>
          <p:cNvPr id="16" name="Vertical Scroll 15">
            <a:hlinkClick r:id="rId15" action="ppaction://hlinksldjump"/>
          </p:cNvPr>
          <p:cNvSpPr/>
          <p:nvPr/>
        </p:nvSpPr>
        <p:spPr>
          <a:xfrm>
            <a:off x="2174447" y="5266701"/>
            <a:ext cx="1159098" cy="1167987"/>
          </a:xfrm>
          <a:prstGeom prst="verticalScrol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موزه ها </a:t>
            </a:r>
            <a:endParaRPr lang="en-US" dirty="0"/>
          </a:p>
        </p:txBody>
      </p:sp>
    </p:spTree>
    <p:extLst>
      <p:ext uri="{BB962C8B-B14F-4D97-AF65-F5344CB8AC3E}">
        <p14:creationId xmlns:p14="http://schemas.microsoft.com/office/powerpoint/2010/main" val="776461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پیش از اسلام </a:t>
            </a:r>
            <a:endParaRPr lang="en-US" dirty="0">
              <a:solidFill>
                <a:srgbClr val="FF0000"/>
              </a:solidFill>
            </a:endParaRPr>
          </a:p>
        </p:txBody>
      </p:sp>
      <p:sp>
        <p:nvSpPr>
          <p:cNvPr id="3" name="Content Placeholder 2"/>
          <p:cNvSpPr>
            <a:spLocks noGrp="1"/>
          </p:cNvSpPr>
          <p:nvPr>
            <p:ph idx="1"/>
          </p:nvPr>
        </p:nvSpPr>
        <p:spPr/>
        <p:txBody>
          <a:bodyPr/>
          <a:lstStyle/>
          <a:p>
            <a:pPr marL="0" indent="0" algn="r" rtl="1">
              <a:buNone/>
            </a:pPr>
            <a:r>
              <a:rPr lang="fa-IR" dirty="0" smtClean="0"/>
              <a:t>در </a:t>
            </a:r>
            <a:r>
              <a:rPr lang="fa-IR" dirty="0"/>
              <a:t>منطقه قزوین صدها تپه باستانی شناسایی شده‌است و تنها تپه </a:t>
            </a:r>
            <a:r>
              <a:rPr lang="fa-IR" dirty="0" smtClean="0"/>
              <a:t>سگزآباد نشانگر </a:t>
            </a:r>
            <a:r>
              <a:rPr lang="fa-IR" dirty="0"/>
              <a:t>شهرمندی ۹۰۰۰ ساله یکجانشینی در این دشت برومند است</a:t>
            </a:r>
            <a:r>
              <a:rPr lang="fa-IR" dirty="0" smtClean="0"/>
              <a:t>.. </a:t>
            </a:r>
            <a:r>
              <a:rPr lang="fa-IR" dirty="0"/>
              <a:t>در زمان حکومت مادها یکی از نقاط مهم کشور بوده و دژ «ماگ بیتو» در جنوب غربی قزوین و تحت فرمان «هانا سیروکا» از امیران ماد بوده‌است. در نیمه نخست قرن نهم پیش از میلاد، دژ «ماگ بیتو» در قزوین مورد هجوم «آداد پنجم» فرمانروای آشور </a:t>
            </a:r>
            <a:r>
              <a:rPr lang="fa-IR" dirty="0" smtClean="0"/>
              <a:t>قررار </a:t>
            </a:r>
            <a:r>
              <a:rPr lang="fa-IR" dirty="0"/>
              <a:t>گرفت و ویران شد</a:t>
            </a:r>
            <a:r>
              <a:rPr lang="fa-IR" dirty="0" smtClean="0"/>
              <a:t>.</a:t>
            </a:r>
          </a:p>
          <a:p>
            <a:pPr marL="0" indent="0" algn="r" rtl="1">
              <a:buNone/>
            </a:pPr>
            <a:r>
              <a:rPr lang="fa-IR" dirty="0"/>
              <a:t>بنای شهر قزوین را به شاپور ذوالاکتاف </a:t>
            </a:r>
            <a:r>
              <a:rPr lang="fa-IR" dirty="0" smtClean="0"/>
              <a:t>ساخته و </a:t>
            </a:r>
            <a:r>
              <a:rPr lang="fa-IR" dirty="0"/>
              <a:t>آنجا را شاد شاپور نامید. </a:t>
            </a:r>
            <a:endParaRPr lang="fa-IR" dirty="0" smtClean="0"/>
          </a:p>
          <a:p>
            <a:pPr marL="0" indent="0" algn="r" rtl="1">
              <a:buNone/>
            </a:pPr>
            <a:r>
              <a:rPr lang="fa-IR" dirty="0" smtClean="0"/>
              <a:t>نوشته‌های </a:t>
            </a:r>
            <a:r>
              <a:rPr lang="fa-IR" dirty="0"/>
              <a:t>باستانی یونان قزوین را با نام «راژیا» معرفی می‌کند و پس از آن در نوشته‌های اروپایی این شهر با نام شهر باستانی «آرساس» یا «آرساسیا» شناخته می‌شده‌است</a:t>
            </a:r>
            <a:r>
              <a:rPr lang="fa-IR" dirty="0" smtClean="0"/>
              <a:t>.</a:t>
            </a:r>
            <a:r>
              <a:rPr lang="fa-IR" dirty="0"/>
              <a:t> اشکانیان قزوین را به نام مؤسس آن «اردپا» می‌خواندند؛ و ساسانیان نام این شهر را «کشوین» (یعنی سرزمینی که نباید از آن غافل </a:t>
            </a:r>
            <a:r>
              <a:rPr lang="fa-IR" dirty="0" smtClean="0"/>
              <a:t>شد)گذاشته بودند.</a:t>
            </a:r>
            <a:endParaRPr lang="en-US" dirty="0"/>
          </a:p>
        </p:txBody>
      </p:sp>
      <p:sp>
        <p:nvSpPr>
          <p:cNvPr id="4" name="Left Arrow 3">
            <a:hlinkClick r:id="rId2" action="ppaction://hlinksldjump"/>
          </p:cNvPr>
          <p:cNvSpPr/>
          <p:nvPr/>
        </p:nvSpPr>
        <p:spPr>
          <a:xfrm>
            <a:off x="9350606" y="5614352"/>
            <a:ext cx="1398494" cy="8471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b="1" dirty="0" smtClean="0">
                <a:solidFill>
                  <a:srgbClr val="FF0000"/>
                </a:solidFill>
              </a:rPr>
              <a:t>برگشت </a:t>
            </a:r>
            <a:endParaRPr lang="en-US" b="1" dirty="0">
              <a:solidFill>
                <a:srgbClr val="FF0000"/>
              </a:solidFill>
            </a:endParaRPr>
          </a:p>
        </p:txBody>
      </p:sp>
    </p:spTree>
    <p:extLst>
      <p:ext uri="{BB962C8B-B14F-4D97-AF65-F5344CB8AC3E}">
        <p14:creationId xmlns:p14="http://schemas.microsoft.com/office/powerpoint/2010/main" val="1065263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پس از اسلام </a:t>
            </a:r>
            <a:endParaRPr lang="en-US" dirty="0">
              <a:solidFill>
                <a:srgbClr val="FF0000"/>
              </a:solidFill>
            </a:endParaRPr>
          </a:p>
        </p:txBody>
      </p:sp>
      <p:sp>
        <p:nvSpPr>
          <p:cNvPr id="3" name="Content Placeholder 2"/>
          <p:cNvSpPr>
            <a:spLocks noGrp="1"/>
          </p:cNvSpPr>
          <p:nvPr>
            <p:ph idx="1"/>
          </p:nvPr>
        </p:nvSpPr>
        <p:spPr>
          <a:xfrm>
            <a:off x="1103312" y="1748016"/>
            <a:ext cx="8946541" cy="4195481"/>
          </a:xfrm>
        </p:spPr>
        <p:txBody>
          <a:bodyPr>
            <a:normAutofit/>
          </a:bodyPr>
          <a:lstStyle/>
          <a:p>
            <a:pPr marL="0" indent="0" algn="just" rtl="1">
              <a:buNone/>
            </a:pPr>
            <a:r>
              <a:rPr lang="fa-IR" dirty="0" smtClean="0"/>
              <a:t>قزوین </a:t>
            </a:r>
            <a:r>
              <a:rPr lang="fa-IR" dirty="0" smtClean="0"/>
              <a:t>در </a:t>
            </a:r>
            <a:r>
              <a:rPr lang="fa-IR" dirty="0"/>
              <a:t>سال ۲۱ هجری به نام مرز </a:t>
            </a:r>
            <a:r>
              <a:rPr lang="fa-IR" dirty="0" smtClean="0"/>
              <a:t>مسلمانان </a:t>
            </a:r>
            <a:r>
              <a:rPr lang="fa-IR" dirty="0"/>
              <a:t>شناخته شد و مسلمانان برای جهاد با کفار دیلم به سوی آن رهسپار شدند. روایات فراوانی وجود دارد که در آن‌ها بر بزرگی قزوین و کارکرد زمامداران حکومت اسلامی </a:t>
            </a:r>
            <a:r>
              <a:rPr lang="fa-IR" dirty="0" smtClean="0"/>
              <a:t>تأکید </a:t>
            </a:r>
            <a:r>
              <a:rPr lang="fa-IR" dirty="0"/>
              <a:t>شده‌است.</a:t>
            </a:r>
          </a:p>
          <a:p>
            <a:pPr marL="0" indent="0" algn="just" rtl="1">
              <a:buNone/>
            </a:pPr>
            <a:r>
              <a:rPr lang="fa-IR" dirty="0"/>
              <a:t>اعزام چهار هزار تن از مسلمانان به فرماندهی ربیع بن خثیم در سال ۳۶ هجری و پیش از جنگ صفین به قزوین  نمونه‌ای از این توجه‌است. </a:t>
            </a:r>
          </a:p>
          <a:p>
            <a:pPr marL="0" indent="0" algn="just" rtl="1">
              <a:buNone/>
            </a:pPr>
            <a:r>
              <a:rPr lang="fa-IR" dirty="0"/>
              <a:t>سعید بن العاص بن امیه که از طرف عثمان والی </a:t>
            </a:r>
            <a:r>
              <a:rPr lang="fa-IR" dirty="0" smtClean="0"/>
              <a:t>کوفه بوده </a:t>
            </a:r>
            <a:r>
              <a:rPr lang="fa-IR" dirty="0"/>
              <a:t>برای جنگ با دیلمیان به قزوین می‌آید و آن را شهری استوار و آباد می‌کند قطعاً این عمران اولیه قبل از سال ۳۵ هجری که سال قتل عثمان است صورت گرفته‌است.</a:t>
            </a:r>
          </a:p>
          <a:p>
            <a:pPr marL="0" indent="0" algn="just" rtl="1">
              <a:buNone/>
            </a:pPr>
            <a:r>
              <a:rPr lang="fa-IR" dirty="0"/>
              <a:t>خانه‌سازی در بیرون از قلعه کهن شهر ظاهراً نخستین بار بدست محمد بن سنان عجلی و در سال ۹۰ هجری انجام شده و دیگران نیز به تقلید از او در بیرون از شهر به خانه‌سازی پرداخته‌اند و شهر را گسترش بخشیده‌اند.</a:t>
            </a:r>
          </a:p>
          <a:p>
            <a:pPr algn="r" rtl="1"/>
            <a:endParaRPr lang="en-US" dirty="0"/>
          </a:p>
        </p:txBody>
      </p:sp>
      <p:sp>
        <p:nvSpPr>
          <p:cNvPr id="4" name="Left Arrow 3">
            <a:hlinkClick r:id="rId2" action="ppaction://hlinksldjump"/>
          </p:cNvPr>
          <p:cNvSpPr/>
          <p:nvPr/>
        </p:nvSpPr>
        <p:spPr>
          <a:xfrm>
            <a:off x="1103312" y="5838264"/>
            <a:ext cx="1398494" cy="8471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b="1" dirty="0" smtClean="0">
                <a:solidFill>
                  <a:srgbClr val="FF0000"/>
                </a:solidFill>
              </a:rPr>
              <a:t>برگشت </a:t>
            </a:r>
            <a:endParaRPr lang="en-US" b="1" dirty="0">
              <a:solidFill>
                <a:srgbClr val="FF0000"/>
              </a:solidFill>
            </a:endParaRPr>
          </a:p>
        </p:txBody>
      </p:sp>
    </p:spTree>
    <p:extLst>
      <p:ext uri="{BB962C8B-B14F-4D97-AF65-F5344CB8AC3E}">
        <p14:creationId xmlns:p14="http://schemas.microsoft.com/office/powerpoint/2010/main" val="1353764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عصر سلجوقیان</a:t>
            </a:r>
            <a:endParaRPr lang="en-US" dirty="0">
              <a:solidFill>
                <a:srgbClr val="FF0000"/>
              </a:solidFill>
            </a:endParaRPr>
          </a:p>
        </p:txBody>
      </p:sp>
      <p:sp>
        <p:nvSpPr>
          <p:cNvPr id="3" name="Content Placeholder 2"/>
          <p:cNvSpPr>
            <a:spLocks noGrp="1"/>
          </p:cNvSpPr>
          <p:nvPr>
            <p:ph idx="1"/>
          </p:nvPr>
        </p:nvSpPr>
        <p:spPr>
          <a:xfrm>
            <a:off x="995735" y="1595718"/>
            <a:ext cx="8946541" cy="4195481"/>
          </a:xfrm>
        </p:spPr>
        <p:txBody>
          <a:bodyPr/>
          <a:lstStyle/>
          <a:p>
            <a:pPr marL="0" indent="0" algn="just" rtl="1">
              <a:buNone/>
            </a:pPr>
            <a:r>
              <a:rPr lang="fa-IR" dirty="0" smtClean="0"/>
              <a:t>طغرل </a:t>
            </a:r>
            <a:r>
              <a:rPr lang="fa-IR" dirty="0"/>
              <a:t>در سال ۴۳۳ ه‍.ق قزوین را فتح کرد ویکی از شیعیان علوی را به حکومت قزوین انتخاب کرد. وی در سال ۴۵۵ ه‍.ق در گذشت و بنابر وصیتش، سلیمان پسرش به جانشینی او برگزیده شد، اما سران لشکر که به آلب ارسلان پسر دیگر طغرل دلبستگی داشتند در قزوین جمع شده و خطبه پادشاهی را به نام وی خواندند. چنین رویدادی نشانگر آن است که قزوین در آغاز دوره سلجوقی دارای موقعیتی ویژه بوده‌است. در دوره آلب ارسلان حکومت قزوین در یک دوره شصت ساله بر عهده خاندان جعفری از اصیل‌ترین خاندان‌های علمی شیعی در ایران و از نوادگان جعفر طیار </a:t>
            </a:r>
            <a:r>
              <a:rPr lang="fa-IR" dirty="0" smtClean="0"/>
              <a:t>بوده‌است.</a:t>
            </a:r>
            <a:endParaRPr lang="en-US" dirty="0"/>
          </a:p>
        </p:txBody>
      </p:sp>
      <p:sp>
        <p:nvSpPr>
          <p:cNvPr id="4" name="Left Arrow 3">
            <a:hlinkClick r:id="rId2" action="ppaction://hlinksldjump"/>
          </p:cNvPr>
          <p:cNvSpPr/>
          <p:nvPr/>
        </p:nvSpPr>
        <p:spPr>
          <a:xfrm>
            <a:off x="9350606" y="5232942"/>
            <a:ext cx="1398494" cy="8471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b="1" dirty="0" smtClean="0">
                <a:solidFill>
                  <a:srgbClr val="FF0000"/>
                </a:solidFill>
              </a:rPr>
              <a:t>برگشت </a:t>
            </a:r>
            <a:endParaRPr lang="en-US" b="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145" y="3573453"/>
            <a:ext cx="3936998" cy="2362199"/>
          </a:xfrm>
          <a:prstGeom prst="rect">
            <a:avLst/>
          </a:prstGeom>
        </p:spPr>
      </p:pic>
    </p:spTree>
    <p:extLst>
      <p:ext uri="{BB962C8B-B14F-4D97-AF65-F5344CB8AC3E}">
        <p14:creationId xmlns:p14="http://schemas.microsoft.com/office/powerpoint/2010/main" val="3003445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عصر صفویه</a:t>
            </a:r>
            <a:endParaRPr lang="en-US" dirty="0">
              <a:solidFill>
                <a:srgbClr val="FF0000"/>
              </a:solidFill>
            </a:endParaRPr>
          </a:p>
        </p:txBody>
      </p:sp>
      <p:sp>
        <p:nvSpPr>
          <p:cNvPr id="3" name="Content Placeholder 2"/>
          <p:cNvSpPr>
            <a:spLocks noGrp="1"/>
          </p:cNvSpPr>
          <p:nvPr>
            <p:ph idx="1"/>
          </p:nvPr>
        </p:nvSpPr>
        <p:spPr>
          <a:xfrm>
            <a:off x="1103312" y="1461042"/>
            <a:ext cx="8946541" cy="4195481"/>
          </a:xfrm>
        </p:spPr>
        <p:txBody>
          <a:bodyPr/>
          <a:lstStyle/>
          <a:p>
            <a:pPr marL="0" indent="0" algn="r" rtl="1">
              <a:buNone/>
            </a:pPr>
            <a:r>
              <a:rPr lang="fa-IR" dirty="0"/>
              <a:t>شاه تهماسب صفوی به سال ۹۵۳ ه‍.ق به علت نزدیکی تبریز به مرزهای عثمانی و </a:t>
            </a:r>
            <a:r>
              <a:rPr lang="fa-IR" dirty="0" smtClean="0"/>
              <a:t>آسیب ‌پذیر </a:t>
            </a:r>
            <a:r>
              <a:rPr lang="fa-IR" dirty="0"/>
              <a:t>بودن این شهر و نیز دور بودن از خراسان و هجوم مداوم ازبکان به ایران پایتخت را به قزوین انتقال داد؛ که این پایتختی تا سال ۱۰۰۶ ه‍.ق (به مدت نیم قرن) ادامه </a:t>
            </a:r>
            <a:r>
              <a:rPr lang="fa-IR" dirty="0" smtClean="0"/>
              <a:t>داشت وشاه </a:t>
            </a:r>
            <a:r>
              <a:rPr lang="fa-IR" dirty="0"/>
              <a:t>تهماسب پس از انتقال پایتخت به قزوین دستور ساخت باغ بزرگی را در مرکز شهر قزوین </a:t>
            </a:r>
            <a:r>
              <a:rPr lang="fa-IR" dirty="0" smtClean="0"/>
              <a:t>داد.</a:t>
            </a:r>
          </a:p>
          <a:p>
            <a:pPr marL="0" indent="0" algn="r" rtl="1">
              <a:buNone/>
            </a:pPr>
            <a:r>
              <a:rPr lang="fa-IR" dirty="0" smtClean="0"/>
              <a:t>با </a:t>
            </a:r>
            <a:r>
              <a:rPr lang="fa-IR" dirty="0"/>
              <a:t>آغاز دوره صفوی و استقرار آن‌ها در مرزهای کهن با مرکزیت نواحی شمال و غرب ایران و اعلام حکومت شیعی، باب جدیدی را برای گسترش همه‌جانبه شهر قزوین فراهم آورد که آثار مکتوب مورخان و سیاحان و یادمان‌های تاریخی _فرهنگی، نمایانگر این گسترش است. </a:t>
            </a:r>
            <a:br>
              <a:rPr lang="fa-IR" dirty="0"/>
            </a:br>
            <a:endParaRPr lang="en-US" dirty="0"/>
          </a:p>
        </p:txBody>
      </p:sp>
      <p:sp>
        <p:nvSpPr>
          <p:cNvPr id="4" name="Left Arrow 3">
            <a:hlinkClick r:id="rId2" action="ppaction://hlinksldjump"/>
          </p:cNvPr>
          <p:cNvSpPr/>
          <p:nvPr/>
        </p:nvSpPr>
        <p:spPr>
          <a:xfrm>
            <a:off x="9350606" y="5232942"/>
            <a:ext cx="1398494" cy="8471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b="1" dirty="0" smtClean="0">
                <a:solidFill>
                  <a:srgbClr val="FF0000"/>
                </a:solidFill>
              </a:rPr>
              <a:t>برگشت </a:t>
            </a:r>
            <a:endParaRPr lang="en-US" b="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488" y="3953789"/>
            <a:ext cx="3429000" cy="1914525"/>
          </a:xfrm>
          <a:prstGeom prst="rect">
            <a:avLst/>
          </a:prstGeom>
        </p:spPr>
      </p:pic>
    </p:spTree>
    <p:extLst>
      <p:ext uri="{BB962C8B-B14F-4D97-AF65-F5344CB8AC3E}">
        <p14:creationId xmlns:p14="http://schemas.microsoft.com/office/powerpoint/2010/main" val="1063544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نبرد با افغان ها </a:t>
            </a:r>
            <a:endParaRPr lang="en-US" dirty="0">
              <a:solidFill>
                <a:srgbClr val="FF0000"/>
              </a:solidFill>
            </a:endParaRPr>
          </a:p>
        </p:txBody>
      </p:sp>
      <p:sp>
        <p:nvSpPr>
          <p:cNvPr id="3" name="Content Placeholder 2"/>
          <p:cNvSpPr>
            <a:spLocks noGrp="1"/>
          </p:cNvSpPr>
          <p:nvPr>
            <p:ph idx="1"/>
          </p:nvPr>
        </p:nvSpPr>
        <p:spPr>
          <a:xfrm>
            <a:off x="1103312" y="1445355"/>
            <a:ext cx="8946541" cy="4195481"/>
          </a:xfrm>
        </p:spPr>
        <p:txBody>
          <a:bodyPr/>
          <a:lstStyle/>
          <a:p>
            <a:pPr marL="0" indent="0" algn="r" rtl="1">
              <a:buNone/>
            </a:pPr>
            <a:r>
              <a:rPr lang="fa-IR" dirty="0"/>
              <a:t>با سقوط اصفهان به دست افغانها و تسلیم شدن شاه سلطان حسین در سال ۱۱۳۵ ه‍.ق طهماسب میرزا، فرزند سلطان حسین که در قزوین به سر می‌برد در آنجا تاجگذاری کرد. با اعلام تاجگذاری طهماسب میرزا، افغانها با سپاهی گران به سوی قزوین حرکت کردند و شاه طهماسب در نهایت خفت و خواری با شتاب فراوان قزوین را ترک و به سوی تبریز فرار کرد. سپاه افغان وارد شهر قزوین شد و مورد پذیرایی قزوینی‌ها قرار گرفت اما افغان‌ها به غارت اموال </a:t>
            </a:r>
            <a:r>
              <a:rPr lang="fa-IR" dirty="0" smtClean="0"/>
              <a:t>پرداختند</a:t>
            </a:r>
            <a:r>
              <a:rPr lang="fa-IR" dirty="0"/>
              <a:t>. مردم قزوین نیز همراه با قزلباشان </a:t>
            </a:r>
            <a:r>
              <a:rPr lang="fa-IR" dirty="0" smtClean="0"/>
              <a:t>بر </a:t>
            </a:r>
            <a:r>
              <a:rPr lang="fa-IR" dirty="0"/>
              <a:t>سر افغان‌ها ریخته و بسیاری را کشته و بسیاری از افغان‌ها نیز به سوی اصفهان </a:t>
            </a:r>
            <a:r>
              <a:rPr lang="fa-IR" dirty="0" smtClean="0"/>
              <a:t>فرارکردند.</a:t>
            </a:r>
            <a:endParaRPr lang="en-US" dirty="0"/>
          </a:p>
        </p:txBody>
      </p:sp>
      <p:sp>
        <p:nvSpPr>
          <p:cNvPr id="4" name="Left Arrow 3">
            <a:hlinkClick r:id="rId2" action="ppaction://hlinksldjump"/>
          </p:cNvPr>
          <p:cNvSpPr/>
          <p:nvPr/>
        </p:nvSpPr>
        <p:spPr>
          <a:xfrm>
            <a:off x="9350606" y="5232942"/>
            <a:ext cx="1398494" cy="8471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b="1" dirty="0" smtClean="0">
                <a:solidFill>
                  <a:srgbClr val="FF0000"/>
                </a:solidFill>
              </a:rPr>
              <a:t>برگشت </a:t>
            </a:r>
            <a:endParaRPr lang="en-US" b="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229" y="3311482"/>
            <a:ext cx="3523970" cy="2345042"/>
          </a:xfrm>
          <a:prstGeom prst="rect">
            <a:avLst/>
          </a:prstGeom>
        </p:spPr>
      </p:pic>
    </p:spTree>
    <p:extLst>
      <p:ext uri="{BB962C8B-B14F-4D97-AF65-F5344CB8AC3E}">
        <p14:creationId xmlns:p14="http://schemas.microsoft.com/office/powerpoint/2010/main" val="3013975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269" y="385757"/>
            <a:ext cx="9404723" cy="2381528"/>
          </a:xfrm>
        </p:spPr>
        <p:txBody>
          <a:bodyPr/>
          <a:lstStyle/>
          <a:p>
            <a:pPr algn="ctr" rtl="1"/>
            <a:r>
              <a:rPr lang="fa-IR" dirty="0" smtClean="0">
                <a:solidFill>
                  <a:srgbClr val="FFFF00"/>
                </a:solidFill>
              </a:rPr>
              <a:t>برخی </a:t>
            </a:r>
            <a:r>
              <a:rPr lang="fa-IR" dirty="0" smtClean="0">
                <a:solidFill>
                  <a:srgbClr val="FFFF00"/>
                </a:solidFill>
              </a:rPr>
              <a:t>از بناهای تاریخی</a:t>
            </a:r>
            <a:r>
              <a:rPr lang="fa-IR" dirty="0" smtClean="0"/>
              <a:t> </a:t>
            </a:r>
            <a:r>
              <a:rPr lang="fa-IR" dirty="0" smtClean="0"/>
              <a:t/>
            </a:r>
            <a:br>
              <a:rPr lang="fa-IR" dirty="0" smtClean="0"/>
            </a:br>
            <a:r>
              <a:rPr lang="fa-IR" dirty="0" smtClean="0"/>
              <a:t/>
            </a:r>
            <a:br>
              <a:rPr lang="fa-IR" dirty="0" smtClean="0"/>
            </a:br>
            <a:r>
              <a:rPr lang="fa-IR" sz="2400" b="1" dirty="0" smtClean="0"/>
              <a:t>روی مکان موردنظر کلیک کنید</a:t>
            </a:r>
            <a:endParaRPr lang="en-US" sz="2400" b="1" dirty="0"/>
          </a:p>
        </p:txBody>
      </p:sp>
      <p:pic>
        <p:nvPicPr>
          <p:cNvPr id="4" name="Content Placeholder 3">
            <a:hlinkClick r:id="rId2" action="ppaction://hlinksldjump"/>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80862" y="1502976"/>
            <a:ext cx="3635883" cy="2423922"/>
          </a:xfrm>
        </p:spPr>
      </p:pic>
      <p:pic>
        <p:nvPicPr>
          <p:cNvPr id="5" name="Picture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0862" y="4282226"/>
            <a:ext cx="3635882" cy="2376152"/>
          </a:xfrm>
          <a:prstGeom prst="rect">
            <a:avLst/>
          </a:prstGeom>
        </p:spPr>
      </p:pic>
      <p:pic>
        <p:nvPicPr>
          <p:cNvPr id="6" name="Picture 5">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353" y="1609311"/>
            <a:ext cx="3539523" cy="2423922"/>
          </a:xfrm>
          <a:prstGeom prst="rect">
            <a:avLst/>
          </a:prstGeom>
        </p:spPr>
      </p:pic>
      <p:pic>
        <p:nvPicPr>
          <p:cNvPr id="7" name="Picture 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43099" y="2834246"/>
            <a:ext cx="3442416" cy="2397975"/>
          </a:xfrm>
          <a:prstGeom prst="rect">
            <a:avLst/>
          </a:prstGeom>
        </p:spPr>
      </p:pic>
      <p:pic>
        <p:nvPicPr>
          <p:cNvPr id="8" name="Picture 7">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3669" y="4282226"/>
            <a:ext cx="3584083" cy="2389389"/>
          </a:xfrm>
          <a:prstGeom prst="rect">
            <a:avLst/>
          </a:prstGeom>
        </p:spPr>
      </p:pic>
      <p:sp>
        <p:nvSpPr>
          <p:cNvPr id="10" name="TextBox 9"/>
          <p:cNvSpPr txBox="1"/>
          <p:nvPr/>
        </p:nvSpPr>
        <p:spPr>
          <a:xfrm>
            <a:off x="8601961" y="3465233"/>
            <a:ext cx="2589780" cy="461665"/>
          </a:xfrm>
          <a:prstGeom prst="rect">
            <a:avLst/>
          </a:prstGeom>
          <a:noFill/>
        </p:spPr>
        <p:txBody>
          <a:bodyPr wrap="square" rtlCol="0">
            <a:spAutoFit/>
          </a:bodyPr>
          <a:lstStyle/>
          <a:p>
            <a:r>
              <a:rPr lang="fa-IR" sz="2400" b="1" dirty="0" smtClean="0">
                <a:solidFill>
                  <a:srgbClr val="FF0000"/>
                </a:solidFill>
                <a:hlinkClick r:id="rId2" action="ppaction://hlinksldjump"/>
              </a:rPr>
              <a:t>آب انبار سردار بزرگ </a:t>
            </a:r>
            <a:endParaRPr lang="en-US" sz="2400" b="1" dirty="0">
              <a:solidFill>
                <a:srgbClr val="FF0000"/>
              </a:solidFill>
            </a:endParaRPr>
          </a:p>
        </p:txBody>
      </p:sp>
      <p:sp>
        <p:nvSpPr>
          <p:cNvPr id="11" name="TextBox 10"/>
          <p:cNvSpPr txBox="1"/>
          <p:nvPr/>
        </p:nvSpPr>
        <p:spPr>
          <a:xfrm>
            <a:off x="5659631" y="4642040"/>
            <a:ext cx="2434107" cy="523220"/>
          </a:xfrm>
          <a:prstGeom prst="rect">
            <a:avLst/>
          </a:prstGeom>
          <a:noFill/>
        </p:spPr>
        <p:txBody>
          <a:bodyPr wrap="square" rtlCol="0">
            <a:spAutoFit/>
          </a:bodyPr>
          <a:lstStyle/>
          <a:p>
            <a:r>
              <a:rPr lang="fa-IR" sz="2000" b="1" dirty="0" smtClean="0">
                <a:solidFill>
                  <a:srgbClr val="FFFF00"/>
                </a:solidFill>
                <a:hlinkClick r:id="rId8" action="ppaction://hlinksldjump"/>
              </a:rPr>
              <a:t>کاخ </a:t>
            </a:r>
            <a:r>
              <a:rPr lang="fa-IR" sz="2800" b="1" dirty="0" smtClean="0">
                <a:solidFill>
                  <a:srgbClr val="FFFF00"/>
                </a:solidFill>
                <a:hlinkClick r:id="rId8" action="ppaction://hlinksldjump"/>
              </a:rPr>
              <a:t>چهلستون</a:t>
            </a:r>
            <a:endParaRPr lang="en-US" sz="2000" b="1" dirty="0">
              <a:solidFill>
                <a:srgbClr val="FFFF00"/>
              </a:solidFill>
            </a:endParaRPr>
          </a:p>
        </p:txBody>
      </p:sp>
      <p:sp>
        <p:nvSpPr>
          <p:cNvPr id="12" name="TextBox 11"/>
          <p:cNvSpPr txBox="1"/>
          <p:nvPr/>
        </p:nvSpPr>
        <p:spPr>
          <a:xfrm>
            <a:off x="1955710" y="4607020"/>
            <a:ext cx="2953160" cy="461665"/>
          </a:xfrm>
          <a:prstGeom prst="rect">
            <a:avLst/>
          </a:prstGeom>
          <a:noFill/>
        </p:spPr>
        <p:txBody>
          <a:bodyPr wrap="square" rtlCol="0">
            <a:spAutoFit/>
          </a:bodyPr>
          <a:lstStyle/>
          <a:p>
            <a:r>
              <a:rPr lang="fa-IR" sz="2400" b="1" dirty="0" smtClean="0">
                <a:hlinkClick r:id="rId10" action="ppaction://hlinksldjump"/>
              </a:rPr>
              <a:t>کلیسای کانتور</a:t>
            </a:r>
            <a:endParaRPr lang="en-US" sz="2400" b="1" dirty="0"/>
          </a:p>
        </p:txBody>
      </p:sp>
      <p:sp>
        <p:nvSpPr>
          <p:cNvPr id="13" name="TextBox 12"/>
          <p:cNvSpPr txBox="1"/>
          <p:nvPr/>
        </p:nvSpPr>
        <p:spPr>
          <a:xfrm>
            <a:off x="484734" y="1644752"/>
            <a:ext cx="2760760" cy="461665"/>
          </a:xfrm>
          <a:prstGeom prst="rect">
            <a:avLst/>
          </a:prstGeom>
          <a:noFill/>
        </p:spPr>
        <p:txBody>
          <a:bodyPr wrap="square" rtlCol="0">
            <a:spAutoFit/>
          </a:bodyPr>
          <a:lstStyle/>
          <a:p>
            <a:r>
              <a:rPr lang="fa-IR" sz="2400" b="1" dirty="0">
                <a:solidFill>
                  <a:srgbClr val="FFFF00"/>
                </a:solidFill>
                <a:hlinkClick r:id="rId6" action="ppaction://hlinksldjump"/>
              </a:rPr>
              <a:t>کاروان‌سرای سعدالسلطنه</a:t>
            </a:r>
            <a:endParaRPr lang="en-US" sz="2400" b="1" dirty="0">
              <a:solidFill>
                <a:srgbClr val="FFFF00"/>
              </a:solidFill>
            </a:endParaRPr>
          </a:p>
        </p:txBody>
      </p:sp>
      <p:sp>
        <p:nvSpPr>
          <p:cNvPr id="14" name="TextBox 13"/>
          <p:cNvSpPr txBox="1"/>
          <p:nvPr/>
        </p:nvSpPr>
        <p:spPr>
          <a:xfrm>
            <a:off x="9896851" y="6055479"/>
            <a:ext cx="2884868" cy="461665"/>
          </a:xfrm>
          <a:prstGeom prst="rect">
            <a:avLst/>
          </a:prstGeom>
          <a:noFill/>
        </p:spPr>
        <p:txBody>
          <a:bodyPr wrap="square" rtlCol="0">
            <a:spAutoFit/>
          </a:bodyPr>
          <a:lstStyle/>
          <a:p>
            <a:r>
              <a:rPr lang="fa-IR" sz="2400" b="1" dirty="0" smtClean="0">
                <a:solidFill>
                  <a:schemeClr val="bg1"/>
                </a:solidFill>
                <a:hlinkClick r:id="rId4" action="ppaction://hlinksldjump"/>
              </a:rPr>
              <a:t>مسجد جامع</a:t>
            </a:r>
            <a:endParaRPr lang="en-US" sz="2400" b="1" dirty="0">
              <a:solidFill>
                <a:schemeClr val="bg1"/>
              </a:solidFill>
            </a:endParaRPr>
          </a:p>
        </p:txBody>
      </p:sp>
      <p:sp>
        <p:nvSpPr>
          <p:cNvPr id="15" name="Right Arrow 14">
            <a:hlinkClick r:id="rId12" action="ppaction://hlinksldjump"/>
          </p:cNvPr>
          <p:cNvSpPr/>
          <p:nvPr/>
        </p:nvSpPr>
        <p:spPr>
          <a:xfrm>
            <a:off x="5417393" y="5656532"/>
            <a:ext cx="1398494" cy="86061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smtClean="0"/>
              <a:t>صفحه اول </a:t>
            </a:r>
            <a:endParaRPr lang="en-US" dirty="0"/>
          </a:p>
        </p:txBody>
      </p:sp>
    </p:spTree>
    <p:extLst>
      <p:ext uri="{BB962C8B-B14F-4D97-AF65-F5344CB8AC3E}">
        <p14:creationId xmlns:p14="http://schemas.microsoft.com/office/powerpoint/2010/main" val="4141082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0000"/>
                </a:solidFill>
              </a:rPr>
              <a:t>آ</a:t>
            </a:r>
            <a:r>
              <a:rPr lang="fa-IR" dirty="0" smtClean="0">
                <a:solidFill>
                  <a:srgbClr val="FF0000"/>
                </a:solidFill>
              </a:rPr>
              <a:t>ب انبار سردار بزرگ</a:t>
            </a:r>
            <a:endParaRPr lang="en-US" dirty="0">
              <a:solidFill>
                <a:srgbClr val="FF0000"/>
              </a:solidFill>
            </a:endParaRPr>
          </a:p>
        </p:txBody>
      </p:sp>
      <p:sp>
        <p:nvSpPr>
          <p:cNvPr id="3" name="Content Placeholder 2"/>
          <p:cNvSpPr>
            <a:spLocks noGrp="1"/>
          </p:cNvSpPr>
          <p:nvPr>
            <p:ph idx="1"/>
          </p:nvPr>
        </p:nvSpPr>
        <p:spPr>
          <a:xfrm>
            <a:off x="1057858" y="1676400"/>
            <a:ext cx="8946541" cy="4195481"/>
          </a:xfrm>
        </p:spPr>
        <p:txBody>
          <a:bodyPr/>
          <a:lstStyle/>
          <a:p>
            <a:pPr marL="0" indent="0" algn="just" rtl="1">
              <a:buNone/>
            </a:pPr>
            <a:r>
              <a:rPr lang="fa-IR" dirty="0"/>
              <a:t>آب انبار سردار </a:t>
            </a:r>
            <a:r>
              <a:rPr lang="fa-IR" dirty="0" smtClean="0"/>
              <a:t>بزرگ </a:t>
            </a:r>
            <a:r>
              <a:rPr lang="fa-IR" dirty="0"/>
              <a:t> گنبدی بلند و آجری دارد که نورگیرهایی روی بدنه‌ی آن طراحی شده‌اند و در بالای گنبد نیز، مخروطی کوچک از کاشی فیروزه‌ای قرار دارد. ارتفاع بلندترین قسمت این سازه تا کف، حدود ۲۸.۵ متر برآورد می‌شود. به جز بادگیر مرکزی، چهار روزن مشبک دیگر برای تهویه در گنبد آب‌انبار طراحی کرده‌اند. در دو سمت ورودی آب‌انبار سردار بزرگ، با سکوهایی سنگی برای نشستن و استراحت مواجه می‌شوید. راهی سنگی نیز روبرویتان خواهد بود که تقریبا پنجاه پله دارد و برای دسترسی به آب، باید ۱۲.۵ متر پایین بروید. این راه در نهایت به کانالی مشهور به راه شیر منتهی می‌شود که دارای سقفی قوسی شکل است.</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714" y="3674465"/>
            <a:ext cx="3571174" cy="2380783"/>
          </a:xfrm>
          <a:prstGeom prst="rect">
            <a:avLst/>
          </a:prstGeom>
        </p:spPr>
      </p:pic>
      <p:sp>
        <p:nvSpPr>
          <p:cNvPr id="5" name="Left Arrow 4">
            <a:hlinkClick r:id="rId3" action="ppaction://hlinksldjump"/>
          </p:cNvPr>
          <p:cNvSpPr/>
          <p:nvPr/>
        </p:nvSpPr>
        <p:spPr>
          <a:xfrm>
            <a:off x="9350606" y="5232942"/>
            <a:ext cx="1398494" cy="8471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b="1" dirty="0" smtClean="0">
                <a:solidFill>
                  <a:srgbClr val="FF0000"/>
                </a:solidFill>
              </a:rPr>
              <a:t>برگشت </a:t>
            </a:r>
            <a:endParaRPr lang="en-US" b="1" dirty="0">
              <a:solidFill>
                <a:srgbClr val="FF0000"/>
              </a:solidFill>
            </a:endParaRPr>
          </a:p>
        </p:txBody>
      </p:sp>
    </p:spTree>
    <p:extLst>
      <p:ext uri="{BB962C8B-B14F-4D97-AF65-F5344CB8AC3E}">
        <p14:creationId xmlns:p14="http://schemas.microsoft.com/office/powerpoint/2010/main" val="3243537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مسجد جامعه</a:t>
            </a:r>
            <a:endParaRPr lang="en-US" dirty="0">
              <a:solidFill>
                <a:srgbClr val="FF0000"/>
              </a:solidFill>
            </a:endParaRPr>
          </a:p>
        </p:txBody>
      </p:sp>
      <p:sp>
        <p:nvSpPr>
          <p:cNvPr id="3" name="Content Placeholder 2"/>
          <p:cNvSpPr>
            <a:spLocks noGrp="1"/>
          </p:cNvSpPr>
          <p:nvPr>
            <p:ph idx="1"/>
          </p:nvPr>
        </p:nvSpPr>
        <p:spPr>
          <a:xfrm>
            <a:off x="1103312" y="1461043"/>
            <a:ext cx="8946541" cy="4195481"/>
          </a:xfrm>
        </p:spPr>
        <p:txBody>
          <a:bodyPr/>
          <a:lstStyle/>
          <a:p>
            <a:pPr marL="0" indent="0" algn="just" rtl="1">
              <a:buNone/>
            </a:pPr>
            <a:r>
              <a:rPr lang="fa-IR" b="1" dirty="0"/>
              <a:t>مسجد جامع قزوین</a:t>
            </a:r>
            <a:r>
              <a:rPr lang="fa-IR" dirty="0"/>
              <a:t> یا </a:t>
            </a:r>
            <a:r>
              <a:rPr lang="fa-IR" b="1" dirty="0"/>
              <a:t>مسجد جامع عتیق</a:t>
            </a:r>
            <a:r>
              <a:rPr lang="fa-IR" dirty="0"/>
              <a:t> یا </a:t>
            </a:r>
            <a:r>
              <a:rPr lang="fa-IR" b="1" dirty="0"/>
              <a:t>مسجد جامع کبیر</a:t>
            </a:r>
            <a:r>
              <a:rPr lang="fa-IR" dirty="0"/>
              <a:t> از بزرگ‌ترین مساجد ایران و کهن‌ترین مسجدجامع ایران است. بنای نخست آن بر روی آتشکدهای از دوران ساسانیان ساخته شده‌است. آتشکده دربخش ایوان جنوبی بوده‌است. این مسجد به سبک چهار ایوانی است و در شهر قزوین قرار دارد. این بنا به فرمان هارون‌الرشید و به سال ۱۹۲ هجری ساخته شده‌است. در یورش مغولان به قزوین و از آن جا که مهم‌ترین مسجد شهر بوده، بخشی از آن (و از جمله ایوان جنوبی) تخریب گشته ولی در دوره‌های پسین ترمیم گردیده‌است.</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7188" y="3232173"/>
            <a:ext cx="4279542" cy="2847933"/>
          </a:xfrm>
          <a:prstGeom prst="rect">
            <a:avLst/>
          </a:prstGeom>
        </p:spPr>
      </p:pic>
      <p:sp>
        <p:nvSpPr>
          <p:cNvPr id="5" name="Left Arrow 4">
            <a:hlinkClick r:id="rId3" action="ppaction://hlinksldjump"/>
          </p:cNvPr>
          <p:cNvSpPr/>
          <p:nvPr/>
        </p:nvSpPr>
        <p:spPr>
          <a:xfrm>
            <a:off x="9350606" y="5232942"/>
            <a:ext cx="1398494" cy="8471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b="1" dirty="0" smtClean="0">
                <a:solidFill>
                  <a:srgbClr val="FF0000"/>
                </a:solidFill>
              </a:rPr>
              <a:t>برگشت </a:t>
            </a:r>
            <a:endParaRPr lang="en-US" b="1" dirty="0">
              <a:solidFill>
                <a:srgbClr val="FF0000"/>
              </a:solidFill>
            </a:endParaRPr>
          </a:p>
        </p:txBody>
      </p:sp>
    </p:spTree>
    <p:extLst>
      <p:ext uri="{BB962C8B-B14F-4D97-AF65-F5344CB8AC3E}">
        <p14:creationId xmlns:p14="http://schemas.microsoft.com/office/powerpoint/2010/main" val="2784198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425472"/>
            <a:ext cx="9404723" cy="1400530"/>
          </a:xfrm>
        </p:spPr>
        <p:txBody>
          <a:bodyPr/>
          <a:lstStyle/>
          <a:p>
            <a:pPr algn="ctr"/>
            <a:r>
              <a:rPr lang="fa-IR" dirty="0">
                <a:solidFill>
                  <a:srgbClr val="FF0000"/>
                </a:solidFill>
              </a:rPr>
              <a:t>کاروان‌سرای سعدالسلطنه</a:t>
            </a:r>
            <a:endParaRPr lang="en-US" dirty="0">
              <a:solidFill>
                <a:srgbClr val="FF0000"/>
              </a:solidFill>
            </a:endParaRPr>
          </a:p>
        </p:txBody>
      </p:sp>
      <p:sp>
        <p:nvSpPr>
          <p:cNvPr id="3" name="Content Placeholder 2"/>
          <p:cNvSpPr>
            <a:spLocks noGrp="1"/>
          </p:cNvSpPr>
          <p:nvPr>
            <p:ph idx="1"/>
          </p:nvPr>
        </p:nvSpPr>
        <p:spPr>
          <a:xfrm>
            <a:off x="1103312" y="1461043"/>
            <a:ext cx="8946541" cy="4195481"/>
          </a:xfrm>
        </p:spPr>
        <p:txBody>
          <a:bodyPr/>
          <a:lstStyle/>
          <a:p>
            <a:pPr marL="0" indent="0" algn="just" rtl="1">
              <a:buNone/>
            </a:pPr>
            <a:r>
              <a:rPr lang="fa-IR" b="1" dirty="0" smtClean="0"/>
              <a:t>کاروان‌سرای </a:t>
            </a:r>
            <a:r>
              <a:rPr lang="fa-IR" b="1" dirty="0"/>
              <a:t>سعدالسلطنه</a:t>
            </a:r>
            <a:r>
              <a:rPr lang="fa-IR" dirty="0"/>
              <a:t> به دستور «</a:t>
            </a:r>
            <a:r>
              <a:rPr lang="fa-IR" dirty="0" smtClean="0"/>
              <a:t>سعدالسلطنه</a:t>
            </a:r>
            <a:r>
              <a:rPr lang="fa-IR" dirty="0"/>
              <a:t>» حاکم وقت قاجاریه قزوین ساخته شد. ارزشمندترین قسمت این بنا، چهار سوق آن است که از تقاطع قائم دو راسته ایجاد شده و بر فراز آن گنبد بزرگ کاشیکاری شده‌ای قرار دارد.</a:t>
            </a:r>
          </a:p>
          <a:p>
            <a:pPr marL="0" indent="0" algn="just" rtl="1">
              <a:buNone/>
            </a:pPr>
            <a:r>
              <a:rPr lang="fa-IR" dirty="0"/>
              <a:t>چهار طرف گنبد را، چهار نیم‌گنبد با رسمی‌بندی و نورگیر فراگرفته‌اند که فضا را بزرگتر نشان می‌دهند.</a:t>
            </a:r>
          </a:p>
          <a:p>
            <a:pPr marL="0" indent="0" algn="just" rtl="1">
              <a:buNone/>
            </a:pPr>
            <a:r>
              <a:rPr lang="fa-IR" dirty="0"/>
              <a:t>سرای سعدالسلطنه قزوین بزرگترین کاروانسرای سرپوشیده و مرکزتجاری داخلی شهری کشور است که با وسعتی افزون بر ۶/۲ هکتار در اواخر سلطنت ناصرالدین شاه قاجار ساخته شد</a:t>
            </a:r>
          </a:p>
          <a:p>
            <a:pPr algn="r" rt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312" y="3814482"/>
            <a:ext cx="2309589" cy="2541437"/>
          </a:xfrm>
          <a:prstGeom prst="rect">
            <a:avLst/>
          </a:prstGeom>
        </p:spPr>
      </p:pic>
      <p:sp>
        <p:nvSpPr>
          <p:cNvPr id="5" name="Left Arrow 4">
            <a:hlinkClick r:id="rId3" action="ppaction://hlinksldjump"/>
          </p:cNvPr>
          <p:cNvSpPr/>
          <p:nvPr/>
        </p:nvSpPr>
        <p:spPr>
          <a:xfrm>
            <a:off x="9350606" y="5232942"/>
            <a:ext cx="1398494" cy="8471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b="1" dirty="0" smtClean="0">
                <a:solidFill>
                  <a:srgbClr val="FF0000"/>
                </a:solidFill>
              </a:rPr>
              <a:t>برگشت </a:t>
            </a:r>
            <a:endParaRPr lang="en-US" b="1" dirty="0">
              <a:solidFill>
                <a:srgbClr val="FF0000"/>
              </a:solidFill>
            </a:endParaRPr>
          </a:p>
        </p:txBody>
      </p:sp>
    </p:spTree>
    <p:extLst>
      <p:ext uri="{BB962C8B-B14F-4D97-AF65-F5344CB8AC3E}">
        <p14:creationId xmlns:p14="http://schemas.microsoft.com/office/powerpoint/2010/main" val="3812290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کاخ چهل ستون</a:t>
            </a:r>
            <a:endParaRPr lang="en-US" dirty="0">
              <a:solidFill>
                <a:srgbClr val="FF0000"/>
              </a:solidFill>
            </a:endParaRPr>
          </a:p>
        </p:txBody>
      </p:sp>
      <p:sp>
        <p:nvSpPr>
          <p:cNvPr id="3" name="Content Placeholder 2"/>
          <p:cNvSpPr>
            <a:spLocks noGrp="1"/>
          </p:cNvSpPr>
          <p:nvPr>
            <p:ph idx="1"/>
          </p:nvPr>
        </p:nvSpPr>
        <p:spPr>
          <a:xfrm>
            <a:off x="1103312" y="1555377"/>
            <a:ext cx="8946541" cy="4195481"/>
          </a:xfrm>
        </p:spPr>
        <p:txBody>
          <a:bodyPr/>
          <a:lstStyle/>
          <a:p>
            <a:pPr marL="0" indent="0" algn="just" rtl="1">
              <a:buNone/>
            </a:pPr>
            <a:r>
              <a:rPr lang="fa-IR" dirty="0"/>
              <a:t>کاخ چهل‌ستون قزوین معروف به عمارت کلاه فرنگی، در شهر قزوین قرار دارد و تنها کوشک باقی‌مانده از مجموعه کاخ‌های سلطنتی روزگار شاه تهماسب به‌شمار می‌رود. در دوره صفویه و زمانی که قزوین پایتخت کشور محسوب می‌شد، از این بنا با نام کلاه فرنگی یاد می‌کردند. نقشه‌ی بنا دارای طرحی با محورهای چلیپایی (صلیبی) و برون‌گرا است. در چهار طرف سالن وسیع طبقه اول، چهار اتاق با هندسه متفاوت از یکدیگر جای گرفته‌اند. با چهار ایوان، در گذشته هوای مطبوعی در عمارت جریان داشت که امروزه برای محصور کردن و حفظ تزیینات، این ایوان‌ها با پنجره بسته شده‌اند.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0606" y="3653117"/>
            <a:ext cx="3732706" cy="2488471"/>
          </a:xfrm>
          <a:prstGeom prst="rect">
            <a:avLst/>
          </a:prstGeom>
        </p:spPr>
      </p:pic>
      <p:sp>
        <p:nvSpPr>
          <p:cNvPr id="6" name="Left Arrow 5">
            <a:hlinkClick r:id="rId3" action="ppaction://hlinksldjump"/>
          </p:cNvPr>
          <p:cNvSpPr/>
          <p:nvPr/>
        </p:nvSpPr>
        <p:spPr>
          <a:xfrm>
            <a:off x="9350606" y="5232942"/>
            <a:ext cx="1398494" cy="8471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b="1" dirty="0" smtClean="0">
                <a:solidFill>
                  <a:srgbClr val="FF0000"/>
                </a:solidFill>
              </a:rPr>
              <a:t>برگشت </a:t>
            </a:r>
            <a:endParaRPr lang="en-US" b="1" dirty="0">
              <a:solidFill>
                <a:srgbClr val="FF0000"/>
              </a:solidFill>
            </a:endParaRPr>
          </a:p>
        </p:txBody>
      </p:sp>
    </p:spTree>
    <p:extLst>
      <p:ext uri="{BB962C8B-B14F-4D97-AF65-F5344CB8AC3E}">
        <p14:creationId xmlns:p14="http://schemas.microsoft.com/office/powerpoint/2010/main" val="1504449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موقعیت جغرافیایی</a:t>
            </a:r>
            <a:endParaRPr lang="en-US" dirty="0">
              <a:solidFill>
                <a:srgbClr val="FFFF00"/>
              </a:solidFill>
            </a:endParaRPr>
          </a:p>
        </p:txBody>
      </p:sp>
      <p:sp>
        <p:nvSpPr>
          <p:cNvPr id="3" name="Content Placeholder 2"/>
          <p:cNvSpPr>
            <a:spLocks noGrp="1"/>
          </p:cNvSpPr>
          <p:nvPr>
            <p:ph idx="1"/>
          </p:nvPr>
        </p:nvSpPr>
        <p:spPr/>
        <p:txBody>
          <a:bodyPr/>
          <a:lstStyle/>
          <a:p>
            <a:pPr marL="0" indent="0" algn="just" rtl="1">
              <a:buNone/>
            </a:pPr>
            <a:r>
              <a:rPr lang="fa-IR" dirty="0">
                <a:cs typeface="+mj-cs"/>
              </a:rPr>
              <a:t>قزوین در بلندای ۱٬۲۷۸ متری از سطح دریا واقع شده‌ و دارای مساحتی حدود ۱۵۸۲۰ کیلومتر مربع است و قریب به یک درصد از مساحت کل کشور را در </a:t>
            </a:r>
            <a:r>
              <a:rPr lang="fa-IR" dirty="0" smtClean="0">
                <a:cs typeface="+mj-cs"/>
              </a:rPr>
              <a:t>برمی‌گیرد وهمچنین </a:t>
            </a:r>
            <a:r>
              <a:rPr lang="fa-IR" dirty="0">
                <a:cs typeface="+mj-cs"/>
              </a:rPr>
              <a:t>قزوین در مدار °۵۰٫۰۰ شرقی و °۳۶٫۱۶شمالی قرار دارد</a:t>
            </a:r>
            <a:r>
              <a:rPr lang="fa-IR" dirty="0" smtClean="0">
                <a:cs typeface="+mj-cs"/>
              </a:rPr>
              <a:t>.</a:t>
            </a:r>
            <a:r>
              <a:rPr lang="fa-IR" dirty="0">
                <a:cs typeface="+mj-cs"/>
              </a:rPr>
              <a:t> این استان از شمال به استانهای مازندران و گیلان و از غرب به استانهای زنجان و همدان ، از جنوب به استان مرکزی و از شرق به استان تهران محدود است.   </a:t>
            </a:r>
            <a:endParaRPr lang="en-US" dirty="0">
              <a:cs typeface="+mj-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387" y="4252754"/>
            <a:ext cx="8989466" cy="1443542"/>
          </a:xfrm>
          <a:prstGeom prst="rect">
            <a:avLst/>
          </a:prstGeom>
        </p:spPr>
      </p:pic>
      <p:sp>
        <p:nvSpPr>
          <p:cNvPr id="4" name="Right Arrow 3">
            <a:hlinkClick r:id="rId3" action="ppaction://hlinksldjump"/>
          </p:cNvPr>
          <p:cNvSpPr/>
          <p:nvPr/>
        </p:nvSpPr>
        <p:spPr>
          <a:xfrm>
            <a:off x="9130553" y="5822576"/>
            <a:ext cx="1398494" cy="86061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smtClean="0"/>
              <a:t>صفحه اول </a:t>
            </a:r>
            <a:endParaRPr lang="en-US" dirty="0"/>
          </a:p>
        </p:txBody>
      </p:sp>
    </p:spTree>
    <p:extLst>
      <p:ext uri="{BB962C8B-B14F-4D97-AF65-F5344CB8AC3E}">
        <p14:creationId xmlns:p14="http://schemas.microsoft.com/office/powerpoint/2010/main" val="562998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0000"/>
                </a:solidFill>
              </a:rPr>
              <a:t>کلیسای کانتور</a:t>
            </a:r>
            <a:endParaRPr lang="en-US" dirty="0">
              <a:solidFill>
                <a:srgbClr val="FF0000"/>
              </a:solidFill>
            </a:endParaRPr>
          </a:p>
        </p:txBody>
      </p:sp>
      <p:sp>
        <p:nvSpPr>
          <p:cNvPr id="3" name="Content Placeholder 2"/>
          <p:cNvSpPr>
            <a:spLocks noGrp="1"/>
          </p:cNvSpPr>
          <p:nvPr>
            <p:ph idx="1"/>
          </p:nvPr>
        </p:nvSpPr>
        <p:spPr>
          <a:xfrm>
            <a:off x="1103312" y="1375525"/>
            <a:ext cx="8946541" cy="4195481"/>
          </a:xfrm>
        </p:spPr>
        <p:txBody>
          <a:bodyPr/>
          <a:lstStyle/>
          <a:p>
            <a:pPr marL="0" indent="0" algn="just" rtl="1">
              <a:buNone/>
            </a:pPr>
            <a:r>
              <a:rPr lang="fa-IR" dirty="0"/>
              <a:t>کلیسای کانتور هنگام اشغال ایران در جنگ جهانی دوم، توسط روس‌ها ساخته شد. ورودی کلیسا در ضلع غربی آن قرار دارد و شامل فضای ورودی با سقف شیب‌دار و درب ورودی می‌شود. در حیاط کلیسا دو سنگ قبر جای گرفته‌اند. یکی از آن‌ها به یک خلبان روس و دیگری به مهندسی روس تعلق دارند که در ایران جان خود را از دست دادند. یکی از دو اتاق واقع در در کلیسای کانتور، برای تعویض لباس کشیش استفاده می‌شد. صلیب نصب شده زیر گنبد کلیسا با خطی مورب روی آن، نمادی از مسیحیان ارتدوکس است. دلیل وجود این خط مورب به یکی اعتقادات ارتدوکس‌ها بازمی‌گردد. آن‌ها معتقدند که علاوه بر بسته بودن دست‌های حضرت عیسی (ع)، پاهای وی را نیز به صورت اریب به صلیب کشیده بودند تا زجر بیشتری را متحمل شود.</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5067" y="3944870"/>
            <a:ext cx="3506810" cy="2337873"/>
          </a:xfrm>
          <a:prstGeom prst="rect">
            <a:avLst/>
          </a:prstGeom>
        </p:spPr>
      </p:pic>
      <p:sp>
        <p:nvSpPr>
          <p:cNvPr id="5" name="Left Arrow 4">
            <a:hlinkClick r:id="rId3" action="ppaction://hlinksldjump"/>
          </p:cNvPr>
          <p:cNvSpPr/>
          <p:nvPr/>
        </p:nvSpPr>
        <p:spPr>
          <a:xfrm>
            <a:off x="9350606" y="5232942"/>
            <a:ext cx="1398494" cy="8471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b="1" dirty="0" smtClean="0">
                <a:solidFill>
                  <a:srgbClr val="FF0000"/>
                </a:solidFill>
              </a:rPr>
              <a:t>برگشت </a:t>
            </a:r>
            <a:endParaRPr lang="en-US" b="1" dirty="0">
              <a:solidFill>
                <a:srgbClr val="FF0000"/>
              </a:solidFill>
            </a:endParaRPr>
          </a:p>
        </p:txBody>
      </p:sp>
    </p:spTree>
    <p:extLst>
      <p:ext uri="{BB962C8B-B14F-4D97-AF65-F5344CB8AC3E}">
        <p14:creationId xmlns:p14="http://schemas.microsoft.com/office/powerpoint/2010/main" val="2748314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04" y="192903"/>
            <a:ext cx="9404723" cy="1400530"/>
          </a:xfrm>
        </p:spPr>
        <p:txBody>
          <a:bodyPr/>
          <a:lstStyle/>
          <a:p>
            <a:pPr algn="ctr"/>
            <a:r>
              <a:rPr lang="fa-IR" dirty="0" smtClean="0">
                <a:solidFill>
                  <a:srgbClr val="FFFF00"/>
                </a:solidFill>
              </a:rPr>
              <a:t>موزه ها  </a:t>
            </a:r>
            <a:endParaRPr lang="en-US" dirty="0">
              <a:solidFill>
                <a:srgbClr val="FFFF00"/>
              </a:solidFill>
            </a:endParaRPr>
          </a:p>
        </p:txBody>
      </p:sp>
      <p:pic>
        <p:nvPicPr>
          <p:cNvPr id="4" name="Content Placeholder 3">
            <a:hlinkClick r:id="rId2" action="ppaction://hlinksldjump"/>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696" y="2472743"/>
            <a:ext cx="4361370" cy="2912772"/>
          </a:xfrm>
        </p:spPr>
      </p:pic>
      <p:pic>
        <p:nvPicPr>
          <p:cNvPr id="5" name="Picture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0112" y="1394200"/>
            <a:ext cx="3622986" cy="4831661"/>
          </a:xfrm>
          <a:prstGeom prst="rect">
            <a:avLst/>
          </a:prstGeom>
        </p:spPr>
      </p:pic>
      <p:sp>
        <p:nvSpPr>
          <p:cNvPr id="6" name="TextBox 5"/>
          <p:cNvSpPr txBox="1"/>
          <p:nvPr/>
        </p:nvSpPr>
        <p:spPr>
          <a:xfrm>
            <a:off x="1422188" y="3347057"/>
            <a:ext cx="2240924" cy="461665"/>
          </a:xfrm>
          <a:prstGeom prst="rect">
            <a:avLst/>
          </a:prstGeom>
          <a:noFill/>
        </p:spPr>
        <p:txBody>
          <a:bodyPr wrap="square" rtlCol="0">
            <a:spAutoFit/>
          </a:bodyPr>
          <a:lstStyle/>
          <a:p>
            <a:r>
              <a:rPr lang="fa-IR" sz="2400" b="1" dirty="0" smtClean="0">
                <a:hlinkClick r:id="rId2" action="ppaction://hlinksldjump"/>
              </a:rPr>
              <a:t>موزه قزوین</a:t>
            </a:r>
            <a:endParaRPr lang="en-US" sz="2400" b="1" dirty="0"/>
          </a:p>
        </p:txBody>
      </p:sp>
      <p:sp>
        <p:nvSpPr>
          <p:cNvPr id="7" name="TextBox 6"/>
          <p:cNvSpPr txBox="1"/>
          <p:nvPr/>
        </p:nvSpPr>
        <p:spPr>
          <a:xfrm>
            <a:off x="8593991" y="1470498"/>
            <a:ext cx="1790163" cy="461665"/>
          </a:xfrm>
          <a:prstGeom prst="rect">
            <a:avLst/>
          </a:prstGeom>
          <a:noFill/>
        </p:spPr>
        <p:txBody>
          <a:bodyPr wrap="square" rtlCol="0">
            <a:spAutoFit/>
          </a:bodyPr>
          <a:lstStyle/>
          <a:p>
            <a:r>
              <a:rPr lang="fa-IR" sz="2400" b="1" dirty="0" smtClean="0">
                <a:hlinkClick r:id="rId4" action="ppaction://hlinksldjump"/>
              </a:rPr>
              <a:t>موزه حمام قجر</a:t>
            </a:r>
            <a:endParaRPr lang="en-US" sz="2400" b="1" dirty="0"/>
          </a:p>
        </p:txBody>
      </p:sp>
      <p:sp>
        <p:nvSpPr>
          <p:cNvPr id="8" name="Right Arrow 7">
            <a:hlinkClick r:id="rId6" action="ppaction://hlinksldjump"/>
          </p:cNvPr>
          <p:cNvSpPr/>
          <p:nvPr/>
        </p:nvSpPr>
        <p:spPr>
          <a:xfrm>
            <a:off x="1565371" y="5743605"/>
            <a:ext cx="1398494" cy="86061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smtClean="0"/>
              <a:t>صفحه اول </a:t>
            </a:r>
            <a:endParaRPr lang="en-US" dirty="0"/>
          </a:p>
        </p:txBody>
      </p:sp>
      <p:sp>
        <p:nvSpPr>
          <p:cNvPr id="3" name="TextBox 2"/>
          <p:cNvSpPr txBox="1"/>
          <p:nvPr/>
        </p:nvSpPr>
        <p:spPr>
          <a:xfrm>
            <a:off x="102545" y="1410797"/>
            <a:ext cx="5298141" cy="400110"/>
          </a:xfrm>
          <a:prstGeom prst="rect">
            <a:avLst/>
          </a:prstGeom>
          <a:noFill/>
        </p:spPr>
        <p:txBody>
          <a:bodyPr wrap="square" rtlCol="0">
            <a:spAutoFit/>
          </a:bodyPr>
          <a:lstStyle/>
          <a:p>
            <a:pPr algn="r" rtl="1"/>
            <a:r>
              <a:rPr lang="fa-IR" sz="2000" b="1" dirty="0" smtClean="0"/>
              <a:t>روی عکس موزه ها کلیک کنید</a:t>
            </a:r>
            <a:endParaRPr lang="en-US" sz="2000" b="1" dirty="0"/>
          </a:p>
        </p:txBody>
      </p:sp>
    </p:spTree>
    <p:extLst>
      <p:ext uri="{BB962C8B-B14F-4D97-AF65-F5344CB8AC3E}">
        <p14:creationId xmlns:p14="http://schemas.microsoft.com/office/powerpoint/2010/main" val="122908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موزه قزوین </a:t>
            </a:r>
            <a:endParaRPr lang="en-US" dirty="0">
              <a:solidFill>
                <a:srgbClr val="FF0000"/>
              </a:solidFill>
            </a:endParaRPr>
          </a:p>
        </p:txBody>
      </p:sp>
      <p:sp>
        <p:nvSpPr>
          <p:cNvPr id="3" name="Content Placeholder 2"/>
          <p:cNvSpPr>
            <a:spLocks noGrp="1"/>
          </p:cNvSpPr>
          <p:nvPr>
            <p:ph idx="1"/>
          </p:nvPr>
        </p:nvSpPr>
        <p:spPr>
          <a:xfrm>
            <a:off x="982289" y="1461043"/>
            <a:ext cx="8946541" cy="4195481"/>
          </a:xfrm>
        </p:spPr>
        <p:txBody>
          <a:bodyPr/>
          <a:lstStyle/>
          <a:p>
            <a:pPr marL="0" indent="0" algn="just" rtl="1">
              <a:buNone/>
            </a:pPr>
            <a:r>
              <a:rPr lang="fa-IR" dirty="0"/>
              <a:t>موزه قزوین گنجینه‌ای با ارزش از اشیای تاریخی متعلق به دوره‌های مختلف تاریخ را در خود گنجانده است. این موزه در میدان آزادی (سبزه میدان) و در شرق دولتخانه صفوی قزوین قرار دارد. هر کدام از بخش‌های موزه به یکی از دوره‌های تاریخی اختصاص یافته‌اند و تعدادی از اشیای به نمایش درآمده، متعلق به هزاره‌های سوم و اول پیش از میلاد هستند. دیگر قسمت‌های موزه به دوران اسلامی، از آغاز تا امروز مرتبط می‌شوند. تنوع بالای اشیای مجموعه، یکی از ویژگی‌های موزه قزوین است که عمده آن‌ها، شامل ظروف مفرغی (برنزی) و سفالی می‌شود.</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773" y="3389060"/>
            <a:ext cx="4266663" cy="2844442"/>
          </a:xfrm>
          <a:prstGeom prst="rect">
            <a:avLst/>
          </a:prstGeom>
        </p:spPr>
      </p:pic>
      <p:sp>
        <p:nvSpPr>
          <p:cNvPr id="5" name="Left Arrow 4">
            <a:hlinkClick r:id="rId3" action="ppaction://hlinksldjump"/>
          </p:cNvPr>
          <p:cNvSpPr/>
          <p:nvPr/>
        </p:nvSpPr>
        <p:spPr>
          <a:xfrm>
            <a:off x="9350606" y="5232942"/>
            <a:ext cx="1398494" cy="8471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b="1" dirty="0" smtClean="0">
                <a:solidFill>
                  <a:srgbClr val="FF0000"/>
                </a:solidFill>
              </a:rPr>
              <a:t>برگشت </a:t>
            </a:r>
            <a:endParaRPr lang="en-US" b="1" dirty="0">
              <a:solidFill>
                <a:srgbClr val="FF0000"/>
              </a:solidFill>
            </a:endParaRPr>
          </a:p>
        </p:txBody>
      </p:sp>
    </p:spTree>
    <p:extLst>
      <p:ext uri="{BB962C8B-B14F-4D97-AF65-F5344CB8AC3E}">
        <p14:creationId xmlns:p14="http://schemas.microsoft.com/office/powerpoint/2010/main" val="3297537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موزه حمام قجر</a:t>
            </a:r>
            <a:endParaRPr lang="en-US" dirty="0">
              <a:solidFill>
                <a:srgbClr val="FF0000"/>
              </a:solidFill>
            </a:endParaRPr>
          </a:p>
        </p:txBody>
      </p:sp>
      <p:sp>
        <p:nvSpPr>
          <p:cNvPr id="3" name="Content Placeholder 2"/>
          <p:cNvSpPr>
            <a:spLocks noGrp="1"/>
          </p:cNvSpPr>
          <p:nvPr>
            <p:ph idx="1"/>
          </p:nvPr>
        </p:nvSpPr>
        <p:spPr>
          <a:xfrm>
            <a:off x="1103312" y="1291337"/>
            <a:ext cx="8946541" cy="4195481"/>
          </a:xfrm>
        </p:spPr>
        <p:txBody>
          <a:bodyPr/>
          <a:lstStyle/>
          <a:p>
            <a:pPr marL="0" indent="0" algn="just" rtl="1">
              <a:buNone/>
            </a:pPr>
            <a:r>
              <a:rPr lang="fa-IR" b="1" dirty="0"/>
              <a:t>حمام قجر</a:t>
            </a:r>
            <a:r>
              <a:rPr lang="fa-IR" dirty="0"/>
              <a:t> یکی از کهن‌ترین و بزرگ‌ترین گرمابه‌های قزوین است که در سال ۱۰۵۷ هجری قمری به وسیله امیر گونه خان قاجار قزوینی از سرداران شاه عباس صفوی به دستورشاه ساخته شده و نخست «حمام شاهی» نام </a:t>
            </a:r>
            <a:r>
              <a:rPr lang="fa-IR" dirty="0" smtClean="0"/>
              <a:t>داشته‌است.</a:t>
            </a:r>
            <a:r>
              <a:rPr lang="fa-IR" dirty="0"/>
              <a:t> </a:t>
            </a:r>
            <a:r>
              <a:rPr lang="fa-IR" dirty="0" smtClean="0"/>
              <a:t>مساحت </a:t>
            </a:r>
            <a:r>
              <a:rPr lang="fa-IR" dirty="0"/>
              <a:t>آن حدود ۱۰۴۵ متر مربع است</a:t>
            </a:r>
            <a:r>
              <a:rPr lang="fa-IR" dirty="0" smtClean="0"/>
              <a:t>.</a:t>
            </a:r>
            <a:r>
              <a:rPr lang="fa-IR" dirty="0"/>
              <a:t> حمام از سه بخش اصلی سربینه، میاندر و گرمخانه و همچنین از دو قسمت مجزا جداگانه زنانه و مردانه تشکیل شده‌است، در اصلی آن رو به جنوب باز می‌شود و با راه پله‌های مارپیچ به سربینه منتهی می‌گردد. سربینه بزرگ گرمابه که حوض زیبایی در وسط آن قرار دارد شش شاه‌نشین و طاق نما را در پلانی هشت ضلعی با راهرویی به گرمخانه پیوند می‌دهد</a:t>
            </a:r>
            <a:r>
              <a:rPr lang="fa-IR" dirty="0" smtClean="0"/>
              <a:t>.</a:t>
            </a:r>
          </a:p>
          <a:p>
            <a:pPr marL="0" indent="0" algn="just" rtl="1">
              <a:buNone/>
            </a:pPr>
            <a:r>
              <a:rPr lang="fa-IR" dirty="0"/>
              <a:t>این اثر تاریخی در سال ۱۳۷۹ توسط میراث فرهنگی و گردشگری استان قزوین خریداری و با سرمایه‌گذاری شهرداری قزوین و مدیریت سازمان نوسازی و بهسازی مرمت شد و هم‌اکنون به عنوان موزه مردم‌شناسی در ۳ بخش اقوام، آداب و رسوم و مشاغل مورد بازدبد علاقه‌مندان قرار می‌گیرد.</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3437" y="4387167"/>
            <a:ext cx="4778598" cy="2199302"/>
          </a:xfrm>
          <a:prstGeom prst="rect">
            <a:avLst/>
          </a:prstGeom>
        </p:spPr>
      </p:pic>
      <p:sp>
        <p:nvSpPr>
          <p:cNvPr id="5" name="Left Arrow 4">
            <a:hlinkClick r:id="rId3" action="ppaction://hlinksldjump"/>
          </p:cNvPr>
          <p:cNvSpPr/>
          <p:nvPr/>
        </p:nvSpPr>
        <p:spPr>
          <a:xfrm>
            <a:off x="9350606" y="5232942"/>
            <a:ext cx="1398494" cy="8471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b="1" dirty="0" smtClean="0">
                <a:solidFill>
                  <a:srgbClr val="FF0000"/>
                </a:solidFill>
              </a:rPr>
              <a:t>برگشت </a:t>
            </a:r>
            <a:endParaRPr lang="en-US" b="1" dirty="0">
              <a:solidFill>
                <a:srgbClr val="FF0000"/>
              </a:solidFill>
            </a:endParaRPr>
          </a:p>
        </p:txBody>
      </p:sp>
    </p:spTree>
    <p:extLst>
      <p:ext uri="{BB962C8B-B14F-4D97-AF65-F5344CB8AC3E}">
        <p14:creationId xmlns:p14="http://schemas.microsoft.com/office/powerpoint/2010/main" val="463742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پوشش گیاهی</a:t>
            </a:r>
            <a:endParaRPr lang="en-US" dirty="0">
              <a:solidFill>
                <a:srgbClr val="FFFF00"/>
              </a:solidFill>
            </a:endParaRPr>
          </a:p>
        </p:txBody>
      </p:sp>
      <p:sp>
        <p:nvSpPr>
          <p:cNvPr id="3" name="Content Placeholder 2"/>
          <p:cNvSpPr>
            <a:spLocks noGrp="1"/>
          </p:cNvSpPr>
          <p:nvPr>
            <p:ph idx="1"/>
          </p:nvPr>
        </p:nvSpPr>
        <p:spPr>
          <a:xfrm>
            <a:off x="1116759" y="1515036"/>
            <a:ext cx="9076112" cy="4939552"/>
          </a:xfrm>
        </p:spPr>
        <p:txBody>
          <a:bodyPr/>
          <a:lstStyle/>
          <a:p>
            <a:pPr marL="0" indent="0" algn="just" rtl="1">
              <a:buNone/>
            </a:pPr>
            <a:r>
              <a:rPr lang="fa-IR" dirty="0"/>
              <a:t>آب و هوای قزوین در تابستان خنک و در زمستان سرد است </a:t>
            </a:r>
            <a:r>
              <a:rPr lang="fa-IR" dirty="0" smtClean="0"/>
              <a:t>و</a:t>
            </a:r>
            <a:r>
              <a:rPr lang="fa-IR" dirty="0"/>
              <a:t>میزان بارش سالیانه قزوین حدود ۳۱۸ میلی‌متر و دمای متوسط هوا ۱۴ درجه سانتی‌گراد است</a:t>
            </a:r>
            <a:r>
              <a:rPr lang="fa-IR" dirty="0" smtClean="0"/>
              <a:t> </a:t>
            </a:r>
            <a:r>
              <a:rPr lang="fa-IR" dirty="0"/>
              <a:t>۲ هزار و ۵۰۰ هکتار باغستان کهن در اطراف شهر </a:t>
            </a:r>
            <a:r>
              <a:rPr lang="fa-IR" dirty="0" smtClean="0"/>
              <a:t>و </a:t>
            </a:r>
            <a:r>
              <a:rPr lang="fa-IR" dirty="0"/>
              <a:t>بوستانی به مساحت ۱٬۴۰۰ هکتار به نام باراجین </a:t>
            </a:r>
            <a:r>
              <a:rPr lang="fa-IR" dirty="0" smtClean="0"/>
              <a:t>دارد.</a:t>
            </a:r>
            <a:r>
              <a:rPr lang="fa-IR" dirty="0"/>
              <a:t> گیاهان شناسایی شده شامل 97 تیره، 586 جنس و 1192 گونه می </a:t>
            </a:r>
            <a:r>
              <a:rPr lang="fa-IR" dirty="0" smtClean="0"/>
              <a:t>باشد.</a:t>
            </a:r>
            <a:endParaRPr lang="fa-IR" dirty="0" smtClean="0"/>
          </a:p>
          <a:p>
            <a:pPr marL="0" indent="0" algn="just" rtl="1">
              <a:buNone/>
            </a:pPr>
            <a:r>
              <a:rPr lang="fa-IR" dirty="0"/>
              <a:t>الموت و دریاچه اوان از مشهورترین جاذبه‌های طبیعت‌گردی این منطقه است</a:t>
            </a:r>
            <a:r>
              <a:rPr lang="fa-IR" dirty="0" smtClean="0"/>
              <a:t>.</a:t>
            </a:r>
            <a:r>
              <a:rPr lang="fa-IR" dirty="0"/>
              <a:t>  لحاظ رویشی جزء ناحیه ایران- تورانی است </a:t>
            </a:r>
            <a:r>
              <a:rPr lang="fa-IR" dirty="0" smtClean="0"/>
              <a:t>.استان </a:t>
            </a:r>
            <a:r>
              <a:rPr lang="fa-IR" dirty="0" smtClean="0"/>
              <a:t>755/891 هکتار </a:t>
            </a:r>
            <a:r>
              <a:rPr lang="fa-IR" dirty="0"/>
              <a:t>معادل </a:t>
            </a:r>
            <a:r>
              <a:rPr lang="fa-IR" dirty="0" smtClean="0"/>
              <a:t>37/56 </a:t>
            </a:r>
            <a:r>
              <a:rPr lang="fa-IR" dirty="0"/>
              <a:t>درصد از آن را مراتع و جنگل ها تشکیل داده </a:t>
            </a:r>
            <a:r>
              <a:rPr lang="fa-IR" dirty="0" smtClean="0"/>
              <a:t>اند.</a:t>
            </a:r>
          </a:p>
          <a:p>
            <a:pPr marL="0" indent="0" algn="just" rtl="1">
              <a:buNone/>
            </a:pPr>
            <a:endParaRPr lang="fa-IR" dirty="0"/>
          </a:p>
          <a:p>
            <a:pPr marL="0" indent="0" algn="just" rtl="1">
              <a:buNone/>
            </a:pPr>
            <a:endParaRPr lang="fa-IR" sz="1600" b="1" dirty="0" smtClean="0">
              <a:cs typeface="+mn-cs"/>
            </a:endParaRPr>
          </a:p>
          <a:p>
            <a:pPr marL="0" indent="0" algn="just" rtl="1">
              <a:buNone/>
            </a:pPr>
            <a:r>
              <a:rPr lang="fa-IR" sz="1600" b="1" dirty="0" smtClean="0">
                <a:cs typeface="+mn-cs"/>
              </a:rPr>
              <a:t>                                   </a:t>
            </a:r>
          </a:p>
          <a:p>
            <a:pPr marL="0" indent="0" algn="just" rtl="1">
              <a:buNone/>
            </a:pPr>
            <a:endParaRPr lang="fa-IR" sz="1600" b="1" dirty="0">
              <a:cs typeface="+mn-cs"/>
            </a:endParaRPr>
          </a:p>
          <a:p>
            <a:pPr marL="0" indent="0" algn="just" rtl="1">
              <a:buNone/>
            </a:pPr>
            <a:endParaRPr lang="fa-IR" sz="1600" b="1" dirty="0" smtClean="0">
              <a:cs typeface="+mn-cs"/>
            </a:endParaRPr>
          </a:p>
          <a:p>
            <a:pPr marL="0" indent="0" algn="just" rtl="1">
              <a:buNone/>
            </a:pPr>
            <a:endParaRPr lang="fa-IR" sz="1600" b="1" dirty="0">
              <a:cs typeface="+mn-cs"/>
            </a:endParaRPr>
          </a:p>
          <a:p>
            <a:pPr marL="0" indent="0" algn="just" rtl="1">
              <a:buNone/>
            </a:pPr>
            <a:r>
              <a:rPr lang="fa-IR" sz="1600" b="1" dirty="0">
                <a:cs typeface="+mn-cs"/>
              </a:rPr>
              <a:t>                                           </a:t>
            </a:r>
            <a:r>
              <a:rPr lang="fa-IR" sz="1600" b="1" dirty="0" smtClean="0">
                <a:cs typeface="+mn-cs"/>
              </a:rPr>
              <a:t> </a:t>
            </a:r>
            <a:r>
              <a:rPr lang="fa-IR" sz="1600" b="1" dirty="0">
                <a:cs typeface="+mn-cs"/>
              </a:rPr>
              <a:t>برای اطلاعات بیشتر </a:t>
            </a:r>
            <a:r>
              <a:rPr lang="fa-IR" sz="1600" b="1" dirty="0" smtClean="0">
                <a:cs typeface="+mn-cs"/>
              </a:rPr>
              <a:t>درباره دریاچه الوان روی </a:t>
            </a:r>
            <a:r>
              <a:rPr lang="fa-IR" sz="1600" b="1" dirty="0">
                <a:cs typeface="+mn-cs"/>
              </a:rPr>
              <a:t>عکس کلیک کنید  </a:t>
            </a:r>
            <a:endParaRPr lang="en-US" sz="1600" b="1" dirty="0">
              <a:cs typeface="+mn-cs"/>
            </a:endParaRPr>
          </a:p>
        </p:txBody>
      </p:sp>
      <p:pic>
        <p:nvPicPr>
          <p:cNvPr id="4" name="Pictur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8945" y="3653291"/>
            <a:ext cx="3470856" cy="2169285"/>
          </a:xfrm>
          <a:prstGeom prst="rect">
            <a:avLst/>
          </a:prstGeom>
        </p:spPr>
      </p:pic>
      <p:sp>
        <p:nvSpPr>
          <p:cNvPr id="5" name="Right Arrow 4">
            <a:hlinkClick r:id="rId4" action="ppaction://hlinksldjump"/>
          </p:cNvPr>
          <p:cNvSpPr/>
          <p:nvPr/>
        </p:nvSpPr>
        <p:spPr>
          <a:xfrm>
            <a:off x="9130553" y="5822576"/>
            <a:ext cx="1398494" cy="86061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smtClean="0"/>
              <a:t>صفحه اول </a:t>
            </a:r>
            <a:endParaRPr lang="en-US" dirty="0"/>
          </a:p>
        </p:txBody>
      </p:sp>
    </p:spTree>
    <p:extLst>
      <p:ext uri="{BB962C8B-B14F-4D97-AF65-F5344CB8AC3E}">
        <p14:creationId xmlns:p14="http://schemas.microsoft.com/office/powerpoint/2010/main" val="2179583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C00000"/>
                </a:solidFill>
              </a:rPr>
              <a:t>الموت و دریاچه اوان </a:t>
            </a:r>
            <a:endParaRPr lang="en-US" dirty="0">
              <a:solidFill>
                <a:srgbClr val="C00000"/>
              </a:solidFill>
            </a:endParaRPr>
          </a:p>
        </p:txBody>
      </p:sp>
      <p:sp>
        <p:nvSpPr>
          <p:cNvPr id="3" name="Content Placeholder 2"/>
          <p:cNvSpPr>
            <a:spLocks noGrp="1"/>
          </p:cNvSpPr>
          <p:nvPr>
            <p:ph idx="1"/>
          </p:nvPr>
        </p:nvSpPr>
        <p:spPr>
          <a:xfrm>
            <a:off x="1104293" y="1795930"/>
            <a:ext cx="8946541" cy="4195481"/>
          </a:xfrm>
        </p:spPr>
        <p:txBody>
          <a:bodyPr/>
          <a:lstStyle/>
          <a:p>
            <a:pPr marL="0" indent="0" algn="just" rtl="1">
              <a:buNone/>
            </a:pPr>
            <a:r>
              <a:rPr lang="fa-IR" dirty="0" smtClean="0"/>
              <a:t>دریاچه اوان در </a:t>
            </a:r>
            <a:r>
              <a:rPr lang="fa-IR" dirty="0"/>
              <a:t>استان قزوین و در منطقه معروف الموت در کنار روستای اوان قرار دارد. بیش از ۷۰،۰۰۰ متر مربع مساحت دارد، در ارتفاع ۱۸۱۵ متری از سطح دریا واقع شده است. طول آن در طویل‌ترین قسمت ۳۲۵ متر و عرض آن ۲۷۵ متر است. این دریاچه تنها از آب چشمه‌های کوچک زیرزمینی موجود در بستر دریاچه تغذیه می‌شود و بخش ناچیزی از آب آن هنگام بارندگی تامین </a:t>
            </a:r>
            <a:r>
              <a:rPr lang="fa-IR" dirty="0" smtClean="0"/>
              <a:t>می‌شود.</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196" y="3557495"/>
            <a:ext cx="4184276" cy="2789517"/>
          </a:xfrm>
          <a:prstGeom prst="rect">
            <a:avLst/>
          </a:prstGeom>
        </p:spPr>
      </p:pic>
      <p:sp>
        <p:nvSpPr>
          <p:cNvPr id="6" name="Left Arrow 5">
            <a:hlinkClick r:id="rId3" action="ppaction://hlinksldjump"/>
          </p:cNvPr>
          <p:cNvSpPr/>
          <p:nvPr/>
        </p:nvSpPr>
        <p:spPr>
          <a:xfrm>
            <a:off x="9197789" y="5600905"/>
            <a:ext cx="1398494" cy="8471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b="1" dirty="0" smtClean="0">
                <a:solidFill>
                  <a:srgbClr val="FF0000"/>
                </a:solidFill>
              </a:rPr>
              <a:t>برگشت </a:t>
            </a:r>
            <a:endParaRPr lang="en-US" b="1" dirty="0">
              <a:solidFill>
                <a:srgbClr val="FF0000"/>
              </a:solidFill>
            </a:endParaRPr>
          </a:p>
        </p:txBody>
      </p:sp>
    </p:spTree>
    <p:extLst>
      <p:ext uri="{BB962C8B-B14F-4D97-AF65-F5344CB8AC3E}">
        <p14:creationId xmlns:p14="http://schemas.microsoft.com/office/powerpoint/2010/main" val="31047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اقتصاد</a:t>
            </a:r>
            <a:endParaRPr lang="en-US" dirty="0">
              <a:solidFill>
                <a:srgbClr val="FFFF00"/>
              </a:solidFill>
            </a:endParaRPr>
          </a:p>
        </p:txBody>
      </p:sp>
      <p:sp>
        <p:nvSpPr>
          <p:cNvPr id="3" name="Content Placeholder 2"/>
          <p:cNvSpPr>
            <a:spLocks noGrp="1"/>
          </p:cNvSpPr>
          <p:nvPr>
            <p:ph idx="1"/>
          </p:nvPr>
        </p:nvSpPr>
        <p:spPr/>
        <p:txBody>
          <a:bodyPr/>
          <a:lstStyle/>
          <a:p>
            <a:pPr marL="0" indent="0" algn="just" rtl="1">
              <a:buNone/>
            </a:pPr>
            <a:r>
              <a:rPr lang="fa-IR" dirty="0"/>
              <a:t>سابقه فعالیت اولین واحدهای صنعتی در قزوین به عصر صفوی بازمی‌گردد؛ در دوره معاصر نیز با ساخته شدن اولین شهر صنعتی کشور (البرز) در سال ۱۳۴۶، قزوین جایگاه ویژه‌ای در بخش صنعتی کشور پیدا </a:t>
            </a:r>
            <a:r>
              <a:rPr lang="fa-IR" dirty="0" smtClean="0"/>
              <a:t>کرد</a:t>
            </a:r>
            <a:r>
              <a:rPr lang="fa-IR" dirty="0"/>
              <a:t> در حال حاضر استان قزوین با دارا بودن ۸ شهرک صنعتی </a:t>
            </a:r>
            <a:r>
              <a:rPr lang="fa-IR" dirty="0" smtClean="0"/>
              <a:t>و </a:t>
            </a:r>
            <a:r>
              <a:rPr lang="fa-IR" dirty="0"/>
              <a:t>دو شهرک در حال </a:t>
            </a:r>
            <a:r>
              <a:rPr lang="fa-IR" dirty="0" smtClean="0"/>
              <a:t>احداث ۳ و </a:t>
            </a:r>
            <a:r>
              <a:rPr lang="fa-IR" dirty="0"/>
              <a:t>ناحیه صنعتی و</a:t>
            </a:r>
            <a:r>
              <a:rPr lang="fa-IR" dirty="0" smtClean="0"/>
              <a:t>فعالیت </a:t>
            </a:r>
            <a:r>
              <a:rPr lang="fa-IR" dirty="0"/>
              <a:t>بیش از ۸۰۰ شرکت صنعتی</a:t>
            </a:r>
            <a:r>
              <a:rPr lang="fa-IR" dirty="0" smtClean="0"/>
              <a:t>،</a:t>
            </a:r>
            <a:r>
              <a:rPr lang="fa-IR" baseline="30000" dirty="0" smtClean="0"/>
              <a:t> </a:t>
            </a:r>
            <a:r>
              <a:rPr lang="fa-IR" dirty="0"/>
              <a:t> این استان از قطب‌های اقتصادی کشور محسوب می‌شود</a:t>
            </a:r>
            <a:r>
              <a:rPr lang="fa-IR" dirty="0" smtClean="0"/>
              <a:t>.</a:t>
            </a:r>
          </a:p>
          <a:p>
            <a:pPr marL="0" indent="0" algn="r" rtl="1">
              <a:buNone/>
            </a:pPr>
            <a:r>
              <a:rPr lang="fa-IR" dirty="0" smtClean="0"/>
              <a:t>استان </a:t>
            </a:r>
            <a:r>
              <a:rPr lang="fa-IR" dirty="0"/>
              <a:t>قزوین از نظر توسعه یافتگی صنعتی رتبه دوم را در سطح کشور </a:t>
            </a:r>
            <a:r>
              <a:rPr lang="fa-IR" dirty="0" smtClean="0"/>
              <a:t>دارد.</a:t>
            </a:r>
            <a:endParaRPr lang="en-US" dirty="0" smtClean="0"/>
          </a:p>
          <a:p>
            <a:pPr marL="0" indent="0" algn="r" rtl="1">
              <a:buNone/>
            </a:pPr>
            <a:r>
              <a:rPr lang="fa-IR" baseline="30000" dirty="0" smtClean="0"/>
              <a:t> </a:t>
            </a:r>
            <a:r>
              <a:rPr lang="fa-IR" dirty="0" smtClean="0"/>
              <a:t>بر </a:t>
            </a:r>
            <a:r>
              <a:rPr lang="fa-IR" dirty="0"/>
              <a:t>اساس داده‌های مرکز آمار از نظر تعداد واحدهای صنعتی فعال در جایگاه چهارم کشور قرار گرفته‌است</a:t>
            </a:r>
            <a:r>
              <a:rPr lang="fa-IR" dirty="0" smtClean="0"/>
              <a:t>.</a:t>
            </a:r>
            <a:endParaRPr lang="en-US" dirty="0"/>
          </a:p>
        </p:txBody>
      </p:sp>
      <p:sp>
        <p:nvSpPr>
          <p:cNvPr id="4" name="Right Arrow 3">
            <a:hlinkClick r:id="rId2" action="ppaction://hlinksldjump"/>
          </p:cNvPr>
          <p:cNvSpPr/>
          <p:nvPr/>
        </p:nvSpPr>
        <p:spPr>
          <a:xfrm>
            <a:off x="9130553" y="5822576"/>
            <a:ext cx="1398494" cy="86061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smtClean="0"/>
              <a:t>صفحه اول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112" y="4568344"/>
            <a:ext cx="2824723" cy="1879725"/>
          </a:xfrm>
          <a:prstGeom prst="rect">
            <a:avLst/>
          </a:prstGeom>
        </p:spPr>
      </p:pic>
    </p:spTree>
    <p:extLst>
      <p:ext uri="{BB962C8B-B14F-4D97-AF65-F5344CB8AC3E}">
        <p14:creationId xmlns:p14="http://schemas.microsoft.com/office/powerpoint/2010/main" val="794558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صنایع دستی</a:t>
            </a:r>
            <a:endParaRPr lang="en-US" dirty="0">
              <a:solidFill>
                <a:srgbClr val="FFFF00"/>
              </a:solidFill>
            </a:endParaRPr>
          </a:p>
        </p:txBody>
      </p:sp>
      <p:sp>
        <p:nvSpPr>
          <p:cNvPr id="3" name="Content Placeholder 2"/>
          <p:cNvSpPr>
            <a:spLocks noGrp="1"/>
          </p:cNvSpPr>
          <p:nvPr>
            <p:ph idx="1"/>
          </p:nvPr>
        </p:nvSpPr>
        <p:spPr>
          <a:xfrm>
            <a:off x="1104293" y="1740172"/>
            <a:ext cx="8946541" cy="4741310"/>
          </a:xfrm>
        </p:spPr>
        <p:txBody>
          <a:bodyPr>
            <a:normAutofit/>
          </a:bodyPr>
          <a:lstStyle/>
          <a:p>
            <a:pPr marL="0" indent="0" algn="just" rtl="1">
              <a:buNone/>
            </a:pPr>
            <a:r>
              <a:rPr lang="fa-IR" dirty="0"/>
              <a:t>از هنرهای سنتی و صنایع‌دستی این سرزمین می‌توان در ابتدا به نقاشی و تذهیب، نقاشی پشت شیشه، </a:t>
            </a:r>
            <a:r>
              <a:rPr lang="fa-IR" dirty="0" smtClean="0"/>
              <a:t>نم ‌نم </a:t>
            </a:r>
            <a:r>
              <a:rPr lang="fa-IR" dirty="0"/>
              <a:t>دوزی، </a:t>
            </a:r>
            <a:r>
              <a:rPr lang="fa-IR" dirty="0" smtClean="0"/>
              <a:t>گلابتون ‌دوزی</a:t>
            </a:r>
            <a:r>
              <a:rPr lang="fa-IR" dirty="0"/>
              <a:t>، </a:t>
            </a:r>
            <a:r>
              <a:rPr lang="fa-IR" dirty="0" smtClean="0"/>
              <a:t>پن‌ بافی </a:t>
            </a:r>
            <a:r>
              <a:rPr lang="fa-IR" dirty="0"/>
              <a:t>(نواربافی)، </a:t>
            </a:r>
            <a:r>
              <a:rPr lang="fa-IR" dirty="0" smtClean="0"/>
              <a:t>فرش‌ بافی</a:t>
            </a:r>
            <a:r>
              <a:rPr lang="fa-IR" dirty="0"/>
              <a:t>، </a:t>
            </a:r>
            <a:r>
              <a:rPr lang="fa-IR" dirty="0" smtClean="0"/>
              <a:t>گلیم‌ بافی</a:t>
            </a:r>
            <a:r>
              <a:rPr lang="fa-IR" dirty="0"/>
              <a:t>، </a:t>
            </a:r>
            <a:r>
              <a:rPr lang="fa-IR" dirty="0" smtClean="0"/>
              <a:t>جاجیم ‌بافی</a:t>
            </a:r>
            <a:r>
              <a:rPr lang="fa-IR" dirty="0"/>
              <a:t>، </a:t>
            </a:r>
            <a:r>
              <a:rPr lang="fa-IR" dirty="0" smtClean="0"/>
              <a:t>گیوه‌ دوزی</a:t>
            </a:r>
            <a:r>
              <a:rPr lang="fa-IR" dirty="0"/>
              <a:t>، </a:t>
            </a:r>
            <a:r>
              <a:rPr lang="fa-IR" dirty="0" smtClean="0"/>
              <a:t>آینه ‌سازی</a:t>
            </a:r>
            <a:r>
              <a:rPr lang="fa-IR" dirty="0"/>
              <a:t>، قفل‌سازی، و منبت‌کاری اشاره نمود</a:t>
            </a:r>
            <a:r>
              <a:rPr lang="fa-IR" dirty="0" smtClean="0"/>
              <a:t>.</a:t>
            </a:r>
          </a:p>
          <a:p>
            <a:pPr marL="0" indent="0" algn="just" rtl="1">
              <a:buNone/>
            </a:pPr>
            <a:endParaRPr lang="fa-IR" dirty="0"/>
          </a:p>
          <a:p>
            <a:pPr marL="0" indent="0" algn="just" rtl="1">
              <a:buNone/>
            </a:pPr>
            <a:endParaRPr lang="fa-IR" dirty="0" smtClean="0"/>
          </a:p>
          <a:p>
            <a:pPr marL="0" indent="0" algn="just" rtl="1">
              <a:buNone/>
            </a:pPr>
            <a:endParaRPr lang="fa-IR" dirty="0"/>
          </a:p>
          <a:p>
            <a:pPr marL="0" indent="0" algn="just" rtl="1">
              <a:buNone/>
            </a:pPr>
            <a:endParaRPr lang="fa-IR" dirty="0" smtClean="0"/>
          </a:p>
          <a:p>
            <a:pPr marL="0" indent="0" algn="just" rtl="1">
              <a:buNone/>
            </a:pPr>
            <a:endParaRPr lang="fa-IR" dirty="0"/>
          </a:p>
          <a:p>
            <a:pPr marL="0" indent="0" algn="just" rtl="1">
              <a:buNone/>
            </a:pPr>
            <a:endParaRPr lang="fa-IR" dirty="0" smtClean="0"/>
          </a:p>
          <a:p>
            <a:pPr marL="0" indent="0" algn="just" rtl="1">
              <a:buNone/>
            </a:pPr>
            <a:endParaRPr lang="fa-IR" sz="1800" dirty="0" smtClean="0">
              <a:cs typeface="+mn-cs"/>
            </a:endParaRPr>
          </a:p>
          <a:p>
            <a:pPr marL="0" indent="0" algn="just" rtl="1">
              <a:buNone/>
            </a:pPr>
            <a:r>
              <a:rPr lang="fa-IR" sz="1800" dirty="0" smtClean="0">
                <a:cs typeface="+mn-cs"/>
              </a:rPr>
              <a:t>                           </a:t>
            </a:r>
            <a:r>
              <a:rPr lang="fa-IR" sz="1600" b="1" dirty="0" smtClean="0">
                <a:cs typeface="+mn-cs"/>
              </a:rPr>
              <a:t>   </a:t>
            </a:r>
            <a:r>
              <a:rPr lang="fa-IR" sz="1600" b="1" dirty="0">
                <a:cs typeface="+mn-cs"/>
              </a:rPr>
              <a:t>برای اطلاعات </a:t>
            </a:r>
            <a:r>
              <a:rPr lang="fa-IR" sz="1600" b="1" dirty="0" smtClean="0">
                <a:cs typeface="+mn-cs"/>
              </a:rPr>
              <a:t>بیشتر درباره یکی از صنایع دستی قزوین </a:t>
            </a:r>
            <a:r>
              <a:rPr lang="fa-IR" sz="1600" b="1" dirty="0">
                <a:cs typeface="+mn-cs"/>
              </a:rPr>
              <a:t>روی عکس کلیک کنید</a:t>
            </a:r>
            <a:endParaRPr lang="en-US" sz="1600" b="1" dirty="0">
              <a:cs typeface="+mn-cs"/>
            </a:endParaRPr>
          </a:p>
        </p:txBody>
      </p:sp>
      <p:pic>
        <p:nvPicPr>
          <p:cNvPr id="5" name="Picture 4">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023" y="2883433"/>
            <a:ext cx="4500897" cy="2837466"/>
          </a:xfrm>
          <a:prstGeom prst="rect">
            <a:avLst/>
          </a:prstGeom>
        </p:spPr>
      </p:pic>
      <p:sp>
        <p:nvSpPr>
          <p:cNvPr id="6" name="Right Arrow 5">
            <a:hlinkClick r:id="rId4" action="ppaction://hlinksldjump"/>
          </p:cNvPr>
          <p:cNvSpPr/>
          <p:nvPr/>
        </p:nvSpPr>
        <p:spPr>
          <a:xfrm>
            <a:off x="9130553" y="5822576"/>
            <a:ext cx="1398494" cy="86061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smtClean="0"/>
              <a:t>صفحه اول </a:t>
            </a:r>
            <a:endParaRPr lang="en-US" dirty="0"/>
          </a:p>
        </p:txBody>
      </p:sp>
    </p:spTree>
    <p:extLst>
      <p:ext uri="{BB962C8B-B14F-4D97-AF65-F5344CB8AC3E}">
        <p14:creationId xmlns:p14="http://schemas.microsoft.com/office/powerpoint/2010/main" val="1375035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قالی و فرش بافی </a:t>
            </a:r>
            <a:endParaRPr lang="en-US" dirty="0">
              <a:solidFill>
                <a:srgbClr val="FF0000"/>
              </a:solidFill>
            </a:endParaRPr>
          </a:p>
        </p:txBody>
      </p:sp>
      <p:sp>
        <p:nvSpPr>
          <p:cNvPr id="3" name="Content Placeholder 2"/>
          <p:cNvSpPr>
            <a:spLocks noGrp="1"/>
          </p:cNvSpPr>
          <p:nvPr>
            <p:ph idx="1"/>
          </p:nvPr>
        </p:nvSpPr>
        <p:spPr/>
        <p:txBody>
          <a:bodyPr/>
          <a:lstStyle/>
          <a:p>
            <a:pPr marL="0" indent="0" algn="just" rtl="1">
              <a:buNone/>
            </a:pPr>
            <a:r>
              <a:rPr lang="fa-IR" b="1" dirty="0"/>
              <a:t>قالی قزوین</a:t>
            </a:r>
            <a:r>
              <a:rPr lang="fa-IR" dirty="0"/>
              <a:t> یا فرش قزوین، گونه‌ای قالی ایرانی و از صنایع دستی همین خطه است که امروز و در گذشته تولید می شده‌است. فرش بافت قزوین از نفیس‌ترین فرشهای بافته شده ایران می‌باشد که متأسفانه بافت آن فراموش شده‌است و تنها تعدادی از آن‌ها در موزه‌ها و مجموعه‌های شخصی دیده می‌شود از ویژگیهای این فرش تنوع کاربرد رنگ و نقش </a:t>
            </a:r>
            <a:r>
              <a:rPr lang="fa-IR" dirty="0" smtClean="0"/>
              <a:t>می‌باشد.</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811" y="3419474"/>
            <a:ext cx="4572000" cy="2828925"/>
          </a:xfrm>
          <a:prstGeom prst="rect">
            <a:avLst/>
          </a:prstGeom>
        </p:spPr>
      </p:pic>
      <p:sp>
        <p:nvSpPr>
          <p:cNvPr id="6" name="Left Arrow 5">
            <a:hlinkClick r:id="rId3" action="ppaction://hlinksldjump"/>
          </p:cNvPr>
          <p:cNvSpPr/>
          <p:nvPr/>
        </p:nvSpPr>
        <p:spPr>
          <a:xfrm>
            <a:off x="9350606" y="5401235"/>
            <a:ext cx="1398494" cy="8471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b="1" dirty="0" smtClean="0">
                <a:solidFill>
                  <a:srgbClr val="FF0000"/>
                </a:solidFill>
              </a:rPr>
              <a:t>برگشت </a:t>
            </a:r>
            <a:endParaRPr lang="en-US" b="1" dirty="0">
              <a:solidFill>
                <a:srgbClr val="FF0000"/>
              </a:solidFill>
            </a:endParaRPr>
          </a:p>
        </p:txBody>
      </p:sp>
    </p:spTree>
    <p:extLst>
      <p:ext uri="{BB962C8B-B14F-4D97-AF65-F5344CB8AC3E}">
        <p14:creationId xmlns:p14="http://schemas.microsoft.com/office/powerpoint/2010/main" val="2632119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جمعیت</a:t>
            </a:r>
            <a:endParaRPr lang="en-US" dirty="0">
              <a:solidFill>
                <a:srgbClr val="FFFF00"/>
              </a:solidFill>
            </a:endParaRPr>
          </a:p>
        </p:txBody>
      </p:sp>
      <p:sp>
        <p:nvSpPr>
          <p:cNvPr id="3" name="Content Placeholder 2"/>
          <p:cNvSpPr>
            <a:spLocks noGrp="1"/>
          </p:cNvSpPr>
          <p:nvPr>
            <p:ph idx="1"/>
          </p:nvPr>
        </p:nvSpPr>
        <p:spPr/>
        <p:txBody>
          <a:bodyPr/>
          <a:lstStyle/>
          <a:p>
            <a:pPr marL="0" indent="0" algn="r" rtl="1">
              <a:buNone/>
            </a:pPr>
            <a:r>
              <a:rPr lang="fa-IR" dirty="0" smtClean="0"/>
              <a:t>این شهر </a:t>
            </a:r>
            <a:r>
              <a:rPr lang="fa-IR" dirty="0"/>
              <a:t>از لحاظ جمعیت، بیست و یکمین شهر پرجمعیت ایران به‌شمار </a:t>
            </a:r>
            <a:r>
              <a:rPr lang="fa-IR" dirty="0" smtClean="0"/>
              <a:t>می‌آید. </a:t>
            </a:r>
          </a:p>
          <a:p>
            <a:pPr marL="0" indent="0" algn="r" rtl="1">
              <a:buNone/>
            </a:pPr>
            <a:r>
              <a:rPr lang="fa-IR" dirty="0" smtClean="0"/>
              <a:t>در </a:t>
            </a:r>
            <a:r>
              <a:rPr lang="fa-IR" dirty="0"/>
              <a:t>سال ۱۳۹۰ خورشیدی جمعیت آن بالغ بر ۳۸۱٬۵۹۸ نفر بوده‌ </a:t>
            </a:r>
            <a:r>
              <a:rPr lang="fa-IR" dirty="0" smtClean="0"/>
              <a:t>است.</a:t>
            </a:r>
            <a:endParaRPr lang="fa-IR" dirty="0" smtClean="0"/>
          </a:p>
        </p:txBody>
      </p:sp>
      <p:sp>
        <p:nvSpPr>
          <p:cNvPr id="4" name="Right Arrow 3">
            <a:hlinkClick r:id="rId2" action="ppaction://hlinksldjump"/>
          </p:cNvPr>
          <p:cNvSpPr/>
          <p:nvPr/>
        </p:nvSpPr>
        <p:spPr>
          <a:xfrm>
            <a:off x="9130553" y="5822576"/>
            <a:ext cx="1398494" cy="86061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smtClean="0"/>
              <a:t>صفحه اول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058" y="3340463"/>
            <a:ext cx="3809524" cy="2907936"/>
          </a:xfrm>
          <a:prstGeom prst="rect">
            <a:avLst/>
          </a:prstGeom>
        </p:spPr>
      </p:pic>
    </p:spTree>
    <p:extLst>
      <p:ext uri="{BB962C8B-B14F-4D97-AF65-F5344CB8AC3E}">
        <p14:creationId xmlns:p14="http://schemas.microsoft.com/office/powerpoint/2010/main" val="29554412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248</TotalTime>
  <Words>870</Words>
  <Application>Microsoft Office PowerPoint</Application>
  <PresentationFormat>Widescreen</PresentationFormat>
  <Paragraphs>167</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Century Gothic</vt:lpstr>
      <vt:lpstr>Times New Roman</vt:lpstr>
      <vt:lpstr>Wingdings 3</vt:lpstr>
      <vt:lpstr>Ion</vt:lpstr>
      <vt:lpstr>درس مطالعات اجتماعی استان قزوین</vt:lpstr>
      <vt:lpstr>PowerPoint Presentation</vt:lpstr>
      <vt:lpstr>موقعیت جغرافیایی</vt:lpstr>
      <vt:lpstr>پوشش گیاهی</vt:lpstr>
      <vt:lpstr>الموت و دریاچه اوان </vt:lpstr>
      <vt:lpstr>اقتصاد</vt:lpstr>
      <vt:lpstr>صنایع دستی</vt:lpstr>
      <vt:lpstr>قالی و فرش بافی </vt:lpstr>
      <vt:lpstr>جمعیت</vt:lpstr>
      <vt:lpstr>زمین شناسی</vt:lpstr>
      <vt:lpstr>آداب رسوم</vt:lpstr>
      <vt:lpstr>پنجاه بدر</vt:lpstr>
      <vt:lpstr>زبان و گویش</vt:lpstr>
      <vt:lpstr>نژاد</vt:lpstr>
      <vt:lpstr>سوغات</vt:lpstr>
      <vt:lpstr>نان برنجی </vt:lpstr>
      <vt:lpstr>نان نخود چی </vt:lpstr>
      <vt:lpstr>پیشینه تاریخی</vt:lpstr>
      <vt:lpstr>حکومت های شکل گرفته</vt:lpstr>
      <vt:lpstr>پیش از اسلام </vt:lpstr>
      <vt:lpstr>پس از اسلام </vt:lpstr>
      <vt:lpstr>عصر سلجوقیان</vt:lpstr>
      <vt:lpstr>عصر صفویه</vt:lpstr>
      <vt:lpstr>نبرد با افغان ها </vt:lpstr>
      <vt:lpstr>برخی از بناهای تاریخی   روی مکان موردنظر کلیک کنید</vt:lpstr>
      <vt:lpstr>آب انبار سردار بزرگ</vt:lpstr>
      <vt:lpstr>مسجد جامعه</vt:lpstr>
      <vt:lpstr>کاروان‌سرای سعدالسلطنه</vt:lpstr>
      <vt:lpstr>کاخ چهل ستون</vt:lpstr>
      <vt:lpstr>کلیسای کانتور</vt:lpstr>
      <vt:lpstr>موزه ها  </vt:lpstr>
      <vt:lpstr>موزه قزوین </vt:lpstr>
      <vt:lpstr>موزه حمام قجر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46</cp:revision>
  <dcterms:created xsi:type="dcterms:W3CDTF">2019-04-05T00:03:02Z</dcterms:created>
  <dcterms:modified xsi:type="dcterms:W3CDTF">2019-04-05T13:10:23Z</dcterms:modified>
</cp:coreProperties>
</file>