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4423" y="802298"/>
            <a:ext cx="8637073" cy="2920713"/>
          </a:xfrm>
        </p:spPr>
        <p:txBody>
          <a:bodyPr bIns="0" anchor="b">
            <a:normAutofit/>
          </a:bodyPr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4424" y="3724074"/>
            <a:ext cx="8637072" cy="977621"/>
          </a:xfrm>
        </p:spPr>
        <p:txBody>
          <a:bodyPr tIns="91440" bIns="91440">
            <a:normAutofit/>
          </a:bodyPr>
          <a:lstStyle>
            <a:lvl1pPr marL="0" indent="0" algn="ctr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DAC52-764E-4B23-81B4-7FD72F899BEC}" type="datetimeFigureOut">
              <a:rPr lang="en-US" smtClean="0"/>
              <a:t>3/29/2019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1579" y="329307"/>
            <a:ext cx="5626774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6834" y="798973"/>
            <a:ext cx="811019" cy="503578"/>
          </a:xfrm>
        </p:spPr>
        <p:txBody>
          <a:bodyPr/>
          <a:lstStyle/>
          <a:p>
            <a:fld id="{E0221C4D-078E-4780-A101-633E56792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665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DAC52-764E-4B23-81B4-7FD72F899BEC}" type="datetimeFigureOut">
              <a:rPr lang="en-US" smtClean="0"/>
              <a:t>3/29/2019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21C4D-078E-4780-A101-633E56792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531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7052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518654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DAC52-764E-4B23-81B4-7FD72F899BEC}" type="datetimeFigureOut">
              <a:rPr lang="en-US" smtClean="0"/>
              <a:t>3/29/2019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21C4D-078E-4780-A101-633E56792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468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DAC52-764E-4B23-81B4-7FD72F899BEC}" type="datetimeFigureOut">
              <a:rPr lang="en-US" smtClean="0"/>
              <a:t>3/29/2019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21C4D-078E-4780-A101-633E56792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259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4423" y="1756130"/>
            <a:ext cx="8643154" cy="1969007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4423" y="3725137"/>
            <a:ext cx="8643154" cy="1093987"/>
          </a:xfrm>
        </p:spPr>
        <p:txBody>
          <a:bodyPr tIns="9144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DAC52-764E-4B23-81B4-7FD72F899BEC}" type="datetimeFigureOut">
              <a:rPr lang="en-US" smtClean="0"/>
              <a:t>3/29/2019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21C4D-078E-4780-A101-633E56792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962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293577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488654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4140" y="2017343"/>
            <a:ext cx="4488654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DAC52-764E-4B23-81B4-7FD72F899BEC}" type="datetimeFigureOut">
              <a:rPr lang="en-US" smtClean="0"/>
              <a:t>3/29/2019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21C4D-078E-4780-A101-633E56792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833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295603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488794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488794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6025" y="2023003"/>
            <a:ext cx="4488794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6025" y="2821491"/>
            <a:ext cx="4488794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DAC52-764E-4B23-81B4-7FD72F899BEC}" type="datetimeFigureOut">
              <a:rPr lang="en-US" smtClean="0"/>
              <a:t>3/29/2019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21C4D-078E-4780-A101-633E56792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271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DAC52-764E-4B23-81B4-7FD72F899BEC}" type="datetimeFigureOut">
              <a:rPr lang="en-US" smtClean="0"/>
              <a:t>3/29/2019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21C4D-078E-4780-A101-633E56792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58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DAC52-764E-4B23-81B4-7FD72F899BEC}" type="datetimeFigureOut">
              <a:rPr lang="en-US" smtClean="0"/>
              <a:t>3/29/2019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21C4D-078E-4780-A101-633E56792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367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2961967" cy="2406518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032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2961967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DAC52-764E-4B23-81B4-7FD72F899BEC}" type="datetimeFigureOut">
              <a:rPr lang="en-US" smtClean="0"/>
              <a:t>3/29/2019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21C4D-078E-4780-A101-633E56792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37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blipFill dpi="0" rotWithShape="1">
              <a:blip r:embed="rId2">
                <a:alphaModFix amt="30000"/>
              </a:blip>
              <a:srcRect/>
              <a:tile tx="0" ty="0" sx="100000" sy="100000" flip="none" algn="ctr"/>
            </a:blip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extrusionH="76200" contourW="12700" prstMaterial="matte">
              <a:bevelT w="152400" h="50800" prst="softRound"/>
              <a:extrusionClr>
                <a:schemeClr val="tx2"/>
              </a:extrusionClr>
              <a:contourClr>
                <a:schemeClr val="bg2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38100" cmpd="sng">
              <a:solidFill>
                <a:schemeClr val="tx2">
                  <a:lumMod val="25000"/>
                </a:schemeClr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2"/>
            <a:ext cx="5532328" cy="1922299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50000"/>
              <a:lumOff val="50000"/>
              <a:alpha val="80000"/>
            </a:schemeClr>
          </a:solidFill>
          <a:ln w="9525" cap="sq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 dirty="0"/>
            </a:lvl1pPr>
          </a:lstStyle>
          <a:p>
            <a:pPr lvl="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059600"/>
            <a:ext cx="5524404" cy="2090134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1B9DAC52-764E-4B23-81B4-7FD72F899BEC}" type="datetimeFigureOut">
              <a:rPr lang="en-US" smtClean="0"/>
              <a:t>3/29/2019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21C4D-078E-4780-A101-633E56792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902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291215" cy="1049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29121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42079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9DAC52-764E-4B23-81B4-7FD72F899BEC}" type="datetimeFigureOut">
              <a:rPr lang="en-US" smtClean="0"/>
              <a:t>3/29/2019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62677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E0221C4D-078E-4780-A101-633E5679201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3622291"/>
            <a:ext cx="12192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0" y="6138142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44827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7" Type="http://schemas.openxmlformats.org/officeDocument/2006/relationships/image" Target="../media/image22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g"/><Relationship Id="rId3" Type="http://schemas.openxmlformats.org/officeDocument/2006/relationships/image" Target="../media/image24.JPG"/><Relationship Id="rId7" Type="http://schemas.openxmlformats.org/officeDocument/2006/relationships/image" Target="../media/image28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g"/><Relationship Id="rId9" Type="http://schemas.openxmlformats.org/officeDocument/2006/relationships/image" Target="../media/image3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g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328AF68-9EC4-44A6-A0EF-4553EA18EFC7}"/>
              </a:ext>
            </a:extLst>
          </p:cNvPr>
          <p:cNvSpPr/>
          <p:nvPr/>
        </p:nvSpPr>
        <p:spPr>
          <a:xfrm>
            <a:off x="760827" y="4632140"/>
            <a:ext cx="2623930" cy="133846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2800" b="1" dirty="0">
                <a:solidFill>
                  <a:srgbClr val="00B050"/>
                </a:solidFill>
                <a:effectLst>
                  <a:glow rad="228600">
                    <a:srgbClr val="FF0000">
                      <a:alpha val="40000"/>
                    </a:srgbClr>
                  </a:glow>
                </a:effectLst>
                <a:latin typeface="IRANSans Medium" panose="02040503050201020203" pitchFamily="18" charset="-78"/>
                <a:cs typeface="IRANSans Medium" panose="02040503050201020203" pitchFamily="18" charset="-78"/>
              </a:rPr>
              <a:t>تاریخ</a:t>
            </a:r>
            <a:endParaRPr lang="en-US" sz="2800" b="1" dirty="0">
              <a:solidFill>
                <a:srgbClr val="00B050"/>
              </a:solidFill>
              <a:effectLst>
                <a:glow rad="228600">
                  <a:srgbClr val="FF0000">
                    <a:alpha val="40000"/>
                  </a:srgbClr>
                </a:glow>
              </a:effectLst>
              <a:latin typeface="IRANSans Medium" panose="02040503050201020203" pitchFamily="18" charset="-78"/>
              <a:cs typeface="IRANSans Medium" panose="02040503050201020203" pitchFamily="18" charset="-78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4B30EA0-25C6-4A8B-A4AA-BA1F73252FDD}"/>
              </a:ext>
            </a:extLst>
          </p:cNvPr>
          <p:cNvSpPr/>
          <p:nvPr/>
        </p:nvSpPr>
        <p:spPr>
          <a:xfrm>
            <a:off x="6247266" y="1113237"/>
            <a:ext cx="2623930" cy="133846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2800" b="1" dirty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IRANSans Medium" panose="02040503050201020203" pitchFamily="18" charset="-78"/>
                <a:cs typeface="IRANSans Medium" panose="02040503050201020203" pitchFamily="18" charset="-78"/>
              </a:rPr>
              <a:t>حسین پناهیان</a:t>
            </a:r>
            <a:endParaRPr lang="en-US" sz="2800" b="1" dirty="0">
              <a:solidFill>
                <a:srgbClr val="FFFF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IRANSans Medium" panose="02040503050201020203" pitchFamily="18" charset="-78"/>
              <a:cs typeface="IRANSans Medium" panose="02040503050201020203" pitchFamily="18" charset="-7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FBE834F-CEB0-4C81-930B-73508132F3C6}"/>
              </a:ext>
            </a:extLst>
          </p:cNvPr>
          <p:cNvSpPr/>
          <p:nvPr/>
        </p:nvSpPr>
        <p:spPr>
          <a:xfrm>
            <a:off x="2482601" y="3479591"/>
            <a:ext cx="2623930" cy="133846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2800" b="1" dirty="0">
                <a:solidFill>
                  <a:schemeClr val="accent6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IRANSans Medium" panose="02040503050201020203" pitchFamily="18" charset="-78"/>
                <a:cs typeface="IRANSans Medium" panose="02040503050201020203" pitchFamily="18" charset="-78"/>
              </a:rPr>
              <a:t>شهر تبریز</a:t>
            </a:r>
            <a:endParaRPr lang="en-US" sz="2800" b="1" dirty="0">
              <a:solidFill>
                <a:schemeClr val="accent6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IRANSans Medium" panose="02040503050201020203" pitchFamily="18" charset="-78"/>
              <a:cs typeface="IRANSans Medium" panose="02040503050201020203" pitchFamily="18" charset="-7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8B9CBF8-835B-4381-B1EC-11112CBF01AD}"/>
              </a:ext>
            </a:extLst>
          </p:cNvPr>
          <p:cNvSpPr/>
          <p:nvPr/>
        </p:nvSpPr>
        <p:spPr>
          <a:xfrm>
            <a:off x="7979694" y="-898742"/>
            <a:ext cx="4187688" cy="28326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4400" dirty="0">
                <a:solidFill>
                  <a:srgbClr val="00206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cs typeface="B Arash" panose="00000400000000000000" pitchFamily="2" charset="-78"/>
              </a:rPr>
              <a:t>بسم الله الرحمن الرحیم</a:t>
            </a:r>
            <a:endParaRPr lang="en-US" sz="4400" dirty="0">
              <a:solidFill>
                <a:srgbClr val="00206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cs typeface="B Arash" panose="00000400000000000000" pitchFamily="2" charset="-7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E16DC81-1487-4296-80E2-407ACB49DA19}"/>
              </a:ext>
            </a:extLst>
          </p:cNvPr>
          <p:cNvSpPr/>
          <p:nvPr/>
        </p:nvSpPr>
        <p:spPr>
          <a:xfrm>
            <a:off x="4249500" y="2327042"/>
            <a:ext cx="2623930" cy="133846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2800" b="1" dirty="0"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IRANSans Medium" panose="02040503050201020203" pitchFamily="18" charset="-78"/>
                <a:cs typeface="IRANSans Medium" panose="02040503050201020203" pitchFamily="18" charset="-78"/>
              </a:rPr>
              <a:t>طرح پرواز</a:t>
            </a:r>
            <a:endParaRPr lang="en-US" sz="2800" b="1" dirty="0">
              <a:solidFill>
                <a:srgbClr val="FF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IRANSans Medium" panose="02040503050201020203" pitchFamily="18" charset="-78"/>
              <a:cs typeface="B Arash" panose="00000400000000000000" pitchFamily="2" charset="-78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C92B8F9-F21F-44A4-9EEB-C7264E68EA17}"/>
              </a:ext>
            </a:extLst>
          </p:cNvPr>
          <p:cNvSpPr/>
          <p:nvPr/>
        </p:nvSpPr>
        <p:spPr>
          <a:xfrm>
            <a:off x="4875664" y="2810804"/>
            <a:ext cx="1371602" cy="98894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4400" b="1" dirty="0"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cs typeface="B Shadi" panose="00000400000000000000" pitchFamily="2" charset="-78"/>
              </a:rPr>
              <a:t>8</a:t>
            </a:r>
            <a:endParaRPr lang="en-US" sz="4400" b="1" dirty="0">
              <a:solidFill>
                <a:srgbClr val="FF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cs typeface="B Shadi" panose="00000400000000000000" pitchFamily="2" charset="-78"/>
            </a:endParaRPr>
          </a:p>
        </p:txBody>
      </p:sp>
      <p:pic>
        <p:nvPicPr>
          <p:cNvPr id="11" name="03 - Johann Sebastian Bach Jesus Alegr_a de los Hombres">
            <a:hlinkClick r:id="" action="ppaction://media"/>
            <a:extLst>
              <a:ext uri="{FF2B5EF4-FFF2-40B4-BE49-F238E27FC236}">
                <a16:creationId xmlns:a16="http://schemas.microsoft.com/office/drawing/2014/main" id="{DD2C0824-2BA9-4F35-BA30-1E45B3BE7BE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4618" y="-92017"/>
            <a:ext cx="609600" cy="60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002759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0224BA-2486-452E-B6DC-4E333162C9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0785" y="1270145"/>
            <a:ext cx="9291215" cy="2147030"/>
          </a:xfrm>
        </p:spPr>
        <p:txBody>
          <a:bodyPr>
            <a:normAutofit/>
          </a:bodyPr>
          <a:lstStyle/>
          <a:p>
            <a:pPr algn="ctr" rtl="1">
              <a:buFont typeface="Wingdings" panose="05000000000000000000" pitchFamily="2" charset="2"/>
              <a:buChar char="ü"/>
            </a:pPr>
            <a:r>
              <a:rPr lang="ar-SA" sz="1600" dirty="0">
                <a:solidFill>
                  <a:srgbClr val="00B0F0"/>
                </a:solidFill>
                <a:cs typeface="B Titr" panose="00000700000000000000" pitchFamily="2" charset="-78"/>
              </a:rPr>
              <a:t>شهر تبریز</a:t>
            </a:r>
            <a:r>
              <a:rPr lang="en-US" sz="1600" dirty="0">
                <a:solidFill>
                  <a:srgbClr val="00B0F0"/>
                </a:solidFill>
                <a:cs typeface="B Titr" panose="00000700000000000000" pitchFamily="2" charset="-78"/>
              </a:rPr>
              <a:t> </a:t>
            </a:r>
            <a:r>
              <a:rPr lang="ar-SA" sz="1600" dirty="0">
                <a:solidFill>
                  <a:srgbClr val="00B0F0"/>
                </a:solidFill>
                <a:cs typeface="B Titr" panose="00000700000000000000" pitchFamily="2" charset="-78"/>
              </a:rPr>
              <a:t>بارها در طول تاریخ توسط حوادث طبیعی یا اشغالگران ویران و تجدید بنا شده‌است. بنای کنونی این شهر به دوران اشکانی</a:t>
            </a:r>
            <a:r>
              <a:rPr lang="en-US" sz="1600" dirty="0">
                <a:solidFill>
                  <a:srgbClr val="00B0F0"/>
                </a:solidFill>
                <a:cs typeface="B Titr" panose="00000700000000000000" pitchFamily="2" charset="-78"/>
              </a:rPr>
              <a:t> </a:t>
            </a:r>
            <a:r>
              <a:rPr lang="ar-SA" sz="1600" dirty="0">
                <a:solidFill>
                  <a:srgbClr val="00B0F0"/>
                </a:solidFill>
                <a:cs typeface="B Titr" panose="00000700000000000000" pitchFamily="2" charset="-78"/>
              </a:rPr>
              <a:t>و ساسانی</a:t>
            </a:r>
            <a:r>
              <a:rPr lang="en-US" sz="1600" dirty="0">
                <a:solidFill>
                  <a:srgbClr val="00B0F0"/>
                </a:solidFill>
                <a:cs typeface="B Titr" panose="00000700000000000000" pitchFamily="2" charset="-78"/>
              </a:rPr>
              <a:t> </a:t>
            </a:r>
            <a:r>
              <a:rPr lang="ar-SA" sz="1600" dirty="0">
                <a:solidFill>
                  <a:srgbClr val="00B0F0"/>
                </a:solidFill>
                <a:cs typeface="B Titr" panose="00000700000000000000" pitchFamily="2" charset="-78"/>
              </a:rPr>
              <a:t>می‌رسد؛ و در آغاز دوران اسلامی</a:t>
            </a:r>
            <a:r>
              <a:rPr lang="en-US" sz="1600" dirty="0">
                <a:solidFill>
                  <a:srgbClr val="00B0F0"/>
                </a:solidFill>
                <a:cs typeface="B Titr" panose="00000700000000000000" pitchFamily="2" charset="-78"/>
              </a:rPr>
              <a:t> </a:t>
            </a:r>
            <a:r>
              <a:rPr lang="ar-SA" sz="1600" dirty="0">
                <a:solidFill>
                  <a:srgbClr val="00B0F0"/>
                </a:solidFill>
                <a:cs typeface="B Titr" panose="00000700000000000000" pitchFamily="2" charset="-78"/>
              </a:rPr>
              <a:t>هم معروف بوده‌است. تبریز در طی حکومت چهار صد ساله خاندان رَوّادی و اسکان قبیله عرب اَزْد، به شکوفایی می‌رسد. این شهر در دوران حکمرانی ایلخانان</a:t>
            </a:r>
            <a:r>
              <a:rPr lang="en-US" sz="1600" dirty="0">
                <a:solidFill>
                  <a:srgbClr val="00B0F0"/>
                </a:solidFill>
                <a:cs typeface="B Titr" panose="00000700000000000000" pitchFamily="2" charset="-78"/>
              </a:rPr>
              <a:t> </a:t>
            </a:r>
            <a:r>
              <a:rPr lang="ar-SA" sz="1600" dirty="0">
                <a:solidFill>
                  <a:srgbClr val="00B0F0"/>
                </a:solidFill>
                <a:cs typeface="B Titr" panose="00000700000000000000" pitchFamily="2" charset="-78"/>
              </a:rPr>
              <a:t>به اوج شکوه و شکوفایی خود می‌رسد</a:t>
            </a:r>
            <a:r>
              <a:rPr lang="en-US" sz="1600" dirty="0">
                <a:solidFill>
                  <a:srgbClr val="00B0F0"/>
                </a:solidFill>
                <a:cs typeface="B Titr" panose="00000700000000000000" pitchFamily="2" charset="-78"/>
              </a:rPr>
              <a:t>.</a:t>
            </a:r>
          </a:p>
          <a:p>
            <a:pPr algn="ctr" rtl="1">
              <a:buFont typeface="Wingdings" panose="05000000000000000000" pitchFamily="2" charset="2"/>
              <a:buChar char="ü"/>
            </a:pPr>
            <a:r>
              <a:rPr lang="fa-IR" sz="1600" dirty="0">
                <a:solidFill>
                  <a:srgbClr val="00B0F0"/>
                </a:solidFill>
                <a:cs typeface="B Titr" panose="00000700000000000000" pitchFamily="2" charset="-78"/>
              </a:rPr>
              <a:t>ت</a:t>
            </a:r>
            <a:r>
              <a:rPr lang="ar-SA" sz="1600" dirty="0">
                <a:solidFill>
                  <a:srgbClr val="00B0F0"/>
                </a:solidFill>
                <a:cs typeface="B Titr" panose="00000700000000000000" pitchFamily="2" charset="-78"/>
              </a:rPr>
              <a:t>بریز پایتخت قلمرویی گسترده از رود نیل</a:t>
            </a:r>
            <a:r>
              <a:rPr lang="en-US" sz="1600" dirty="0">
                <a:solidFill>
                  <a:srgbClr val="00B0F0"/>
                </a:solidFill>
                <a:cs typeface="B Titr" panose="00000700000000000000" pitchFamily="2" charset="-78"/>
              </a:rPr>
              <a:t> </a:t>
            </a:r>
            <a:r>
              <a:rPr lang="ar-SA" sz="1600" dirty="0">
                <a:solidFill>
                  <a:srgbClr val="00B0F0"/>
                </a:solidFill>
                <a:cs typeface="B Titr" panose="00000700000000000000" pitchFamily="2" charset="-78"/>
              </a:rPr>
              <a:t>در شمال‌شرق آفریقا تا آمودریا</a:t>
            </a:r>
            <a:r>
              <a:rPr lang="en-US" sz="1600" dirty="0">
                <a:solidFill>
                  <a:srgbClr val="00B0F0"/>
                </a:solidFill>
                <a:cs typeface="B Titr" panose="00000700000000000000" pitchFamily="2" charset="-78"/>
              </a:rPr>
              <a:t> </a:t>
            </a:r>
            <a:r>
              <a:rPr lang="ar-SA" sz="1600" dirty="0">
                <a:solidFill>
                  <a:srgbClr val="00B0F0"/>
                </a:solidFill>
                <a:cs typeface="B Titr" panose="00000700000000000000" pitchFamily="2" charset="-78"/>
              </a:rPr>
              <a:t>در آسیای مرکزی</a:t>
            </a:r>
            <a:r>
              <a:rPr lang="en-US" sz="1600" dirty="0">
                <a:solidFill>
                  <a:srgbClr val="00B0F0"/>
                </a:solidFill>
                <a:cs typeface="B Titr" panose="00000700000000000000" pitchFamily="2" charset="-78"/>
              </a:rPr>
              <a:t> </a:t>
            </a:r>
            <a:r>
              <a:rPr lang="ar-SA" sz="1600" dirty="0">
                <a:solidFill>
                  <a:srgbClr val="00B0F0"/>
                </a:solidFill>
                <a:cs typeface="B Titr" panose="00000700000000000000" pitchFamily="2" charset="-78"/>
              </a:rPr>
              <a:t>بود. شهر تبریز به سبب موقعیت سوق‌الجیشی خود، همواره از مراکز تبادلات فرهنگی و تجاری منطقه بوده‌است و امروزه یکی از مراکز صنعتی ایران می‌باشد</a:t>
            </a:r>
            <a:endParaRPr lang="en-US" sz="1600" dirty="0">
              <a:solidFill>
                <a:srgbClr val="00B0F0"/>
              </a:solidFill>
              <a:cs typeface="B Titr" panose="00000700000000000000" pitchFamily="2" charset="-78"/>
            </a:endParaRPr>
          </a:p>
          <a:p>
            <a:pPr algn="ctr">
              <a:buFont typeface="Wingdings" panose="05000000000000000000" pitchFamily="2" charset="2"/>
              <a:buChar char="ü"/>
            </a:pPr>
            <a:endParaRPr lang="en-US" sz="1600" dirty="0">
              <a:solidFill>
                <a:srgbClr val="00B0F0"/>
              </a:solidFill>
              <a:cs typeface="B Titr" panose="00000700000000000000" pitchFamily="2" charset="-7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456195D-6B32-493A-BC91-5BB29BC59EFF}"/>
              </a:ext>
            </a:extLst>
          </p:cNvPr>
          <p:cNvSpPr/>
          <p:nvPr/>
        </p:nvSpPr>
        <p:spPr>
          <a:xfrm>
            <a:off x="9095141" y="-307247"/>
            <a:ext cx="3829878" cy="214702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4400" dirty="0">
                <a:solidFill>
                  <a:srgbClr val="00B05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IranNastaliq" panose="02000503000000020003" pitchFamily="2" charset="0"/>
                <a:cs typeface="IranNastaliq" panose="02000503000000020003" pitchFamily="2" charset="0"/>
              </a:rPr>
              <a:t>پیشینه تاریخی:</a:t>
            </a:r>
            <a:endParaRPr lang="en-US" sz="4400" dirty="0">
              <a:solidFill>
                <a:srgbClr val="00B05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IranNastaliq" panose="02000503000000020003" pitchFamily="2" charset="0"/>
              <a:cs typeface="IranNastaliq" panose="02000503000000020003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E2D1ED-AB99-4CCD-93A9-7398627428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615" y="4349145"/>
            <a:ext cx="3806385" cy="19055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0131BA4-3EB5-432D-8B76-417906FB82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3" y="2702585"/>
            <a:ext cx="2442100" cy="19137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6DFD886-12E3-46E8-ABDB-4235AD0DA3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3" y="4407229"/>
            <a:ext cx="2428539" cy="1847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D45FE70-181D-458C-8FAA-1FC518A2A4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4092" y="4349145"/>
            <a:ext cx="3464600" cy="19055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26DD5E9-96FB-4642-B3E5-E5B57AEAA1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2" y="0"/>
            <a:ext cx="2442100" cy="16077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6C6DDCF-24AF-405E-8609-2D6B3FC661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3" y="1348980"/>
            <a:ext cx="2428539" cy="16077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40D7C8C-6D9A-43A7-9B8C-A664EE05481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783" y="4340959"/>
            <a:ext cx="3133217" cy="19137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18841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EC5D90-A950-47BF-81D9-4B33CF938A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4702" y="1073197"/>
            <a:ext cx="9291215" cy="3450613"/>
          </a:xfrm>
        </p:spPr>
        <p:txBody>
          <a:bodyPr>
            <a:noAutofit/>
          </a:bodyPr>
          <a:lstStyle/>
          <a:p>
            <a:pPr algn="r" rtl="1">
              <a:buFont typeface="Wingdings" panose="05000000000000000000" pitchFamily="2" charset="2"/>
              <a:buChar char="ü"/>
            </a:pPr>
            <a:r>
              <a:rPr lang="fa-IR" sz="1800" dirty="0">
                <a:solidFill>
                  <a:srgbClr val="00B0F0"/>
                </a:solidFill>
                <a:cs typeface="B Titr" panose="00000700000000000000" pitchFamily="2" charset="-78"/>
              </a:rPr>
              <a:t>روادیان اول: </a:t>
            </a:r>
            <a:r>
              <a:rPr lang="fa-IR" sz="1800" dirty="0">
                <a:solidFill>
                  <a:srgbClr val="FF0000"/>
                </a:solidFill>
                <a:cs typeface="B Titr" panose="00000700000000000000" pitchFamily="2" charset="-78"/>
              </a:rPr>
              <a:t>منصور عباسی</a:t>
            </a:r>
          </a:p>
          <a:p>
            <a:pPr algn="r" rtl="1">
              <a:buFont typeface="Wingdings" panose="05000000000000000000" pitchFamily="2" charset="2"/>
              <a:buChar char="ü"/>
            </a:pPr>
            <a:r>
              <a:rPr lang="fa-IR" sz="1800" dirty="0">
                <a:solidFill>
                  <a:srgbClr val="00B0F0"/>
                </a:solidFill>
                <a:cs typeface="B Titr" panose="00000700000000000000" pitchFamily="2" charset="-78"/>
              </a:rPr>
              <a:t>ساجیان: </a:t>
            </a:r>
            <a:r>
              <a:rPr lang="fa-IR" sz="1800" dirty="0">
                <a:solidFill>
                  <a:srgbClr val="FF0000"/>
                </a:solidFill>
                <a:cs typeface="B Titr" panose="00000700000000000000" pitchFamily="2" charset="-78"/>
              </a:rPr>
              <a:t>معتمدعباسی</a:t>
            </a:r>
          </a:p>
          <a:p>
            <a:pPr algn="r" rtl="1">
              <a:buFont typeface="Wingdings" panose="05000000000000000000" pitchFamily="2" charset="2"/>
              <a:buChar char="ü"/>
            </a:pPr>
            <a:r>
              <a:rPr lang="fa-IR" sz="1800" dirty="0">
                <a:solidFill>
                  <a:srgbClr val="00B0F0"/>
                </a:solidFill>
                <a:cs typeface="B Titr" panose="00000700000000000000" pitchFamily="2" charset="-78"/>
              </a:rPr>
              <a:t>سالاریان: </a:t>
            </a:r>
            <a:r>
              <a:rPr lang="fa-IR" sz="1800" dirty="0">
                <a:solidFill>
                  <a:srgbClr val="FF0000"/>
                </a:solidFill>
                <a:cs typeface="B Titr" panose="00000700000000000000" pitchFamily="2" charset="-78"/>
              </a:rPr>
              <a:t>سالار مرزبان</a:t>
            </a:r>
          </a:p>
          <a:p>
            <a:pPr algn="r" rtl="1">
              <a:buFont typeface="Wingdings" panose="05000000000000000000" pitchFamily="2" charset="2"/>
              <a:buChar char="ü"/>
            </a:pPr>
            <a:r>
              <a:rPr lang="fa-IR" sz="1800" dirty="0">
                <a:solidFill>
                  <a:srgbClr val="00B0F0"/>
                </a:solidFill>
                <a:cs typeface="B Titr" panose="00000700000000000000" pitchFamily="2" charset="-78"/>
              </a:rPr>
              <a:t>روادیان دوم: </a:t>
            </a:r>
            <a:r>
              <a:rPr lang="fa-IR" sz="1800" dirty="0">
                <a:solidFill>
                  <a:srgbClr val="FF0000"/>
                </a:solidFill>
                <a:cs typeface="B Titr" panose="00000700000000000000" pitchFamily="2" charset="-78"/>
              </a:rPr>
              <a:t>ابوالهیجاحسین روادی</a:t>
            </a:r>
          </a:p>
          <a:p>
            <a:pPr algn="r" rtl="1">
              <a:buFont typeface="Wingdings" panose="05000000000000000000" pitchFamily="2" charset="2"/>
              <a:buChar char="ü"/>
            </a:pPr>
            <a:r>
              <a:rPr lang="fa-IR" sz="1800" dirty="0">
                <a:solidFill>
                  <a:srgbClr val="00B0F0"/>
                </a:solidFill>
                <a:cs typeface="B Titr" panose="00000700000000000000" pitchFamily="2" charset="-78"/>
              </a:rPr>
              <a:t>سلجوقیان: </a:t>
            </a:r>
            <a:r>
              <a:rPr lang="fa-IR" sz="1800" dirty="0">
                <a:solidFill>
                  <a:srgbClr val="FF0000"/>
                </a:solidFill>
                <a:cs typeface="B Titr" panose="00000700000000000000" pitchFamily="2" charset="-78"/>
              </a:rPr>
              <a:t>آلب ارسلان</a:t>
            </a:r>
          </a:p>
          <a:p>
            <a:pPr algn="r" rtl="1">
              <a:buFont typeface="Wingdings" panose="05000000000000000000" pitchFamily="2" charset="2"/>
              <a:buChar char="ü"/>
            </a:pPr>
            <a:r>
              <a:rPr lang="fa-IR" sz="1800" dirty="0">
                <a:solidFill>
                  <a:srgbClr val="00B0F0"/>
                </a:solidFill>
                <a:cs typeface="B Titr" panose="00000700000000000000" pitchFamily="2" charset="-78"/>
              </a:rPr>
              <a:t>آتایی لر: </a:t>
            </a:r>
            <a:r>
              <a:rPr lang="fa-IR" sz="1800" dirty="0">
                <a:solidFill>
                  <a:srgbClr val="FF0000"/>
                </a:solidFill>
                <a:cs typeface="B Titr" panose="00000700000000000000" pitchFamily="2" charset="-78"/>
              </a:rPr>
              <a:t>احمره الدین محمدجهان پهلوان</a:t>
            </a:r>
          </a:p>
          <a:p>
            <a:pPr algn="r" rtl="1">
              <a:buFont typeface="Wingdings" panose="05000000000000000000" pitchFamily="2" charset="2"/>
              <a:buChar char="ü"/>
            </a:pPr>
            <a:r>
              <a:rPr lang="fa-IR" sz="1800" dirty="0">
                <a:solidFill>
                  <a:srgbClr val="00B0F0"/>
                </a:solidFill>
                <a:cs typeface="B Titr" panose="00000700000000000000" pitchFamily="2" charset="-78"/>
              </a:rPr>
              <a:t>چوپانیان: </a:t>
            </a:r>
            <a:r>
              <a:rPr lang="fa-IR" sz="1800" dirty="0">
                <a:solidFill>
                  <a:srgbClr val="FF0000"/>
                </a:solidFill>
                <a:cs typeface="B Titr" panose="00000700000000000000" pitchFamily="2" charset="-78"/>
              </a:rPr>
              <a:t>شیخ حسن</a:t>
            </a:r>
          </a:p>
          <a:p>
            <a:pPr algn="r" rtl="1">
              <a:buFont typeface="Wingdings" panose="05000000000000000000" pitchFamily="2" charset="2"/>
              <a:buChar char="ü"/>
            </a:pPr>
            <a:r>
              <a:rPr lang="fa-IR" sz="1800" dirty="0">
                <a:solidFill>
                  <a:srgbClr val="00B0F0"/>
                </a:solidFill>
                <a:cs typeface="B Titr" panose="00000700000000000000" pitchFamily="2" charset="-78"/>
              </a:rPr>
              <a:t>جادیریان: </a:t>
            </a:r>
            <a:r>
              <a:rPr lang="fa-IR" sz="1800" dirty="0">
                <a:solidFill>
                  <a:srgbClr val="FF0000"/>
                </a:solidFill>
                <a:cs typeface="B Titr" panose="00000700000000000000" pitchFamily="2" charset="-78"/>
              </a:rPr>
              <a:t>شیخ حسن بزرگ</a:t>
            </a:r>
          </a:p>
          <a:p>
            <a:pPr algn="r" rtl="1">
              <a:buFont typeface="Wingdings" panose="05000000000000000000" pitchFamily="2" charset="2"/>
              <a:buChar char="ü"/>
            </a:pPr>
            <a:r>
              <a:rPr lang="fa-IR" sz="1800" dirty="0">
                <a:solidFill>
                  <a:srgbClr val="00B0F0"/>
                </a:solidFill>
                <a:cs typeface="B Titr" panose="00000700000000000000" pitchFamily="2" charset="-78"/>
              </a:rPr>
              <a:t>تیموریان: </a:t>
            </a:r>
            <a:r>
              <a:rPr lang="fa-IR" sz="1800" dirty="0">
                <a:solidFill>
                  <a:srgbClr val="FF0000"/>
                </a:solidFill>
                <a:cs typeface="B Titr" panose="00000700000000000000" pitchFamily="2" charset="-78"/>
              </a:rPr>
              <a:t>تیمور گورکانی</a:t>
            </a:r>
          </a:p>
          <a:p>
            <a:pPr algn="r" rtl="1">
              <a:buFont typeface="Wingdings" panose="05000000000000000000" pitchFamily="2" charset="2"/>
              <a:buChar char="ü"/>
            </a:pPr>
            <a:r>
              <a:rPr lang="fa-IR" sz="1800" dirty="0">
                <a:solidFill>
                  <a:srgbClr val="00B0F0"/>
                </a:solidFill>
                <a:cs typeface="B Titr" panose="00000700000000000000" pitchFamily="2" charset="-78"/>
              </a:rPr>
              <a:t>ترکمنان: </a:t>
            </a:r>
            <a:r>
              <a:rPr lang="fa-IR" sz="1800" dirty="0">
                <a:solidFill>
                  <a:srgbClr val="FF0000"/>
                </a:solidFill>
                <a:cs typeface="B Titr" panose="00000700000000000000" pitchFamily="2" charset="-78"/>
              </a:rPr>
              <a:t>قره قویونلوها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DADAFBD-73F7-41A3-8964-31526A1031BF}"/>
              </a:ext>
            </a:extLst>
          </p:cNvPr>
          <p:cNvSpPr/>
          <p:nvPr/>
        </p:nvSpPr>
        <p:spPr>
          <a:xfrm>
            <a:off x="7440310" y="-321315"/>
            <a:ext cx="4751690" cy="214702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4400" dirty="0">
                <a:solidFill>
                  <a:srgbClr val="00B05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IranNastaliq" panose="02000503000000020003" pitchFamily="2" charset="0"/>
                <a:cs typeface="IranNastaliq" panose="02000503000000020003" pitchFamily="2" charset="0"/>
              </a:rPr>
              <a:t>حکومت های شکل گرفته در منطقه:</a:t>
            </a:r>
            <a:endParaRPr lang="en-US" sz="4400" dirty="0">
              <a:solidFill>
                <a:srgbClr val="00B05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IranNastaliq" panose="02000503000000020003" pitchFamily="2" charset="0"/>
              <a:cs typeface="IranNastaliq" panose="02000503000000020003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CB20C9-E4E3-4510-BAFB-71C4767460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375" y="2110646"/>
            <a:ext cx="3084812" cy="21470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703F051-ECEE-4139-912B-CA9E41AA42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6383" y="4523810"/>
            <a:ext cx="2895903" cy="20056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C70E577-C687-4EBA-8B4E-71F6ED0AF1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123" y="4523810"/>
            <a:ext cx="2953704" cy="2043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1D5D339-3236-4CDB-8E08-376619E70D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83" y="2600325"/>
            <a:ext cx="3177077" cy="18185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3844160-3B13-47CC-BA8B-07B21A74956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864" y="98475"/>
            <a:ext cx="2780500" cy="17906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F5DB29E-BF87-45E9-BB5C-CFA156E060D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04" y="98475"/>
            <a:ext cx="2471403" cy="22610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329243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7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553830-6BDC-4E62-AEE8-EEE41CB607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5909" y="1101332"/>
            <a:ext cx="8886091" cy="4441339"/>
          </a:xfrm>
        </p:spPr>
        <p:txBody>
          <a:bodyPr>
            <a:normAutofit fontScale="77500" lnSpcReduction="20000"/>
          </a:bodyPr>
          <a:lstStyle/>
          <a:p>
            <a:pPr algn="r" rtl="1">
              <a:buFont typeface="Wingdings" panose="05000000000000000000" pitchFamily="2" charset="2"/>
              <a:buChar char="ü"/>
            </a:pPr>
            <a:r>
              <a:rPr lang="fa-IR" sz="2300" dirty="0">
                <a:solidFill>
                  <a:srgbClr val="00B0F0"/>
                </a:solidFill>
                <a:cs typeface="B Titr" panose="00000700000000000000" pitchFamily="2" charset="-78"/>
              </a:rPr>
              <a:t>شمار زیادی از قدیمی‌ترین بناهای این شهر در طول سالهای حکومت ایلخانیان ساخته شده‌اند.</a:t>
            </a:r>
          </a:p>
          <a:p>
            <a:pPr algn="r" rtl="1">
              <a:buFont typeface="Wingdings" panose="05000000000000000000" pitchFamily="2" charset="2"/>
              <a:buChar char="ü"/>
            </a:pPr>
            <a:r>
              <a:rPr lang="fa-IR" sz="1600" dirty="0">
                <a:solidFill>
                  <a:srgbClr val="00B0F0"/>
                </a:solidFill>
                <a:cs typeface="B Titr" panose="00000700000000000000" pitchFamily="2" charset="-78"/>
              </a:rPr>
              <a:t>ارگ تبریز</a:t>
            </a:r>
          </a:p>
          <a:p>
            <a:pPr algn="r" rtl="1">
              <a:buFont typeface="Wingdings" panose="05000000000000000000" pitchFamily="2" charset="2"/>
              <a:buChar char="ü"/>
            </a:pPr>
            <a:r>
              <a:rPr lang="fa-IR" sz="1600" dirty="0">
                <a:solidFill>
                  <a:srgbClr val="00B0F0"/>
                </a:solidFill>
                <a:cs typeface="B Titr" panose="00000700000000000000" pitchFamily="2" charset="-78"/>
              </a:rPr>
              <a:t>ربع رشیدی</a:t>
            </a:r>
          </a:p>
          <a:p>
            <a:pPr algn="r" rtl="1">
              <a:buFont typeface="Wingdings" panose="05000000000000000000" pitchFamily="2" charset="2"/>
              <a:buChar char="ü"/>
            </a:pPr>
            <a:r>
              <a:rPr lang="fa-IR" sz="1600" dirty="0">
                <a:solidFill>
                  <a:srgbClr val="00B0F0"/>
                </a:solidFill>
                <a:cs typeface="B Titr" panose="00000700000000000000" pitchFamily="2" charset="-78"/>
              </a:rPr>
              <a:t>برج آتش نشانی</a:t>
            </a:r>
          </a:p>
          <a:p>
            <a:pPr algn="r" rtl="1">
              <a:buFont typeface="Wingdings" panose="05000000000000000000" pitchFamily="2" charset="2"/>
              <a:buChar char="ü"/>
            </a:pPr>
            <a:r>
              <a:rPr lang="fa-IR" sz="1600" dirty="0">
                <a:solidFill>
                  <a:srgbClr val="00B0F0"/>
                </a:solidFill>
                <a:cs typeface="B Titr" panose="00000700000000000000" pitchFamily="2" charset="-78"/>
              </a:rPr>
              <a:t>بازار تبریز</a:t>
            </a:r>
          </a:p>
          <a:p>
            <a:pPr algn="r" rtl="1">
              <a:buFont typeface="Wingdings" panose="05000000000000000000" pitchFamily="2" charset="2"/>
              <a:buChar char="ü"/>
            </a:pPr>
            <a:r>
              <a:rPr lang="fa-IR" sz="1600" dirty="0">
                <a:solidFill>
                  <a:srgbClr val="00B0F0"/>
                </a:solidFill>
                <a:cs typeface="B Titr" panose="00000700000000000000" pitchFamily="2" charset="-78"/>
              </a:rPr>
              <a:t>کاخ شهرداری تبریز</a:t>
            </a:r>
          </a:p>
          <a:p>
            <a:pPr algn="r" rtl="1">
              <a:buFont typeface="Wingdings" panose="05000000000000000000" pitchFamily="2" charset="2"/>
              <a:buChar char="ü"/>
            </a:pPr>
            <a:r>
              <a:rPr lang="fa-IR" sz="1600" dirty="0">
                <a:solidFill>
                  <a:srgbClr val="00B0F0"/>
                </a:solidFill>
                <a:cs typeface="B Titr" panose="00000700000000000000" pitchFamily="2" charset="-78"/>
              </a:rPr>
              <a:t>ایل گلی</a:t>
            </a:r>
          </a:p>
          <a:p>
            <a:pPr algn="r" rtl="1">
              <a:buFont typeface="Wingdings" panose="05000000000000000000" pitchFamily="2" charset="2"/>
              <a:buChar char="ü"/>
            </a:pPr>
            <a:r>
              <a:rPr lang="fa-IR" sz="1600" dirty="0">
                <a:solidFill>
                  <a:srgbClr val="00B0F0"/>
                </a:solidFill>
                <a:cs typeface="B Titr" panose="00000700000000000000" pitchFamily="2" charset="-78"/>
              </a:rPr>
              <a:t>موزه مشروطیت</a:t>
            </a:r>
          </a:p>
          <a:p>
            <a:pPr algn="r" rtl="1">
              <a:buFont typeface="Wingdings" panose="05000000000000000000" pitchFamily="2" charset="2"/>
              <a:buChar char="ü"/>
            </a:pPr>
            <a:r>
              <a:rPr lang="fa-IR" sz="1600" dirty="0">
                <a:solidFill>
                  <a:srgbClr val="00B0F0"/>
                </a:solidFill>
                <a:cs typeface="B Titr" panose="00000700000000000000" pitchFamily="2" charset="-78"/>
              </a:rPr>
              <a:t>موزه آذربایجان</a:t>
            </a:r>
          </a:p>
          <a:p>
            <a:pPr algn="r" rtl="1">
              <a:buFont typeface="Wingdings" panose="05000000000000000000" pitchFamily="2" charset="2"/>
              <a:buChar char="ü"/>
            </a:pPr>
            <a:r>
              <a:rPr lang="fa-IR" sz="1600" dirty="0">
                <a:solidFill>
                  <a:srgbClr val="00B0F0"/>
                </a:solidFill>
                <a:cs typeface="B Titr" panose="00000700000000000000" pitchFamily="2" charset="-78"/>
              </a:rPr>
              <a:t>موزه سنجش</a:t>
            </a:r>
          </a:p>
          <a:p>
            <a:pPr algn="r" rtl="1">
              <a:buFont typeface="Wingdings" panose="05000000000000000000" pitchFamily="2" charset="2"/>
              <a:buChar char="ü"/>
            </a:pPr>
            <a:r>
              <a:rPr lang="fa-IR" sz="1600" dirty="0">
                <a:solidFill>
                  <a:srgbClr val="00B0F0"/>
                </a:solidFill>
                <a:cs typeface="B Titr" panose="00000700000000000000" pitchFamily="2" charset="-78"/>
              </a:rPr>
              <a:t>مساجد تبریز</a:t>
            </a:r>
          </a:p>
          <a:p>
            <a:pPr algn="r" rtl="1">
              <a:buFont typeface="Wingdings" panose="05000000000000000000" pitchFamily="2" charset="2"/>
              <a:buChar char="ü"/>
            </a:pPr>
            <a:r>
              <a:rPr lang="fa-IR" sz="1600" dirty="0">
                <a:solidFill>
                  <a:srgbClr val="00B0F0"/>
                </a:solidFill>
                <a:cs typeface="B Titr" panose="00000700000000000000" pitchFamily="2" charset="-78"/>
              </a:rPr>
              <a:t>مقبره الشعرا</a:t>
            </a:r>
          </a:p>
          <a:p>
            <a:pPr algn="r" rtl="1">
              <a:buFont typeface="Wingdings" panose="05000000000000000000" pitchFamily="2" charset="2"/>
              <a:buChar char="ü"/>
            </a:pPr>
            <a:r>
              <a:rPr lang="fa-IR" sz="1600" dirty="0">
                <a:solidFill>
                  <a:srgbClr val="00B0F0"/>
                </a:solidFill>
                <a:cs typeface="B Titr" panose="00000700000000000000" pitchFamily="2" charset="-78"/>
              </a:rPr>
              <a:t>بقعه عون بن علی</a:t>
            </a:r>
            <a:endParaRPr lang="en-US" sz="1600" dirty="0">
              <a:solidFill>
                <a:srgbClr val="00B0F0"/>
              </a:solidFill>
              <a:cs typeface="B Titr" panose="00000700000000000000" pitchFamily="2" charset="-7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818AC1E-5F6E-4E81-9688-3E6C0E6FFF45}"/>
              </a:ext>
            </a:extLst>
          </p:cNvPr>
          <p:cNvSpPr/>
          <p:nvPr/>
        </p:nvSpPr>
        <p:spPr>
          <a:xfrm>
            <a:off x="8476163" y="-377585"/>
            <a:ext cx="3829878" cy="214702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4400" dirty="0">
                <a:solidFill>
                  <a:srgbClr val="00B05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IranNastaliq" panose="02000503000000020003" pitchFamily="2" charset="0"/>
                <a:cs typeface="IranNastaliq" panose="02000503000000020003" pitchFamily="2" charset="0"/>
              </a:rPr>
              <a:t>ساختمانها و بناهای تاریخی:</a:t>
            </a:r>
            <a:endParaRPr lang="en-US" sz="4400" dirty="0">
              <a:solidFill>
                <a:srgbClr val="00B05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IranNastaliq" panose="02000503000000020003" pitchFamily="2" charset="0"/>
              <a:cs typeface="IranNastaliq" panose="02000503000000020003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CD3B75-B2C6-45D8-932D-9095F23667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254" y="3587555"/>
            <a:ext cx="1790700" cy="2552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72672E-5BDF-4BF0-9116-FF7BA19C04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7611" y="4395633"/>
            <a:ext cx="3124200" cy="1466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2C04F87-A9B0-41FE-8A50-D03C9418B1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127" y="1847850"/>
            <a:ext cx="2847975" cy="1609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24B0DAB-4DCC-4286-920C-89F0DC1BD5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909" y="1685925"/>
            <a:ext cx="2524421" cy="1743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81FB719-E8CB-4EF8-86E0-1BF4909EC9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564" y="4119408"/>
            <a:ext cx="2628900" cy="1743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3DEA4D6-12A9-4AB6-BCDC-9D01AB72195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23" y="1513665"/>
            <a:ext cx="2466975" cy="184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445773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4E3916-EF59-4500-BD46-00E10CE473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3799" y="1166986"/>
            <a:ext cx="8828401" cy="4601627"/>
          </a:xfrm>
        </p:spPr>
        <p:txBody>
          <a:bodyPr>
            <a:normAutofit fontScale="92500" lnSpcReduction="10000"/>
          </a:bodyPr>
          <a:lstStyle/>
          <a:p>
            <a:pPr algn="r" rtl="1">
              <a:buFont typeface="Wingdings" panose="05000000000000000000" pitchFamily="2" charset="2"/>
              <a:buChar char="ü"/>
            </a:pPr>
            <a:r>
              <a:rPr lang="fa-IR" sz="1600" dirty="0">
                <a:solidFill>
                  <a:srgbClr val="00B0F0"/>
                </a:solidFill>
                <a:cs typeface="B Titr" panose="00000700000000000000" pitchFamily="2" charset="-78"/>
              </a:rPr>
              <a:t>سفالینه: هزاره پنجم پیش از میلاد</a:t>
            </a:r>
          </a:p>
          <a:p>
            <a:pPr algn="r" rtl="1">
              <a:buFont typeface="Wingdings" panose="05000000000000000000" pitchFamily="2" charset="2"/>
              <a:buChar char="ü"/>
            </a:pPr>
            <a:r>
              <a:rPr lang="fa-IR" sz="1600" dirty="0">
                <a:solidFill>
                  <a:srgbClr val="00B0F0"/>
                </a:solidFill>
                <a:cs typeface="B Titr" panose="00000700000000000000" pitchFamily="2" charset="-78"/>
              </a:rPr>
              <a:t>اجساد مرد و زن: عصر حجر</a:t>
            </a:r>
          </a:p>
          <a:p>
            <a:pPr algn="r" rtl="1">
              <a:buFont typeface="Wingdings" panose="05000000000000000000" pitchFamily="2" charset="2"/>
              <a:buChar char="ü"/>
            </a:pPr>
            <a:r>
              <a:rPr lang="fa-IR" sz="1600" dirty="0">
                <a:solidFill>
                  <a:srgbClr val="00B0F0"/>
                </a:solidFill>
                <a:cs typeface="B Titr" panose="00000700000000000000" pitchFamily="2" charset="-78"/>
              </a:rPr>
              <a:t>کتیبه هخامنشی: هزاره اول پیش از میلاد</a:t>
            </a:r>
          </a:p>
          <a:p>
            <a:pPr algn="r" rtl="1">
              <a:buFont typeface="Wingdings" panose="05000000000000000000" pitchFamily="2" charset="2"/>
              <a:buChar char="ü"/>
            </a:pPr>
            <a:r>
              <a:rPr lang="fa-IR" sz="1600" dirty="0">
                <a:solidFill>
                  <a:srgbClr val="00B0F0"/>
                </a:solidFill>
                <a:cs typeface="B Titr" panose="00000700000000000000" pitchFamily="2" charset="-78"/>
              </a:rPr>
              <a:t>جواهر</a:t>
            </a:r>
          </a:p>
          <a:p>
            <a:pPr algn="r" rtl="1">
              <a:buFont typeface="Wingdings" panose="05000000000000000000" pitchFamily="2" charset="2"/>
              <a:buChar char="ü"/>
            </a:pPr>
            <a:r>
              <a:rPr lang="fa-IR" sz="1600" dirty="0">
                <a:solidFill>
                  <a:srgbClr val="00B0F0"/>
                </a:solidFill>
                <a:cs typeface="B Titr" panose="00000700000000000000" pitchFamily="2" charset="-78"/>
              </a:rPr>
              <a:t>ظرف چینی: صفویان</a:t>
            </a:r>
          </a:p>
          <a:p>
            <a:pPr algn="r" rtl="1">
              <a:buFont typeface="Wingdings" panose="05000000000000000000" pitchFamily="2" charset="2"/>
              <a:buChar char="ü"/>
            </a:pPr>
            <a:r>
              <a:rPr lang="fa-IR" sz="1600" dirty="0">
                <a:solidFill>
                  <a:srgbClr val="00B0F0"/>
                </a:solidFill>
                <a:cs typeface="B Titr" panose="00000700000000000000" pitchFamily="2" charset="-78"/>
              </a:rPr>
              <a:t>سرامیک: سده سیزدهم</a:t>
            </a:r>
          </a:p>
          <a:p>
            <a:pPr algn="r" rtl="1">
              <a:buFont typeface="Wingdings" panose="05000000000000000000" pitchFamily="2" charset="2"/>
              <a:buChar char="ü"/>
            </a:pPr>
            <a:r>
              <a:rPr lang="fa-IR" sz="1600" dirty="0">
                <a:solidFill>
                  <a:srgbClr val="00B0F0"/>
                </a:solidFill>
                <a:cs typeface="B Titr" panose="00000700000000000000" pitchFamily="2" charset="-78"/>
              </a:rPr>
              <a:t>جعبه جواهر: قاجار</a:t>
            </a:r>
          </a:p>
          <a:p>
            <a:pPr algn="r" rtl="1">
              <a:buFont typeface="Wingdings" panose="05000000000000000000" pitchFamily="2" charset="2"/>
              <a:buChar char="ü"/>
            </a:pPr>
            <a:r>
              <a:rPr lang="fa-IR" sz="1600" dirty="0">
                <a:solidFill>
                  <a:srgbClr val="00B0F0"/>
                </a:solidFill>
                <a:cs typeface="B Titr" panose="00000700000000000000" pitchFamily="2" charset="-78"/>
              </a:rPr>
              <a:t>مجسمه بیچارگان</a:t>
            </a:r>
          </a:p>
          <a:p>
            <a:pPr algn="r" rtl="1">
              <a:buFont typeface="Wingdings" panose="05000000000000000000" pitchFamily="2" charset="2"/>
              <a:buChar char="ü"/>
            </a:pPr>
            <a:r>
              <a:rPr lang="fa-IR" sz="1600" dirty="0">
                <a:solidFill>
                  <a:srgbClr val="00B0F0"/>
                </a:solidFill>
                <a:cs typeface="B Titr" panose="00000700000000000000" pitchFamily="2" charset="-78"/>
              </a:rPr>
              <a:t>سنگ معدنی سرپانتین: هزاره سوم پیش از میلاد</a:t>
            </a:r>
          </a:p>
          <a:p>
            <a:pPr algn="r" rtl="1">
              <a:buFont typeface="Wingdings" panose="05000000000000000000" pitchFamily="2" charset="2"/>
              <a:buChar char="ü"/>
            </a:pPr>
            <a:r>
              <a:rPr lang="fa-IR" sz="1600" dirty="0">
                <a:solidFill>
                  <a:srgbClr val="00B0F0"/>
                </a:solidFill>
                <a:cs typeface="B Titr" panose="00000700000000000000" pitchFamily="2" charset="-78"/>
              </a:rPr>
              <a:t>بخش سنگ‌نگاره‌های تاریخی، جدیدترین بخش موزه آذربایجان است که در طبقه زیرزمین این موزه قرار گرفته‌است. در این بخش مجموعه‌ای از پیکره‌های انسانی، سنگ گورها، سنگ‌های کتیبه‌دار، قوچ‌های سنگی و مجسمه‌های سنگی به نمایش گذاشته شده‌اند.</a:t>
            </a:r>
            <a:br>
              <a:rPr lang="fa-IR" sz="1600" dirty="0">
                <a:solidFill>
                  <a:srgbClr val="00B0F0"/>
                </a:solidFill>
                <a:cs typeface="B Titr" panose="00000700000000000000" pitchFamily="2" charset="-78"/>
              </a:rPr>
            </a:br>
            <a:endParaRPr lang="fa-IR" sz="1600" dirty="0">
              <a:solidFill>
                <a:srgbClr val="00B0F0"/>
              </a:solidFill>
              <a:cs typeface="B Titr" panose="00000700000000000000" pitchFamily="2" charset="-78"/>
            </a:endParaRPr>
          </a:p>
          <a:p>
            <a:pPr algn="r" rtl="1">
              <a:buFont typeface="Wingdings" panose="05000000000000000000" pitchFamily="2" charset="2"/>
              <a:buChar char="ü"/>
            </a:pPr>
            <a:endParaRPr lang="en-US" sz="1600" dirty="0">
              <a:solidFill>
                <a:srgbClr val="00B0F0"/>
              </a:solidFill>
              <a:cs typeface="B Titr" panose="00000700000000000000" pitchFamily="2" charset="-7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C5136F4-00AA-43E6-AE07-4020789E36DE}"/>
              </a:ext>
            </a:extLst>
          </p:cNvPr>
          <p:cNvSpPr/>
          <p:nvPr/>
        </p:nvSpPr>
        <p:spPr>
          <a:xfrm>
            <a:off x="9221751" y="-321315"/>
            <a:ext cx="3829878" cy="214702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4400" dirty="0">
                <a:solidFill>
                  <a:srgbClr val="00B05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IranNastaliq" panose="02000503000000020003" pitchFamily="2" charset="0"/>
                <a:cs typeface="IranNastaliq" panose="02000503000000020003" pitchFamily="2" charset="0"/>
              </a:rPr>
              <a:t>اشیا تاریخی:</a:t>
            </a:r>
            <a:endParaRPr lang="en-US" sz="4400" dirty="0">
              <a:solidFill>
                <a:srgbClr val="00B05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IranNastaliq" panose="02000503000000020003" pitchFamily="2" charset="0"/>
              <a:cs typeface="IranNastaliq" panose="02000503000000020003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6E6114-453F-41C6-A8D2-06CF0DE2F9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301" y="2097404"/>
            <a:ext cx="1523999" cy="12381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A10D5DB-76F5-4A94-B274-1E2514ACA4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705" y="1052483"/>
            <a:ext cx="1718659" cy="1083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B3418AB-BD24-4641-81C7-2C4BB4EA8C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705" y="24616"/>
            <a:ext cx="1735244" cy="11423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FFB02A2-61F4-4FBC-9420-FF438525E8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98" y="4230650"/>
            <a:ext cx="1524000" cy="1079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B433BDB-D248-48C6-A264-9494BA5CC73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0" y="3395261"/>
            <a:ext cx="1501502" cy="9509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BFA4194-39A6-4184-92B7-AE5D32BDE5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0" y="2045399"/>
            <a:ext cx="1524000" cy="1422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0E455F5-7713-4762-8392-30AC1AC4D24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986"/>
            <a:ext cx="1524000" cy="1028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B791EDF-71E6-406B-AB66-8C6372879A4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9514"/>
            <a:ext cx="1524000" cy="1206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97398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15BD2A-DF9E-4251-BFBD-D916B4BE8F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6040" y="723908"/>
            <a:ext cx="9291215" cy="3450613"/>
          </a:xfrm>
        </p:spPr>
        <p:txBody>
          <a:bodyPr>
            <a:normAutofit/>
          </a:bodyPr>
          <a:lstStyle/>
          <a:p>
            <a:pPr algn="r" rtl="1">
              <a:buFont typeface="Wingdings" panose="05000000000000000000" pitchFamily="2" charset="2"/>
              <a:buChar char="ü"/>
            </a:pPr>
            <a:r>
              <a:rPr lang="fa-IR" sz="2400" dirty="0">
                <a:solidFill>
                  <a:srgbClr val="00B0F0"/>
                </a:solidFill>
                <a:cs typeface="B Titr" panose="00000700000000000000" pitchFamily="2" charset="-78"/>
              </a:rPr>
              <a:t>موزه های:</a:t>
            </a:r>
          </a:p>
          <a:p>
            <a:pPr algn="r" rtl="1">
              <a:buFont typeface="Wingdings" panose="05000000000000000000" pitchFamily="2" charset="2"/>
              <a:buChar char="ü"/>
            </a:pPr>
            <a:r>
              <a:rPr lang="fa-IR" sz="2400" dirty="0">
                <a:solidFill>
                  <a:srgbClr val="00B0F0"/>
                </a:solidFill>
                <a:cs typeface="B Titr" panose="00000700000000000000" pitchFamily="2" charset="-78"/>
              </a:rPr>
              <a:t>استانداری،صدا،قرآن و کتابت،محرم،آذربایجان،عصرآهن،قاجار،خودروهای کلاسیک،تاریخ طبیعی،مشروطه،سفال،سنجش،شهرداری،استاد شهریار</a:t>
            </a:r>
            <a:endParaRPr lang="en-US" sz="2400" dirty="0">
              <a:solidFill>
                <a:srgbClr val="00B0F0"/>
              </a:solidFill>
              <a:cs typeface="B Titr" panose="00000700000000000000" pitchFamily="2" charset="-7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966F436-40B7-429F-8D90-4E12E9602B83}"/>
              </a:ext>
            </a:extLst>
          </p:cNvPr>
          <p:cNvSpPr/>
          <p:nvPr/>
        </p:nvSpPr>
        <p:spPr>
          <a:xfrm>
            <a:off x="9460901" y="-405721"/>
            <a:ext cx="3829878" cy="214702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4400" dirty="0">
                <a:solidFill>
                  <a:srgbClr val="00B05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IranNastaliq" panose="02000503000000020003" pitchFamily="2" charset="0"/>
                <a:cs typeface="IranNastaliq" panose="02000503000000020003" pitchFamily="2" charset="0"/>
              </a:rPr>
              <a:t>موزه ها:</a:t>
            </a:r>
            <a:endParaRPr lang="en-US" sz="4400" dirty="0">
              <a:solidFill>
                <a:srgbClr val="00B05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IranNastaliq" panose="02000503000000020003" pitchFamily="2" charset="0"/>
              <a:cs typeface="IranNastaliq" panose="02000503000000020003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263D32-4465-4ACF-ACE6-5D2D15F618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45" y="2853412"/>
            <a:ext cx="4060163" cy="22736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2B96C92-0949-4D4A-AEB0-963199AC2C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31" y="231662"/>
            <a:ext cx="3289613" cy="2564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EABE562-DD7F-4163-A616-1C0DEA64E8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6904" y="2285503"/>
            <a:ext cx="3120351" cy="23372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ABD4CF2-06C9-4426-AD9C-D3B05BD212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6413" y="4622754"/>
            <a:ext cx="3512261" cy="2337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B6DDB07-3D7C-4D94-8F21-C8FEB3583C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8896" y="3726289"/>
            <a:ext cx="4187517" cy="29312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115637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9D5"/>
      </a:lt2>
      <a:accent1>
        <a:srgbClr val="FB8C29"/>
      </a:accent1>
      <a:accent2>
        <a:srgbClr val="F2C351"/>
      </a:accent2>
      <a:accent3>
        <a:srgbClr val="D0CBA5"/>
      </a:accent3>
      <a:accent4>
        <a:srgbClr val="A2C476"/>
      </a:accent4>
      <a:accent5>
        <a:srgbClr val="57C293"/>
      </a:accent5>
      <a:accent6>
        <a:srgbClr val="06BFDE"/>
      </a:accent6>
      <a:hlink>
        <a:srgbClr val="FBAE29"/>
      </a:hlink>
      <a:folHlink>
        <a:srgbClr val="EDC47E"/>
      </a:folHlink>
    </a:clrScheme>
    <a:fontScheme name="Gallery">
      <a:majorFont>
        <a:latin typeface="Rockwell" panose="020606030202050204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BB5F5D82-B5E9-469E-A815-C655ED4AF24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120</TotalTime>
  <Words>245</Words>
  <Application>Microsoft Office PowerPoint</Application>
  <PresentationFormat>Widescreen</PresentationFormat>
  <Paragraphs>48</Paragraphs>
  <Slides>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IranNastaliq</vt:lpstr>
      <vt:lpstr>IRANSans Medium</vt:lpstr>
      <vt:lpstr>Rockwell</vt:lpstr>
      <vt:lpstr>Wingdings</vt:lpstr>
      <vt:lpstr>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hosein panahian</dc:creator>
  <cp:lastModifiedBy>hosein panahian</cp:lastModifiedBy>
  <cp:revision>15</cp:revision>
  <dcterms:created xsi:type="dcterms:W3CDTF">2019-03-26T10:27:02Z</dcterms:created>
  <dcterms:modified xsi:type="dcterms:W3CDTF">2019-03-29T20:03:00Z</dcterms:modified>
</cp:coreProperties>
</file>